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47.xml" ContentType="application/vnd.openxmlformats-officedocument.presentationml.slide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tags/tag8.xml" ContentType="application/vnd.openxmlformats-officedocument.presentationml.tags+xml"/>
  <Override PartName="/ppt/slides/slide36.xml" ContentType="application/vnd.openxmlformats-officedocument.presentationml.slide+xml"/>
  <Override PartName="/ppt/slideLayouts/slideLayout4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Slides/notesSlide23.xml" ContentType="application/vnd.openxmlformats-officedocument.presentationml.notesSlide+xml"/>
  <Override PartName="/ppt/tags/tag16.xml" ContentType="application/vnd.openxmlformats-officedocument.presentationml.tags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Default Extension="doc" ContentType="application/msword"/>
  <Override PartName="/ppt/notesSlides/notesSlide7.xml" ContentType="application/vnd.openxmlformats-officedocument.presentationml.notesSlide+xml"/>
  <Override PartName="/ppt/tags/tag12.xml" ContentType="application/vnd.openxmlformats-officedocument.presentationml.tags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tags/tag9.xml" ContentType="application/vnd.openxmlformats-officedocument.presentationml.tag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ags/tag5.xml" ContentType="application/vnd.openxmlformats-officedocument.presentationml.tags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46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tags/tag1.xml" ContentType="application/vnd.openxmlformats-officedocument.presentationml.tags+xml"/>
  <Override PartName="/ppt/notesSlides/notesSlide2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tags/tag17.xml" ContentType="application/vnd.openxmlformats-officedocument.presentationml.tags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tags/tag13.xml" ContentType="application/vnd.openxmlformats-officedocument.presentationml.tags+xml"/>
  <Override PartName="/ppt/slideMasters/slideMaster5.xml" ContentType="application/vnd.openxmlformats-officedocument.presentationml.slideMaster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theme/theme7.xml" ContentType="application/vnd.openxmlformats-officedocument.theme+xml"/>
  <Override PartName="/ppt/notesSlides/notesSlide4.xml" ContentType="application/vnd.openxmlformats-officedocument.presentationml.notesSlide+xml"/>
  <Override PartName="/ppt/tags/tag20.xml" ContentType="application/vnd.openxmlformats-officedocument.presentationml.tag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Default Extension="wmf" ContentType="image/x-wmf"/>
  <Override PartName="/ppt/tags/tag2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tags/tag18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tags/tag14.xml" ContentType="application/vnd.openxmlformats-officedocument.presentationml.tags+xml"/>
  <Override PartName="/ppt/notesSlides/notesSlide50.xml" ContentType="application/vnd.openxmlformats-officedocument.presentationml.notesSlide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notesSlides/notesSlide19.xml" ContentType="application/vnd.openxmlformats-officedocument.presentationml.notesSlide+xml"/>
  <Override PartName="/ppt/notesSlides/notesSlide48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tags/tag3.xml" ContentType="application/vnd.openxmlformats-officedocument.presentationml.tags+xml"/>
  <Override PartName="/ppt/notesSlides/notesSlide37.xml" ContentType="application/vnd.openxmlformats-officedocument.presentationml.notesSlide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6.xml" ContentType="application/vnd.openxmlformats-officedocument.presentationml.notesSlide+xml"/>
  <Override PartName="/ppt/tags/tag19.xml" ContentType="application/vnd.openxmlformats-officedocument.presentationml.tags+xml"/>
  <Override PartName="/ppt/notesSlides/notesSlide44.xml" ContentType="application/vnd.openxmlformats-officedocument.presentationml.notes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15.xml" ContentType="application/vnd.openxmlformats-officedocument.presentationml.tags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22.xml" ContentType="application/vnd.openxmlformats-officedocument.presentationml.tags+xml"/>
  <Override PartName="/ppt/slides/slide8.xml" ContentType="application/vnd.openxmlformats-officedocument.presentationml.slide+xml"/>
  <Override PartName="/ppt/tags/tag11.xml" ContentType="application/vnd.openxmlformats-officedocument.presentationml.tags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ags/tag4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  <p:sldMasterId id="2147483655" r:id="rId2"/>
    <p:sldMasterId id="2147483657" r:id="rId3"/>
    <p:sldMasterId id="2147483658" r:id="rId4"/>
    <p:sldMasterId id="2147483701" r:id="rId5"/>
    <p:sldMasterId id="2147483704" r:id="rId6"/>
  </p:sldMasterIdLst>
  <p:notesMasterIdLst>
    <p:notesMasterId r:id="rId59"/>
  </p:notesMasterIdLst>
  <p:handoutMasterIdLst>
    <p:handoutMasterId r:id="rId60"/>
  </p:handoutMasterIdLst>
  <p:sldIdLst>
    <p:sldId id="730" r:id="rId7"/>
    <p:sldId id="756" r:id="rId8"/>
    <p:sldId id="626" r:id="rId9"/>
    <p:sldId id="628" r:id="rId10"/>
    <p:sldId id="630" r:id="rId11"/>
    <p:sldId id="616" r:id="rId12"/>
    <p:sldId id="632" r:id="rId13"/>
    <p:sldId id="633" r:id="rId14"/>
    <p:sldId id="731" r:id="rId15"/>
    <p:sldId id="763" r:id="rId16"/>
    <p:sldId id="553" r:id="rId17"/>
    <p:sldId id="554" r:id="rId18"/>
    <p:sldId id="635" r:id="rId19"/>
    <p:sldId id="636" r:id="rId20"/>
    <p:sldId id="637" r:id="rId21"/>
    <p:sldId id="761" r:id="rId22"/>
    <p:sldId id="638" r:id="rId23"/>
    <p:sldId id="639" r:id="rId24"/>
    <p:sldId id="640" r:id="rId25"/>
    <p:sldId id="757" r:id="rId26"/>
    <p:sldId id="713" r:id="rId27"/>
    <p:sldId id="697" r:id="rId28"/>
    <p:sldId id="698" r:id="rId29"/>
    <p:sldId id="712" r:id="rId30"/>
    <p:sldId id="681" r:id="rId31"/>
    <p:sldId id="721" r:id="rId32"/>
    <p:sldId id="678" r:id="rId33"/>
    <p:sldId id="690" r:id="rId34"/>
    <p:sldId id="679" r:id="rId35"/>
    <p:sldId id="736" r:id="rId36"/>
    <p:sldId id="755" r:id="rId37"/>
    <p:sldId id="753" r:id="rId38"/>
    <p:sldId id="749" r:id="rId39"/>
    <p:sldId id="750" r:id="rId40"/>
    <p:sldId id="751" r:id="rId41"/>
    <p:sldId id="752" r:id="rId42"/>
    <p:sldId id="651" r:id="rId43"/>
    <p:sldId id="716" r:id="rId44"/>
    <p:sldId id="723" r:id="rId45"/>
    <p:sldId id="654" r:id="rId46"/>
    <p:sldId id="759" r:id="rId47"/>
    <p:sldId id="590" r:id="rId48"/>
    <p:sldId id="591" r:id="rId49"/>
    <p:sldId id="592" r:id="rId50"/>
    <p:sldId id="593" r:id="rId51"/>
    <p:sldId id="725" r:id="rId52"/>
    <p:sldId id="734" r:id="rId53"/>
    <p:sldId id="735" r:id="rId54"/>
    <p:sldId id="758" r:id="rId55"/>
    <p:sldId id="764" r:id="rId56"/>
    <p:sldId id="733" r:id="rId57"/>
    <p:sldId id="732" r:id="rId58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M Sans Regular" pitchFamily="2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M Sans Regular" pitchFamily="2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M Sans Regular" pitchFamily="2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M Sans Regular" pitchFamily="2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M Sans Regular" pitchFamily="2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M Sans Regular" pitchFamily="2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M Sans Regular" pitchFamily="2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M Sans Regular" pitchFamily="2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M Sans Regular" pitchFamily="2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00FF"/>
    <a:srgbClr val="3366FF"/>
    <a:srgbClr val="02184E"/>
    <a:srgbClr val="B8D1FE"/>
    <a:srgbClr val="000000"/>
    <a:srgbClr val="032373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1303" autoAdjust="0"/>
    <p:restoredTop sz="94610" autoAdjust="0"/>
  </p:normalViewPr>
  <p:slideViewPr>
    <p:cSldViewPr snapToGrid="0">
      <p:cViewPr varScale="1">
        <p:scale>
          <a:sx n="71" d="100"/>
          <a:sy n="71" d="100"/>
        </p:scale>
        <p:origin x="-1218" y="-90"/>
      </p:cViewPr>
      <p:guideLst>
        <p:guide orient="horz" pos="876"/>
        <p:guide orient="horz" pos="928"/>
        <p:guide orient="horz" pos="3864"/>
        <p:guide orient="horz" pos="204"/>
        <p:guide pos="398"/>
        <p:guide pos="1630"/>
        <p:guide pos="2875"/>
        <p:guide pos="4120"/>
        <p:guide pos="534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>
      <p:cViewPr>
        <p:scale>
          <a:sx n="70" d="100"/>
          <a:sy n="70" d="100"/>
        </p:scale>
        <p:origin x="-2172" y="-78"/>
      </p:cViewPr>
      <p:guideLst>
        <p:guide orient="horz" pos="2923"/>
        <p:guide pos="2205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slide" Target="slides/slide41.xml"/><Relationship Id="rId50" Type="http://schemas.openxmlformats.org/officeDocument/2006/relationships/slide" Target="slides/slide44.xml"/><Relationship Id="rId55" Type="http://schemas.openxmlformats.org/officeDocument/2006/relationships/slide" Target="slides/slide49.xml"/><Relationship Id="rId63" Type="http://schemas.openxmlformats.org/officeDocument/2006/relationships/theme" Target="theme/theme1.xml"/><Relationship Id="rId7" Type="http://schemas.openxmlformats.org/officeDocument/2006/relationships/slide" Target="slides/slid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slide" Target="slides/slide35.xml"/><Relationship Id="rId54" Type="http://schemas.openxmlformats.org/officeDocument/2006/relationships/slide" Target="slides/slide48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53" Type="http://schemas.openxmlformats.org/officeDocument/2006/relationships/slide" Target="slides/slide47.xml"/><Relationship Id="rId58" Type="http://schemas.openxmlformats.org/officeDocument/2006/relationships/slide" Target="slides/slide52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slide" Target="slides/slide43.xml"/><Relationship Id="rId57" Type="http://schemas.openxmlformats.org/officeDocument/2006/relationships/slide" Target="slides/slide51.xml"/><Relationship Id="rId61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52" Type="http://schemas.openxmlformats.org/officeDocument/2006/relationships/slide" Target="slides/slide46.xml"/><Relationship Id="rId60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slide" Target="slides/slide42.xml"/><Relationship Id="rId56" Type="http://schemas.openxmlformats.org/officeDocument/2006/relationships/slide" Target="slides/slide50.xml"/><Relationship Id="rId64" Type="http://schemas.openxmlformats.org/officeDocument/2006/relationships/tableStyles" Target="tableStyles.xml"/><Relationship Id="rId8" Type="http://schemas.openxmlformats.org/officeDocument/2006/relationships/slide" Target="slides/slide2.xml"/><Relationship Id="rId51" Type="http://schemas.openxmlformats.org/officeDocument/2006/relationships/slide" Target="slides/slide4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slide" Target="slides/slide40.xml"/><Relationship Id="rId5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wmf"/><Relationship Id="rId4" Type="http://schemas.openxmlformats.org/officeDocument/2006/relationships/image" Target="../media/image1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4"/>
            <a:ext cx="3033144" cy="462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81" tIns="46394" rIns="92781" bIns="46394" numCol="1" anchor="t" anchorCtr="0" compatLnSpc="1">
            <a:prstTxWarp prst="textNoShape">
              <a:avLst/>
            </a:prstTxWarp>
          </a:bodyPr>
          <a:lstStyle>
            <a:lvl1pPr defTabSz="928308">
              <a:defRPr sz="1200"/>
            </a:lvl1pPr>
          </a:lstStyle>
          <a:p>
            <a:r>
              <a:rPr lang="en-US" b="1" smtClean="0"/>
              <a:t>RAK_Missouri Energy Summit April 22, 2009</a:t>
            </a:r>
            <a:endParaRPr lang="en-US" b="1" dirty="0"/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4556" y="4"/>
            <a:ext cx="3033144" cy="462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81" tIns="46394" rIns="92781" bIns="46394" numCol="1" anchor="t" anchorCtr="0" compatLnSpc="1">
            <a:prstTxWarp prst="textNoShape">
              <a:avLst/>
            </a:prstTxWarp>
          </a:bodyPr>
          <a:lstStyle>
            <a:lvl1pPr algn="r" defTabSz="928308">
              <a:defRPr sz="1200"/>
            </a:lvl1pPr>
          </a:lstStyle>
          <a:p>
            <a:r>
              <a:rPr lang="en-US" smtClean="0"/>
              <a:t>Revised 04/06/09</a:t>
            </a:r>
            <a:endParaRPr lang="en-US" dirty="0"/>
          </a:p>
        </p:txBody>
      </p:sp>
      <p:sp>
        <p:nvSpPr>
          <p:cNvPr id="1126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" y="8820783"/>
            <a:ext cx="3033144" cy="462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81" tIns="46394" rIns="92781" bIns="46394" numCol="1" anchor="b" anchorCtr="0" compatLnSpc="1">
            <a:prstTxWarp prst="textNoShape">
              <a:avLst/>
            </a:prstTxWarp>
          </a:bodyPr>
          <a:lstStyle>
            <a:lvl1pPr defTabSz="928308">
              <a:defRPr sz="1200"/>
            </a:lvl1pPr>
          </a:lstStyle>
          <a:p>
            <a:endParaRPr lang="en-US"/>
          </a:p>
        </p:txBody>
      </p:sp>
      <p:sp>
        <p:nvSpPr>
          <p:cNvPr id="1126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4556" y="8820783"/>
            <a:ext cx="3033144" cy="462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81" tIns="46394" rIns="92781" bIns="46394" numCol="1" anchor="b" anchorCtr="0" compatLnSpc="1">
            <a:prstTxWarp prst="textNoShape">
              <a:avLst/>
            </a:prstTxWarp>
          </a:bodyPr>
          <a:lstStyle>
            <a:lvl1pPr algn="r" defTabSz="928308">
              <a:defRPr sz="1200"/>
            </a:lvl1pPr>
          </a:lstStyle>
          <a:p>
            <a:fld id="{6D951264-F8CD-480D-8A42-F406E27577A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4556" y="4"/>
            <a:ext cx="3033144" cy="462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81" tIns="46394" rIns="92781" bIns="46394" numCol="1" anchor="t" anchorCtr="0" compatLnSpc="1">
            <a:prstTxWarp prst="textNoShape">
              <a:avLst/>
            </a:prstTxWarp>
          </a:bodyPr>
          <a:lstStyle>
            <a:lvl1pPr algn="r" defTabSz="928308">
              <a:defRPr sz="1200" b="1">
                <a:solidFill>
                  <a:srgbClr val="FF0000"/>
                </a:solidFill>
              </a:defRPr>
            </a:lvl1pPr>
          </a:lstStyle>
          <a:p>
            <a:r>
              <a:rPr lang="en-US" smtClean="0"/>
              <a:t>Revised 04/06/09</a:t>
            </a:r>
            <a:endParaRPr lang="en-US" dirty="0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2688" y="696913"/>
            <a:ext cx="4637087" cy="34798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27800" y="4410396"/>
            <a:ext cx="5742106" cy="417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81" tIns="46394" rIns="92781" bIns="4639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" y="8820783"/>
            <a:ext cx="3033144" cy="462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81" tIns="46394" rIns="92781" bIns="46394" numCol="1" anchor="b" anchorCtr="0" compatLnSpc="1">
            <a:prstTxWarp prst="textNoShape">
              <a:avLst/>
            </a:prstTxWarp>
          </a:bodyPr>
          <a:lstStyle>
            <a:lvl1pPr defTabSz="928308">
              <a:defRPr sz="1200"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5"/>
          </p:nvPr>
        </p:nvSpPr>
        <p:spPr>
          <a:xfrm>
            <a:off x="3963149" y="8817612"/>
            <a:ext cx="3032971" cy="464503"/>
          </a:xfrm>
          <a:prstGeom prst="rect">
            <a:avLst/>
          </a:prstGeom>
        </p:spPr>
        <p:txBody>
          <a:bodyPr vert="horz" lIns="91267" tIns="45632" rIns="91267" bIns="45632" rtlCol="0" anchor="b"/>
          <a:lstStyle>
            <a:lvl1pPr algn="r">
              <a:defRPr sz="1200"/>
            </a:lvl1pPr>
          </a:lstStyle>
          <a:p>
            <a:fld id="{954AB8C2-A635-4DFC-B749-B5F79FFC09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Header Placeholder 9"/>
          <p:cNvSpPr>
            <a:spLocks noGrp="1"/>
          </p:cNvSpPr>
          <p:nvPr>
            <p:ph type="hdr" sz="quarter"/>
          </p:nvPr>
        </p:nvSpPr>
        <p:spPr>
          <a:xfrm>
            <a:off x="1" y="0"/>
            <a:ext cx="1869742" cy="463550"/>
          </a:xfrm>
          <a:prstGeom prst="rect">
            <a:avLst/>
          </a:prstGeom>
        </p:spPr>
        <p:txBody>
          <a:bodyPr vert="horz" lIns="91420" tIns="45712" rIns="91420" bIns="45712" rtlCol="0"/>
          <a:lstStyle>
            <a:lvl1pPr algn="l">
              <a:defRPr sz="1200" b="1"/>
            </a:lvl1pPr>
          </a:lstStyle>
          <a:p>
            <a:r>
              <a:rPr lang="en-US" dirty="0" err="1" smtClean="0"/>
              <a:t>RAK_Missouri</a:t>
            </a:r>
            <a:r>
              <a:rPr lang="en-US" dirty="0" smtClean="0"/>
              <a:t> Energy </a:t>
            </a:r>
          </a:p>
          <a:p>
            <a:r>
              <a:rPr lang="en-US" dirty="0" smtClean="0"/>
              <a:t>Summit April 22, 2009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/>
  <p:notesStyle>
    <a:lvl1pPr marL="171450" indent="-171450" algn="l" rtl="0" fontAlgn="base">
      <a:spcBef>
        <a:spcPct val="30000"/>
      </a:spcBef>
      <a:spcAft>
        <a:spcPct val="0"/>
      </a:spcAft>
      <a:buChar char="•"/>
      <a:defRPr sz="16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indent="-171450" algn="l" rtl="0" fontAlgn="base">
      <a:spcBef>
        <a:spcPct val="30000"/>
      </a:spcBef>
      <a:spcAft>
        <a:spcPct val="0"/>
      </a:spcAft>
      <a:buChar char="•"/>
      <a:defRPr sz="16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742950" indent="-171450" algn="l" rtl="0" fontAlgn="base">
      <a:spcBef>
        <a:spcPct val="30000"/>
      </a:spcBef>
      <a:spcAft>
        <a:spcPct val="0"/>
      </a:spcAft>
      <a:buChar char="•"/>
      <a:defRPr sz="16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028700" indent="-171450" algn="l" rtl="0" fontAlgn="base">
      <a:spcBef>
        <a:spcPct val="30000"/>
      </a:spcBef>
      <a:spcAft>
        <a:spcPct val="0"/>
      </a:spcAft>
      <a:buChar char="•"/>
      <a:defRPr sz="16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314450" indent="-171450" algn="l" rtl="0" fontAlgn="base">
      <a:spcBef>
        <a:spcPct val="30000"/>
      </a:spcBef>
      <a:spcAft>
        <a:spcPct val="0"/>
      </a:spcAft>
      <a:buChar char="•"/>
      <a:defRPr sz="16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707FC5F1-E251-4423-9AE5-1C0EBB7629F0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RAK_Missouri Energy Summit April 22, 2009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Revised 04/06/09</a:t>
            </a:r>
            <a:endParaRPr lang="en-US" dirty="0"/>
          </a:p>
        </p:txBody>
      </p:sp>
      <p:sp>
        <p:nvSpPr>
          <p:cNvPr id="13" name="Slide Image Placeholder 1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9" name="Notes Placeholder 8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dirty="0" err="1" smtClean="0"/>
              <a:t>RAK_Missouri</a:t>
            </a:r>
            <a:r>
              <a:rPr lang="en-US" dirty="0" smtClean="0"/>
              <a:t> Energy Summit April 22, 2009</a:t>
            </a:r>
            <a:endParaRPr lang="en-US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3571D66-1194-4B4D-837D-75F04117C9EB}" type="slidenum">
              <a:rPr lang="en-US"/>
              <a:pPr/>
              <a:t>10</a:t>
            </a:fld>
            <a:endParaRPr lang="en-US"/>
          </a:p>
        </p:txBody>
      </p:sp>
      <p:sp>
        <p:nvSpPr>
          <p:cNvPr id="3619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" name="Date Placeholder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Revised 4/15/2009</a:t>
            </a:r>
            <a:endParaRPr lang="en-US"/>
          </a:p>
        </p:txBody>
      </p:sp>
      <p:sp>
        <p:nvSpPr>
          <p:cNvPr id="7" name="Notes Placeholder 6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smtClean="0"/>
              <a:t>Revised 04/06/09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964556" y="8820783"/>
            <a:ext cx="3033144" cy="462917"/>
          </a:xfrm>
          <a:prstGeom prst="rect">
            <a:avLst/>
          </a:prstGeom>
          <a:ln/>
        </p:spPr>
        <p:txBody>
          <a:bodyPr/>
          <a:lstStyle/>
          <a:p>
            <a:fld id="{F12B1A61-6C23-4D6D-B929-A1CE227D23C6}" type="slidenum">
              <a:rPr lang="en-US"/>
              <a:pPr/>
              <a:t>11</a:t>
            </a:fld>
            <a:endParaRPr lang="en-US"/>
          </a:p>
        </p:txBody>
      </p:sp>
      <p:sp>
        <p:nvSpPr>
          <p:cNvPr id="3133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2688" y="696913"/>
            <a:ext cx="4637087" cy="3479800"/>
          </a:xfrm>
          <a:ln/>
        </p:spPr>
      </p:sp>
      <p:sp>
        <p:nvSpPr>
          <p:cNvPr id="3133444" name="Text Box 4"/>
          <p:cNvSpPr txBox="1">
            <a:spLocks noChangeArrowheads="1"/>
          </p:cNvSpPr>
          <p:nvPr/>
        </p:nvSpPr>
        <p:spPr bwMode="auto">
          <a:xfrm>
            <a:off x="5919396" y="684868"/>
            <a:ext cx="799045" cy="244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397" tIns="45701" rIns="91397" bIns="45701">
            <a:spAutoFit/>
          </a:bodyPr>
          <a:lstStyle/>
          <a:p>
            <a:r>
              <a:rPr lang="en-US" sz="1000" dirty="0">
                <a:latin typeface="Arial" charset="0"/>
                <a:cs typeface="Arial" charset="0"/>
              </a:rPr>
              <a:t>SF_INF12</a:t>
            </a:r>
          </a:p>
        </p:txBody>
      </p:sp>
      <p:sp>
        <p:nvSpPr>
          <p:cNvPr id="8" name="Header Placeholder 7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RAK_Missouri Energy Summit April 22, 2009</a:t>
            </a:r>
            <a:endParaRPr lang="en-US"/>
          </a:p>
        </p:txBody>
      </p:sp>
      <p:sp>
        <p:nvSpPr>
          <p:cNvPr id="9" name="Notes Placeholder 8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smtClean="0"/>
              <a:t>Revised 04/06/09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964556" y="8820783"/>
            <a:ext cx="3033144" cy="462917"/>
          </a:xfrm>
          <a:prstGeom prst="rect">
            <a:avLst/>
          </a:prstGeom>
          <a:ln/>
        </p:spPr>
        <p:txBody>
          <a:bodyPr/>
          <a:lstStyle/>
          <a:p>
            <a:fld id="{22AEA3E9-3B2A-4E81-A18A-6237E16D7D48}" type="slidenum">
              <a:rPr lang="en-US"/>
              <a:pPr/>
              <a:t>12</a:t>
            </a:fld>
            <a:endParaRPr lang="en-US"/>
          </a:p>
        </p:txBody>
      </p:sp>
      <p:sp>
        <p:nvSpPr>
          <p:cNvPr id="3135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2688" y="696913"/>
            <a:ext cx="4637087" cy="3479800"/>
          </a:xfrm>
          <a:ln/>
        </p:spPr>
      </p:sp>
      <p:sp>
        <p:nvSpPr>
          <p:cNvPr id="3135493" name="Text Box 5"/>
          <p:cNvSpPr txBox="1">
            <a:spLocks noChangeArrowheads="1"/>
          </p:cNvSpPr>
          <p:nvPr/>
        </p:nvSpPr>
        <p:spPr bwMode="auto">
          <a:xfrm>
            <a:off x="5919393" y="684868"/>
            <a:ext cx="1078308" cy="244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397" tIns="45701" rIns="91397" bIns="45701">
            <a:spAutoFit/>
          </a:bodyPr>
          <a:lstStyle/>
          <a:p>
            <a:r>
              <a:rPr lang="en-US" sz="1000" dirty="0">
                <a:latin typeface="Arial" charset="0"/>
                <a:cs typeface="Arial" charset="0"/>
              </a:rPr>
              <a:t>LDB_AFLA08</a:t>
            </a:r>
          </a:p>
        </p:txBody>
      </p:sp>
      <p:sp>
        <p:nvSpPr>
          <p:cNvPr id="8" name="Header Placeholder 7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RAK_Missouri Energy Summit April 22, 2009</a:t>
            </a:r>
            <a:endParaRPr lang="en-US"/>
          </a:p>
        </p:txBody>
      </p:sp>
      <p:sp>
        <p:nvSpPr>
          <p:cNvPr id="9" name="Notes Placeholder 8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smtClean="0"/>
              <a:t>Revised 04/06/09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964556" y="8820783"/>
            <a:ext cx="3033144" cy="462917"/>
          </a:xfrm>
          <a:prstGeom prst="rect">
            <a:avLst/>
          </a:prstGeom>
          <a:ln/>
        </p:spPr>
        <p:txBody>
          <a:bodyPr/>
          <a:lstStyle/>
          <a:p>
            <a:fld id="{32319040-DE32-4DA3-A7D4-444355DF69A2}" type="slidenum">
              <a:rPr lang="en-US"/>
              <a:pPr/>
              <a:t>13</a:t>
            </a:fld>
            <a:endParaRPr lang="en-US"/>
          </a:p>
        </p:txBody>
      </p:sp>
      <p:sp>
        <p:nvSpPr>
          <p:cNvPr id="3335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2688" y="696913"/>
            <a:ext cx="4637087" cy="3479800"/>
          </a:xfrm>
          <a:ln/>
        </p:spPr>
      </p:sp>
      <p:sp>
        <p:nvSpPr>
          <p:cNvPr id="3335172" name="Text Box 4"/>
          <p:cNvSpPr txBox="1">
            <a:spLocks noChangeArrowheads="1"/>
          </p:cNvSpPr>
          <p:nvPr/>
        </p:nvSpPr>
        <p:spPr bwMode="auto">
          <a:xfrm>
            <a:off x="5919396" y="684868"/>
            <a:ext cx="799045" cy="244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397" tIns="45701" rIns="91397" bIns="45701">
            <a:spAutoFit/>
          </a:bodyPr>
          <a:lstStyle/>
          <a:p>
            <a:r>
              <a:rPr lang="en-US" sz="1000" dirty="0">
                <a:latin typeface="Arial" charset="0"/>
                <a:cs typeface="Arial" charset="0"/>
              </a:rPr>
              <a:t>SF_INF14</a:t>
            </a:r>
          </a:p>
        </p:txBody>
      </p:sp>
      <p:sp>
        <p:nvSpPr>
          <p:cNvPr id="8" name="Header Placeholder 7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RAK_Missouri Energy Summit April 22, 2009</a:t>
            </a:r>
            <a:endParaRPr lang="en-US"/>
          </a:p>
        </p:txBody>
      </p:sp>
      <p:sp>
        <p:nvSpPr>
          <p:cNvPr id="9" name="Notes Placeholder 8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smtClean="0"/>
              <a:t>Revised 04/06/09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964556" y="8820783"/>
            <a:ext cx="3033144" cy="462917"/>
          </a:xfrm>
          <a:prstGeom prst="rect">
            <a:avLst/>
          </a:prstGeom>
          <a:ln/>
        </p:spPr>
        <p:txBody>
          <a:bodyPr/>
          <a:lstStyle/>
          <a:p>
            <a:fld id="{5282F354-E44F-486A-A818-511654A25771}" type="slidenum">
              <a:rPr lang="en-US"/>
              <a:pPr/>
              <a:t>14</a:t>
            </a:fld>
            <a:endParaRPr lang="en-US"/>
          </a:p>
        </p:txBody>
      </p:sp>
      <p:sp>
        <p:nvSpPr>
          <p:cNvPr id="3337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2688" y="696913"/>
            <a:ext cx="4637087" cy="3479800"/>
          </a:xfrm>
          <a:ln/>
        </p:spPr>
      </p:sp>
      <p:sp>
        <p:nvSpPr>
          <p:cNvPr id="3337220" name="Text Box 4"/>
          <p:cNvSpPr txBox="1">
            <a:spLocks noChangeArrowheads="1"/>
          </p:cNvSpPr>
          <p:nvPr/>
        </p:nvSpPr>
        <p:spPr bwMode="auto">
          <a:xfrm>
            <a:off x="5919396" y="684868"/>
            <a:ext cx="799045" cy="244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397" tIns="45701" rIns="91397" bIns="45701">
            <a:spAutoFit/>
          </a:bodyPr>
          <a:lstStyle/>
          <a:p>
            <a:r>
              <a:rPr lang="en-US" sz="1000" dirty="0">
                <a:latin typeface="Arial" charset="0"/>
                <a:cs typeface="Arial" charset="0"/>
              </a:rPr>
              <a:t>SF_INF14</a:t>
            </a:r>
          </a:p>
        </p:txBody>
      </p:sp>
      <p:sp>
        <p:nvSpPr>
          <p:cNvPr id="8" name="Header Placeholder 7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RAK_Missouri Energy Summit April 22, 2009</a:t>
            </a:r>
            <a:endParaRPr lang="en-US"/>
          </a:p>
        </p:txBody>
      </p:sp>
      <p:sp>
        <p:nvSpPr>
          <p:cNvPr id="9" name="Notes Placeholder 8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smtClean="0"/>
              <a:t>Revised 04/06/09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964556" y="8820783"/>
            <a:ext cx="3033144" cy="462917"/>
          </a:xfrm>
          <a:prstGeom prst="rect">
            <a:avLst/>
          </a:prstGeom>
          <a:ln/>
        </p:spPr>
        <p:txBody>
          <a:bodyPr/>
          <a:lstStyle/>
          <a:p>
            <a:fld id="{B0F915EC-E350-44C9-AB8C-114898AB3197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3339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2688" y="696913"/>
            <a:ext cx="4637087" cy="3479800"/>
          </a:xfrm>
          <a:ln/>
        </p:spPr>
      </p:sp>
      <p:sp>
        <p:nvSpPr>
          <p:cNvPr id="3339268" name="Text Box 4"/>
          <p:cNvSpPr txBox="1">
            <a:spLocks noChangeArrowheads="1"/>
          </p:cNvSpPr>
          <p:nvPr/>
        </p:nvSpPr>
        <p:spPr bwMode="auto">
          <a:xfrm>
            <a:off x="5919396" y="684868"/>
            <a:ext cx="799045" cy="244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397" tIns="45701" rIns="91397" bIns="45701">
            <a:spAutoFit/>
          </a:bodyPr>
          <a:lstStyle/>
          <a:p>
            <a:r>
              <a:rPr lang="en-US" sz="1000" dirty="0">
                <a:latin typeface="Arial" charset="0"/>
                <a:cs typeface="Arial" charset="0"/>
              </a:rPr>
              <a:t>SF_INF14</a:t>
            </a:r>
          </a:p>
        </p:txBody>
      </p:sp>
      <p:sp>
        <p:nvSpPr>
          <p:cNvPr id="12" name="Header Placeholder 11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RAK_Missouri Energy Summit April 22, 2009</a:t>
            </a:r>
            <a:endParaRPr lang="en-US" dirty="0"/>
          </a:p>
        </p:txBody>
      </p:sp>
      <p:sp>
        <p:nvSpPr>
          <p:cNvPr id="8" name="Notes Placeholder 7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r>
              <a:rPr lang="en-US" smtClean="0"/>
              <a:t>v12  03/06/09</a:t>
            </a:r>
            <a:endParaRPr lang="en-US"/>
          </a:p>
        </p:txBody>
      </p:sp>
      <p:sp>
        <p:nvSpPr>
          <p:cNvPr id="36867" name="Rectangle 2"/>
          <p:cNvSpPr txBox="1">
            <a:spLocks noGrp="1" noChangeArrowheads="1"/>
          </p:cNvSpPr>
          <p:nvPr/>
        </p:nvSpPr>
        <p:spPr bwMode="auto">
          <a:xfrm>
            <a:off x="0" y="2"/>
            <a:ext cx="3031386" cy="464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60" tIns="46030" rIns="92060" bIns="46030"/>
          <a:lstStyle/>
          <a:p>
            <a:pPr defTabSz="920562"/>
            <a:r>
              <a:rPr lang="it-IT" sz="1200" b="1" dirty="0">
                <a:latin typeface="Arial" charset="0"/>
              </a:rPr>
              <a:t>TGS Shanghai Media Event 031209</a:t>
            </a:r>
            <a:endParaRPr lang="en-US" sz="1200" b="1" dirty="0">
              <a:latin typeface="Arial" charset="0"/>
            </a:endParaRPr>
          </a:p>
        </p:txBody>
      </p:sp>
      <p:sp>
        <p:nvSpPr>
          <p:cNvPr id="36868" name="Rectangle 7"/>
          <p:cNvSpPr txBox="1">
            <a:spLocks noGrp="1" noChangeArrowheads="1"/>
          </p:cNvSpPr>
          <p:nvPr/>
        </p:nvSpPr>
        <p:spPr bwMode="auto">
          <a:xfrm>
            <a:off x="3964730" y="8817613"/>
            <a:ext cx="3031386" cy="464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60" tIns="46030" rIns="92060" bIns="46030" anchor="b"/>
          <a:lstStyle/>
          <a:p>
            <a:pPr algn="r" defTabSz="920562"/>
            <a:fld id="{1796F4D0-E5AC-49F3-B739-470ECAF9F446}" type="slidenum">
              <a:rPr lang="en-US" sz="1200">
                <a:latin typeface="Arial" charset="0"/>
              </a:rPr>
              <a:pPr algn="r" defTabSz="920562"/>
              <a:t>16</a:t>
            </a:fld>
            <a:endParaRPr lang="en-US" sz="1200" dirty="0">
              <a:latin typeface="Arial" charset="0"/>
            </a:endParaRPr>
          </a:p>
        </p:txBody>
      </p:sp>
      <p:sp>
        <p:nvSpPr>
          <p:cNvPr id="36870" name="Text Box 4"/>
          <p:cNvSpPr txBox="1">
            <a:spLocks noChangeArrowheads="1"/>
          </p:cNvSpPr>
          <p:nvPr/>
        </p:nvSpPr>
        <p:spPr bwMode="auto">
          <a:xfrm>
            <a:off x="5932833" y="760959"/>
            <a:ext cx="1064868" cy="246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08" tIns="45705" rIns="91408" bIns="45705">
            <a:spAutoFit/>
          </a:bodyPr>
          <a:lstStyle/>
          <a:p>
            <a:pPr defTabSz="920562">
              <a:spcBef>
                <a:spcPct val="50000"/>
              </a:spcBef>
            </a:pPr>
            <a:r>
              <a:rPr lang="en-US" sz="1000" dirty="0">
                <a:latin typeface="Arial" charset="0"/>
              </a:rPr>
              <a:t>TGS_CME03</a:t>
            </a:r>
            <a:endParaRPr lang="en-US" dirty="0">
              <a:latin typeface="Arial" charset="0"/>
            </a:endParaRPr>
          </a:p>
        </p:txBody>
      </p:sp>
      <p:sp>
        <p:nvSpPr>
          <p:cNvPr id="9" name="Header Placeholder 8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RAK_Missouri Energy Summit April 22, 2009</a:t>
            </a:r>
            <a:endParaRPr lang="en-US"/>
          </a:p>
        </p:txBody>
      </p:sp>
      <p:sp>
        <p:nvSpPr>
          <p:cNvPr id="13" name="Slide Image Placeholder 1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" name="Notes Placeholder 9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ChangeArrowheads="1"/>
          </p:cNvSpPr>
          <p:nvPr>
            <p:ph type="dt" idx="1"/>
          </p:nvPr>
        </p:nvSpPr>
        <p:spPr/>
        <p:txBody>
          <a:bodyPr/>
          <a:lstStyle/>
          <a:p>
            <a:r>
              <a:rPr lang="en-US" smtClean="0"/>
              <a:t>Revised 04/06/09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8B965390-A140-41E4-B76C-C38B0556DE71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3341316" name="Text Box 4"/>
          <p:cNvSpPr txBox="1">
            <a:spLocks noChangeArrowheads="1"/>
          </p:cNvSpPr>
          <p:nvPr/>
        </p:nvSpPr>
        <p:spPr bwMode="auto">
          <a:xfrm>
            <a:off x="5919396" y="684868"/>
            <a:ext cx="799045" cy="244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397" tIns="45701" rIns="91397" bIns="45701">
            <a:spAutoFit/>
          </a:bodyPr>
          <a:lstStyle/>
          <a:p>
            <a:r>
              <a:rPr lang="en-US" sz="1000" dirty="0">
                <a:latin typeface="Arial" charset="0"/>
                <a:cs typeface="Arial" charset="0"/>
              </a:rPr>
              <a:t>SF_INF43</a:t>
            </a:r>
          </a:p>
        </p:txBody>
      </p:sp>
      <p:sp>
        <p:nvSpPr>
          <p:cNvPr id="8" name="Header Placeholder 7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RAK_Missouri Energy Summit April 22, 2009</a:t>
            </a:r>
            <a:endParaRPr lang="en-US"/>
          </a:p>
        </p:txBody>
      </p:sp>
      <p:sp>
        <p:nvSpPr>
          <p:cNvPr id="13" name="Slide Image Placeholder 1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9" name="Notes Placeholder 8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ChangeArrowheads="1"/>
          </p:cNvSpPr>
          <p:nvPr>
            <p:ph type="dt" idx="1"/>
          </p:nvPr>
        </p:nvSpPr>
        <p:spPr/>
        <p:txBody>
          <a:bodyPr/>
          <a:lstStyle/>
          <a:p>
            <a:r>
              <a:rPr lang="en-US" smtClean="0"/>
              <a:t>Revised 04/06/09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750B9D3D-3BB3-49CA-9C69-124D718DED27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3343364" name="Text Box 4"/>
          <p:cNvSpPr txBox="1">
            <a:spLocks noChangeArrowheads="1"/>
          </p:cNvSpPr>
          <p:nvPr/>
        </p:nvSpPr>
        <p:spPr bwMode="auto">
          <a:xfrm>
            <a:off x="5909712" y="748277"/>
            <a:ext cx="1087993" cy="259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02" tIns="45704" rIns="91402" bIns="45704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100" dirty="0"/>
              <a:t>LDB_AFLA22</a:t>
            </a:r>
          </a:p>
        </p:txBody>
      </p:sp>
      <p:sp>
        <p:nvSpPr>
          <p:cNvPr id="8" name="Header Placeholder 7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RAK_Missouri Energy Summit April 22, 2009</a:t>
            </a:r>
            <a:endParaRPr lang="en-US"/>
          </a:p>
        </p:txBody>
      </p:sp>
      <p:sp>
        <p:nvSpPr>
          <p:cNvPr id="13" name="Slide Image Placeholder 1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9" name="Notes Placeholder 8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ChangeArrowheads="1"/>
          </p:cNvSpPr>
          <p:nvPr>
            <p:ph type="dt" idx="1"/>
          </p:nvPr>
        </p:nvSpPr>
        <p:spPr/>
        <p:txBody>
          <a:bodyPr/>
          <a:lstStyle/>
          <a:p>
            <a:r>
              <a:rPr lang="en-US" smtClean="0"/>
              <a:t>Revised 04/06/09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7C94A761-2556-4C26-A6F0-32664DE6973A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3345412" name="Text Box 4"/>
          <p:cNvSpPr txBox="1">
            <a:spLocks noChangeArrowheads="1"/>
          </p:cNvSpPr>
          <p:nvPr/>
        </p:nvSpPr>
        <p:spPr bwMode="auto">
          <a:xfrm>
            <a:off x="5919397" y="684864"/>
            <a:ext cx="900742" cy="246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384" tIns="45694" rIns="91384" bIns="45694">
            <a:spAutoFit/>
          </a:bodyPr>
          <a:lstStyle/>
          <a:p>
            <a:r>
              <a:rPr lang="en-US" sz="1000" dirty="0">
                <a:latin typeface="Arial" charset="0"/>
                <a:cs typeface="Arial" charset="0"/>
              </a:rPr>
              <a:t>LDB_COL37</a:t>
            </a:r>
          </a:p>
        </p:txBody>
      </p:sp>
      <p:sp>
        <p:nvSpPr>
          <p:cNvPr id="8" name="Header Placeholder 7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RAK_Missouri Energy Summit April 22, 2009</a:t>
            </a:r>
            <a:endParaRPr lang="en-US"/>
          </a:p>
        </p:txBody>
      </p:sp>
      <p:sp>
        <p:nvSpPr>
          <p:cNvPr id="13" name="Slide Image Placeholder 1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9" name="Notes Placeholder 8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 smtClean="0"/>
              <a:t>Revised 04/06/09</a:t>
            </a:r>
            <a:endParaRPr lang="en-US"/>
          </a:p>
        </p:txBody>
      </p:sp>
      <p:sp>
        <p:nvSpPr>
          <p:cNvPr id="9318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771CEB7-BB01-498D-8DFB-BF37836B3566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931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95325"/>
            <a:ext cx="4641850" cy="3481388"/>
          </a:xfrm>
          <a:ln/>
        </p:spPr>
      </p:sp>
      <p:sp>
        <p:nvSpPr>
          <p:cNvPr id="93191" name="Text Box 5"/>
          <p:cNvSpPr txBox="1">
            <a:spLocks noChangeArrowheads="1"/>
          </p:cNvSpPr>
          <p:nvPr/>
        </p:nvSpPr>
        <p:spPr bwMode="auto">
          <a:xfrm>
            <a:off x="5920156" y="684867"/>
            <a:ext cx="1077544" cy="244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261" tIns="45629" rIns="91261" bIns="45629">
            <a:spAutoFit/>
          </a:bodyPr>
          <a:lstStyle/>
          <a:p>
            <a:r>
              <a:rPr lang="en-US" sz="1000" dirty="0">
                <a:latin typeface="Arial" charset="0"/>
                <a:cs typeface="Arial" charset="0"/>
              </a:rPr>
              <a:t>RAK_ARA02</a:t>
            </a:r>
          </a:p>
        </p:txBody>
      </p:sp>
      <p:sp>
        <p:nvSpPr>
          <p:cNvPr id="8" name="Header Placeholder 7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RAK_Missouri Energy Summit April 22, 2009</a:t>
            </a:r>
            <a:endParaRPr lang="en-US"/>
          </a:p>
        </p:txBody>
      </p:sp>
      <p:sp>
        <p:nvSpPr>
          <p:cNvPr id="9" name="Notes Placeholder 8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r>
              <a:rPr lang="en-US" smtClean="0"/>
              <a:t>v12  03/06/09</a:t>
            </a:r>
            <a:endParaRPr lang="en-US"/>
          </a:p>
        </p:txBody>
      </p:sp>
      <p:sp>
        <p:nvSpPr>
          <p:cNvPr id="46084" name="Rectangle 7"/>
          <p:cNvSpPr txBox="1">
            <a:spLocks noGrp="1" noChangeArrowheads="1"/>
          </p:cNvSpPr>
          <p:nvPr/>
        </p:nvSpPr>
        <p:spPr bwMode="auto">
          <a:xfrm>
            <a:off x="3964730" y="8817612"/>
            <a:ext cx="3031386" cy="464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915" tIns="45956" rIns="91915" bIns="45956" anchor="b"/>
          <a:lstStyle/>
          <a:p>
            <a:pPr algn="r" defTabSz="919089"/>
            <a:fld id="{4D3895E5-CD87-4576-9C03-72E8E3C380A4}" type="slidenum">
              <a:rPr lang="en-US" sz="1200">
                <a:latin typeface="Calibri" pitchFamily="34" charset="0"/>
              </a:rPr>
              <a:pPr algn="r" defTabSz="919089"/>
              <a:t>20</a:t>
            </a:fld>
            <a:endParaRPr lang="en-US" sz="1200" dirty="0">
              <a:latin typeface="Calibri" pitchFamily="34" charset="0"/>
            </a:endParaRPr>
          </a:p>
        </p:txBody>
      </p:sp>
      <p:sp>
        <p:nvSpPr>
          <p:cNvPr id="46087" name="Text Box 4"/>
          <p:cNvSpPr txBox="1">
            <a:spLocks noChangeArrowheads="1"/>
          </p:cNvSpPr>
          <p:nvPr/>
        </p:nvSpPr>
        <p:spPr bwMode="auto">
          <a:xfrm>
            <a:off x="5932835" y="760961"/>
            <a:ext cx="1064867" cy="245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263" tIns="45630" rIns="91263" bIns="45630">
            <a:spAutoFit/>
          </a:bodyPr>
          <a:lstStyle/>
          <a:p>
            <a:pPr defTabSz="919089">
              <a:spcBef>
                <a:spcPct val="50000"/>
              </a:spcBef>
            </a:pPr>
            <a:r>
              <a:rPr lang="en-US" sz="1000" dirty="0">
                <a:latin typeface="Arial" charset="0"/>
              </a:rPr>
              <a:t>TGS_CME12</a:t>
            </a:r>
            <a:endParaRPr lang="en-US" dirty="0">
              <a:latin typeface="Arial" charset="0"/>
            </a:endParaRPr>
          </a:p>
        </p:txBody>
      </p:sp>
      <p:sp>
        <p:nvSpPr>
          <p:cNvPr id="9" name="Header Placeholder 8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err="1" smtClean="0"/>
              <a:t>RAK_Missouri</a:t>
            </a:r>
            <a:r>
              <a:rPr lang="en-US" dirty="0" smtClean="0"/>
              <a:t> Energy Summit April 22, 2009</a:t>
            </a:r>
            <a:endParaRPr lang="en-US" dirty="0"/>
          </a:p>
        </p:txBody>
      </p:sp>
      <p:sp>
        <p:nvSpPr>
          <p:cNvPr id="13" name="Slide Image Placeholder 1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" name="Notes Placeholder 9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smtClean="0"/>
              <a:t>Revised 04/06/09</a:t>
            </a: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964556" y="8820783"/>
            <a:ext cx="3033144" cy="462917"/>
          </a:xfrm>
          <a:prstGeom prst="rect">
            <a:avLst/>
          </a:prstGeom>
          <a:ln/>
        </p:spPr>
        <p:txBody>
          <a:bodyPr/>
          <a:lstStyle/>
          <a:p>
            <a:fld id="{36020E11-D81B-497A-9130-BD4735C84367}" type="slidenum">
              <a:rPr lang="en-US"/>
              <a:pPr/>
              <a:t>21</a:t>
            </a:fld>
            <a:endParaRPr lang="en-US"/>
          </a:p>
        </p:txBody>
      </p:sp>
      <p:sp>
        <p:nvSpPr>
          <p:cNvPr id="3513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2688" y="696913"/>
            <a:ext cx="4637087" cy="3479800"/>
          </a:xfrm>
          <a:ln/>
        </p:spPr>
      </p:sp>
      <p:sp>
        <p:nvSpPr>
          <p:cNvPr id="7" name="Header Placeholder 6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RAK_Missouri Energy Summit April 22, 2009</a:t>
            </a:r>
            <a:endParaRPr lang="en-US"/>
          </a:p>
        </p:txBody>
      </p:sp>
      <p:sp>
        <p:nvSpPr>
          <p:cNvPr id="8" name="Notes Placeholder 7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ChangeArrowheads="1"/>
          </p:cNvSpPr>
          <p:nvPr>
            <p:ph type="dt" idx="1"/>
          </p:nvPr>
        </p:nvSpPr>
        <p:spPr/>
        <p:txBody>
          <a:bodyPr/>
          <a:lstStyle/>
          <a:p>
            <a:r>
              <a:rPr lang="en-US" smtClean="0"/>
              <a:t>Revised 04/06/09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A2C21E8F-0EB0-419E-A5EA-B357F3E4EF80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3464196" name="Text Box 4"/>
          <p:cNvSpPr txBox="1">
            <a:spLocks noChangeArrowheads="1"/>
          </p:cNvSpPr>
          <p:nvPr/>
        </p:nvSpPr>
        <p:spPr bwMode="auto">
          <a:xfrm>
            <a:off x="5919393" y="684868"/>
            <a:ext cx="913656" cy="244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397" tIns="45701" rIns="91397" bIns="45701">
            <a:spAutoFit/>
          </a:bodyPr>
          <a:lstStyle/>
          <a:p>
            <a:r>
              <a:rPr lang="en-US" sz="1000" dirty="0">
                <a:latin typeface="Arial" charset="0"/>
                <a:cs typeface="Arial" charset="0"/>
              </a:rPr>
              <a:t>LDB_ED01a</a:t>
            </a:r>
          </a:p>
        </p:txBody>
      </p:sp>
      <p:sp>
        <p:nvSpPr>
          <p:cNvPr id="8" name="Header Placeholder 7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RAK_Missouri Energy Summit April 22, 2009</a:t>
            </a:r>
            <a:endParaRPr lang="en-US"/>
          </a:p>
        </p:txBody>
      </p:sp>
      <p:sp>
        <p:nvSpPr>
          <p:cNvPr id="13" name="Slide Image Placeholder 1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9" name="Notes Placeholder 8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ChangeArrowheads="1"/>
          </p:cNvSpPr>
          <p:nvPr>
            <p:ph type="dt" idx="1"/>
          </p:nvPr>
        </p:nvSpPr>
        <p:spPr/>
        <p:txBody>
          <a:bodyPr/>
          <a:lstStyle/>
          <a:p>
            <a:r>
              <a:rPr lang="en-US" smtClean="0"/>
              <a:t>Revised 04/06/09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EEA22798-E7DF-4A4C-AF2C-4DE3EC5C84A9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3466244" name="Text Box 4"/>
          <p:cNvSpPr txBox="1">
            <a:spLocks noChangeArrowheads="1"/>
          </p:cNvSpPr>
          <p:nvPr/>
        </p:nvSpPr>
        <p:spPr bwMode="auto">
          <a:xfrm>
            <a:off x="5919393" y="684868"/>
            <a:ext cx="913656" cy="244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397" tIns="45701" rIns="91397" bIns="45701">
            <a:spAutoFit/>
          </a:bodyPr>
          <a:lstStyle/>
          <a:p>
            <a:r>
              <a:rPr lang="en-US" sz="1000" dirty="0">
                <a:latin typeface="Arial" charset="0"/>
                <a:cs typeface="Arial" charset="0"/>
              </a:rPr>
              <a:t>LDB_ED12</a:t>
            </a:r>
          </a:p>
        </p:txBody>
      </p:sp>
      <p:sp>
        <p:nvSpPr>
          <p:cNvPr id="8" name="Header Placeholder 7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RAK_Missouri Energy Summit April 22, 2009</a:t>
            </a:r>
            <a:endParaRPr lang="en-US"/>
          </a:p>
        </p:txBody>
      </p:sp>
      <p:sp>
        <p:nvSpPr>
          <p:cNvPr id="13" name="Slide Image Placeholder 1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9" name="Notes Placeholder 8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smtClean="0"/>
              <a:t>Revised 04/06/09</a:t>
            </a: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964556" y="8820783"/>
            <a:ext cx="3033144" cy="462917"/>
          </a:xfrm>
          <a:prstGeom prst="rect">
            <a:avLst/>
          </a:prstGeom>
          <a:ln/>
        </p:spPr>
        <p:txBody>
          <a:bodyPr/>
          <a:lstStyle/>
          <a:p>
            <a:fld id="{11409D4A-2556-4613-909A-2A618475DC72}" type="slidenum">
              <a:rPr lang="en-US"/>
              <a:pPr/>
              <a:t>24</a:t>
            </a:fld>
            <a:endParaRPr lang="en-US"/>
          </a:p>
        </p:txBody>
      </p:sp>
      <p:sp>
        <p:nvSpPr>
          <p:cNvPr id="3510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2688" y="696913"/>
            <a:ext cx="4637087" cy="3479800"/>
          </a:xfrm>
          <a:ln/>
        </p:spPr>
      </p:sp>
      <p:sp>
        <p:nvSpPr>
          <p:cNvPr id="7" name="Header Placeholder 6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RAK_Missouri Energy Summit April 22, 2009</a:t>
            </a:r>
            <a:endParaRPr lang="en-US"/>
          </a:p>
        </p:txBody>
      </p:sp>
      <p:sp>
        <p:nvSpPr>
          <p:cNvPr id="8" name="Notes Placeholder 7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ChangeArrowheads="1"/>
          </p:cNvSpPr>
          <p:nvPr>
            <p:ph type="dt" idx="1"/>
          </p:nvPr>
        </p:nvSpPr>
        <p:spPr/>
        <p:txBody>
          <a:bodyPr/>
          <a:lstStyle/>
          <a:p>
            <a:r>
              <a:rPr lang="en-US" smtClean="0"/>
              <a:t>Revised 04/06/09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A20CFB0C-8A5A-4E75-988B-28FC9C25E56D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3428356" name="Text Box 4"/>
          <p:cNvSpPr txBox="1">
            <a:spLocks noChangeArrowheads="1"/>
          </p:cNvSpPr>
          <p:nvPr/>
        </p:nvSpPr>
        <p:spPr bwMode="auto">
          <a:xfrm>
            <a:off x="5909712" y="748277"/>
            <a:ext cx="855543" cy="259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397" tIns="45701" rIns="91397" bIns="45701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100" dirty="0"/>
              <a:t>JHPC35</a:t>
            </a:r>
          </a:p>
        </p:txBody>
      </p:sp>
      <p:sp>
        <p:nvSpPr>
          <p:cNvPr id="8" name="Header Placeholder 7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RAK_Missouri Energy Summit April 22, 2009</a:t>
            </a:r>
            <a:endParaRPr lang="en-US"/>
          </a:p>
        </p:txBody>
      </p:sp>
      <p:sp>
        <p:nvSpPr>
          <p:cNvPr id="13" name="Slide Image Placeholder 1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9" name="Notes Placeholder 8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smtClean="0"/>
              <a:t>Revised 04/06/09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964556" y="8820783"/>
            <a:ext cx="3033144" cy="462917"/>
          </a:xfrm>
          <a:prstGeom prst="rect">
            <a:avLst/>
          </a:prstGeom>
          <a:ln/>
        </p:spPr>
        <p:txBody>
          <a:bodyPr/>
          <a:lstStyle/>
          <a:p>
            <a:fld id="{8DB109D5-C31F-49A2-B44C-B750A0A1F3D8}" type="slidenum">
              <a:rPr lang="en-US"/>
              <a:pPr/>
              <a:t>26</a:t>
            </a:fld>
            <a:endParaRPr lang="en-US"/>
          </a:p>
        </p:txBody>
      </p:sp>
      <p:sp>
        <p:nvSpPr>
          <p:cNvPr id="3530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2688" y="696913"/>
            <a:ext cx="4637087" cy="3479800"/>
          </a:xfrm>
          <a:ln/>
        </p:spPr>
      </p:sp>
      <p:sp>
        <p:nvSpPr>
          <p:cNvPr id="3530755" name="Text Box 3"/>
          <p:cNvSpPr txBox="1">
            <a:spLocks noChangeArrowheads="1"/>
          </p:cNvSpPr>
          <p:nvPr/>
        </p:nvSpPr>
        <p:spPr bwMode="auto">
          <a:xfrm>
            <a:off x="5909712" y="748281"/>
            <a:ext cx="855543" cy="26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5433" tIns="47720" rIns="95433" bIns="47720">
            <a:spAutoFit/>
          </a:bodyPr>
          <a:lstStyle/>
          <a:p>
            <a:pPr defTabSz="953697">
              <a:spcBef>
                <a:spcPct val="50000"/>
              </a:spcBef>
            </a:pPr>
            <a:r>
              <a:rPr lang="en-US" sz="1100" dirty="0"/>
              <a:t>CEDA47</a:t>
            </a:r>
          </a:p>
        </p:txBody>
      </p:sp>
      <p:sp>
        <p:nvSpPr>
          <p:cNvPr id="8" name="Header Placeholder 7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RAK_Missouri Energy Summit April 22, 2009</a:t>
            </a:r>
            <a:endParaRPr lang="en-US"/>
          </a:p>
        </p:txBody>
      </p:sp>
      <p:sp>
        <p:nvSpPr>
          <p:cNvPr id="9" name="Notes Placeholder 8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ChangeArrowheads="1"/>
          </p:cNvSpPr>
          <p:nvPr>
            <p:ph type="dt" idx="1"/>
          </p:nvPr>
        </p:nvSpPr>
        <p:spPr/>
        <p:txBody>
          <a:bodyPr/>
          <a:lstStyle/>
          <a:p>
            <a:r>
              <a:rPr lang="en-US" smtClean="0"/>
              <a:t>Revised 04/06/09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496CB891-1F57-43F2-934A-1BA8573B0A3D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3422212" name="Text Box 4"/>
          <p:cNvSpPr txBox="1">
            <a:spLocks noChangeArrowheads="1"/>
          </p:cNvSpPr>
          <p:nvPr/>
        </p:nvSpPr>
        <p:spPr bwMode="auto">
          <a:xfrm>
            <a:off x="5919393" y="684868"/>
            <a:ext cx="913656" cy="244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397" tIns="45701" rIns="91397" bIns="45701">
            <a:spAutoFit/>
          </a:bodyPr>
          <a:lstStyle/>
          <a:p>
            <a:r>
              <a:rPr lang="en-US" sz="1000" dirty="0">
                <a:latin typeface="Arial" charset="0"/>
                <a:cs typeface="Arial" charset="0"/>
              </a:rPr>
              <a:t>LDB_ED11</a:t>
            </a:r>
          </a:p>
        </p:txBody>
      </p:sp>
      <p:sp>
        <p:nvSpPr>
          <p:cNvPr id="8" name="Header Placeholder 7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RAK_Missouri Energy Summit April 22, 2009</a:t>
            </a:r>
            <a:endParaRPr lang="en-US"/>
          </a:p>
        </p:txBody>
      </p:sp>
      <p:sp>
        <p:nvSpPr>
          <p:cNvPr id="13" name="Slide Image Placeholder 1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9" name="Notes Placeholder 8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ChangeArrowheads="1"/>
          </p:cNvSpPr>
          <p:nvPr>
            <p:ph type="dt" idx="1"/>
          </p:nvPr>
        </p:nvSpPr>
        <p:spPr/>
        <p:txBody>
          <a:bodyPr/>
          <a:lstStyle/>
          <a:p>
            <a:r>
              <a:rPr lang="en-US" smtClean="0"/>
              <a:t>Revised 04/06/09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9C48C76C-3B43-49AC-B1B1-30A4377DD6A9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3448836" name="Text Box 4"/>
          <p:cNvSpPr txBox="1">
            <a:spLocks noChangeArrowheads="1"/>
          </p:cNvSpPr>
          <p:nvPr/>
        </p:nvSpPr>
        <p:spPr bwMode="auto">
          <a:xfrm>
            <a:off x="5919393" y="684868"/>
            <a:ext cx="913656" cy="244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397" tIns="45701" rIns="91397" bIns="45701">
            <a:spAutoFit/>
          </a:bodyPr>
          <a:lstStyle/>
          <a:p>
            <a:r>
              <a:rPr lang="en-US" sz="1000" dirty="0">
                <a:latin typeface="Arial" charset="0"/>
                <a:cs typeface="Arial" charset="0"/>
              </a:rPr>
              <a:t>LDB_ED13</a:t>
            </a:r>
          </a:p>
        </p:txBody>
      </p:sp>
      <p:sp>
        <p:nvSpPr>
          <p:cNvPr id="8" name="Header Placeholder 7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RAK_Missouri Energy Summit April 22, 2009</a:t>
            </a:r>
            <a:endParaRPr lang="en-US"/>
          </a:p>
        </p:txBody>
      </p:sp>
      <p:sp>
        <p:nvSpPr>
          <p:cNvPr id="13" name="Slide Image Placeholder 1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9" name="Notes Placeholder 8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ChangeArrowheads="1"/>
          </p:cNvSpPr>
          <p:nvPr>
            <p:ph type="dt" idx="1"/>
          </p:nvPr>
        </p:nvSpPr>
        <p:spPr/>
        <p:txBody>
          <a:bodyPr/>
          <a:lstStyle/>
          <a:p>
            <a:r>
              <a:rPr lang="en-US" smtClean="0"/>
              <a:t>Revised 04/06/09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C413D46E-AA3C-48F5-A2B5-D87B93964348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3424260" name="Text Box 4"/>
          <p:cNvSpPr txBox="1">
            <a:spLocks noChangeArrowheads="1"/>
          </p:cNvSpPr>
          <p:nvPr/>
        </p:nvSpPr>
        <p:spPr bwMode="auto">
          <a:xfrm>
            <a:off x="5919393" y="684868"/>
            <a:ext cx="913656" cy="244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397" tIns="45701" rIns="91397" bIns="45701">
            <a:spAutoFit/>
          </a:bodyPr>
          <a:lstStyle/>
          <a:p>
            <a:r>
              <a:rPr lang="en-US" sz="1000" dirty="0">
                <a:latin typeface="Arial" charset="0"/>
                <a:cs typeface="Arial" charset="0"/>
              </a:rPr>
              <a:t>LDB_ED18</a:t>
            </a:r>
          </a:p>
        </p:txBody>
      </p:sp>
      <p:sp>
        <p:nvSpPr>
          <p:cNvPr id="8" name="Header Placeholder 7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RAK_Missouri Energy Summit April 22, 2009</a:t>
            </a:r>
            <a:endParaRPr lang="en-US"/>
          </a:p>
        </p:txBody>
      </p:sp>
      <p:sp>
        <p:nvSpPr>
          <p:cNvPr id="23" name="Slide Image Placeholder 2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9" name="Notes Placeholder 8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smtClean="0"/>
              <a:t>Revised 04/06/09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964556" y="8820783"/>
            <a:ext cx="3033144" cy="462917"/>
          </a:xfrm>
          <a:prstGeom prst="rect">
            <a:avLst/>
          </a:prstGeom>
          <a:ln/>
        </p:spPr>
        <p:txBody>
          <a:bodyPr/>
          <a:lstStyle/>
          <a:p>
            <a:fld id="{3A549BAE-5667-4038-89A2-07BAB1176D81}" type="slidenum">
              <a:rPr lang="en-US"/>
              <a:pPr/>
              <a:t>3</a:t>
            </a:fld>
            <a:endParaRPr lang="en-US"/>
          </a:p>
        </p:txBody>
      </p:sp>
      <p:sp>
        <p:nvSpPr>
          <p:cNvPr id="3314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4275" y="698500"/>
            <a:ext cx="4535488" cy="3403600"/>
          </a:xfrm>
          <a:ln/>
        </p:spPr>
      </p:sp>
      <p:sp>
        <p:nvSpPr>
          <p:cNvPr id="3314693" name="Text Box 5"/>
          <p:cNvSpPr txBox="1">
            <a:spLocks noChangeArrowheads="1"/>
          </p:cNvSpPr>
          <p:nvPr/>
        </p:nvSpPr>
        <p:spPr bwMode="auto">
          <a:xfrm>
            <a:off x="5919393" y="684868"/>
            <a:ext cx="1078308" cy="244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397" tIns="45701" rIns="91397" bIns="45701">
            <a:spAutoFit/>
          </a:bodyPr>
          <a:lstStyle/>
          <a:p>
            <a:r>
              <a:rPr lang="en-US" sz="1000" dirty="0">
                <a:latin typeface="Arial" charset="0"/>
                <a:cs typeface="Arial" charset="0"/>
              </a:rPr>
              <a:t>RAK_ARA03</a:t>
            </a:r>
          </a:p>
        </p:txBody>
      </p:sp>
      <p:sp>
        <p:nvSpPr>
          <p:cNvPr id="8" name="Header Placeholder 7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RAK_Missouri Energy Summit April 22, 2009</a:t>
            </a:r>
            <a:endParaRPr lang="en-US"/>
          </a:p>
        </p:txBody>
      </p:sp>
      <p:sp>
        <p:nvSpPr>
          <p:cNvPr id="9" name="Notes Placeholder 8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544F3BFA-308A-44C3-B287-4185DA061707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RAK_Missouri Energy Summit April 22, 2009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Revised 04/06/09</a:t>
            </a:r>
            <a:endParaRPr lang="en-US" dirty="0"/>
          </a:p>
        </p:txBody>
      </p:sp>
      <p:sp>
        <p:nvSpPr>
          <p:cNvPr id="13" name="Slide Image Placeholder 1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9" name="Notes Placeholder 8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ChangeArrowheads="1"/>
          </p:cNvSpPr>
          <p:nvPr>
            <p:ph type="dt" idx="1"/>
          </p:nvPr>
        </p:nvSpPr>
        <p:spPr/>
        <p:txBody>
          <a:bodyPr/>
          <a:lstStyle/>
          <a:p>
            <a:r>
              <a:rPr lang="en-US" smtClean="0"/>
              <a:t>Revised 04/06/09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488BFEAD-5EB9-4E50-B983-35E92D6A4419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3504132" name="Text Box 4"/>
          <p:cNvSpPr txBox="1">
            <a:spLocks noChangeArrowheads="1"/>
          </p:cNvSpPr>
          <p:nvPr/>
        </p:nvSpPr>
        <p:spPr bwMode="auto">
          <a:xfrm>
            <a:off x="5916164" y="710233"/>
            <a:ext cx="1081536" cy="244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02" tIns="45704" rIns="91402" bIns="45704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dirty="0"/>
              <a:t>VoltProd02</a:t>
            </a:r>
            <a:endParaRPr lang="en-US" sz="1600" dirty="0"/>
          </a:p>
        </p:txBody>
      </p:sp>
      <p:sp>
        <p:nvSpPr>
          <p:cNvPr id="8" name="Header Placeholder 7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RAK_Missouri Energy Summit April 22, 2009</a:t>
            </a:r>
            <a:endParaRPr lang="en-US"/>
          </a:p>
        </p:txBody>
      </p:sp>
      <p:sp>
        <p:nvSpPr>
          <p:cNvPr id="13" name="Slide Image Placeholder 1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9" name="Notes Placeholder 8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11BDB137-D0B1-4D0F-96B8-F698450208A9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RAK_Missouri Energy Summit April 22, 2009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Revised 04/06/09</a:t>
            </a:r>
            <a:endParaRPr lang="en-US" dirty="0"/>
          </a:p>
        </p:txBody>
      </p:sp>
      <p:sp>
        <p:nvSpPr>
          <p:cNvPr id="13" name="Slide Image Placeholder 1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9" name="Notes Placeholder 8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386DBAF2-8CCA-4536-99F0-5ECFD768AEE9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RAK_Missouri Energy Summit April 22, 2009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Revised 04/06/09</a:t>
            </a:r>
            <a:endParaRPr lang="en-US" dirty="0"/>
          </a:p>
        </p:txBody>
      </p:sp>
      <p:sp>
        <p:nvSpPr>
          <p:cNvPr id="12" name="Slide Image Placeholder 1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8" name="Notes Placeholder 7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0DC780D8-2CF8-4ABF-B4D5-4D6156D0A712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3692547" name="Text Box 3"/>
          <p:cNvSpPr txBox="1">
            <a:spLocks noChangeArrowheads="1"/>
          </p:cNvSpPr>
          <p:nvPr/>
        </p:nvSpPr>
        <p:spPr bwMode="auto">
          <a:xfrm>
            <a:off x="5894388" y="735017"/>
            <a:ext cx="11033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376" tIns="45691" rIns="91376" bIns="45691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dirty="0"/>
              <a:t>RFW_ALM13</a:t>
            </a:r>
          </a:p>
        </p:txBody>
      </p:sp>
      <p:sp>
        <p:nvSpPr>
          <p:cNvPr id="8" name="Header Placeholder 7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RAK_Missouri Energy Summit April 22, 2009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Revised 04/06/09</a:t>
            </a:r>
            <a:endParaRPr lang="en-US" dirty="0"/>
          </a:p>
        </p:txBody>
      </p:sp>
      <p:sp>
        <p:nvSpPr>
          <p:cNvPr id="14" name="Slide Image Placeholder 13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" name="Notes Placeholder 9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6EABF866-3416-4E3A-B631-C2D33C6ED59A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RAK_Missouri Energy Summit April 22, 2009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Revised 04/06/09</a:t>
            </a:r>
            <a:endParaRPr lang="en-US" dirty="0"/>
          </a:p>
        </p:txBody>
      </p:sp>
      <p:sp>
        <p:nvSpPr>
          <p:cNvPr id="13" name="Slide Image Placeholder 1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9" name="Notes Placeholder 8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3A90E00-CF10-4291-BADB-A7DFF3DDC138}" type="slidenum">
              <a:rPr lang="en-US"/>
              <a:pPr/>
              <a:t>36</a:t>
            </a:fld>
            <a:endParaRPr lang="en-US"/>
          </a:p>
        </p:txBody>
      </p:sp>
      <p:sp>
        <p:nvSpPr>
          <p:cNvPr id="3690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90500" name="Text Box 4"/>
          <p:cNvSpPr txBox="1">
            <a:spLocks noChangeArrowheads="1"/>
          </p:cNvSpPr>
          <p:nvPr/>
        </p:nvSpPr>
        <p:spPr bwMode="auto">
          <a:xfrm>
            <a:off x="5894388" y="735017"/>
            <a:ext cx="11033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376" tIns="45691" rIns="91376" bIns="45691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dirty="0"/>
              <a:t>RFW_ALM11</a:t>
            </a:r>
          </a:p>
        </p:txBody>
      </p:sp>
      <p:sp>
        <p:nvSpPr>
          <p:cNvPr id="8" name="Header Placeholder 7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RAK_Missouri Energy Summit April 22, 2009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Revised 04/06/09</a:t>
            </a:r>
            <a:endParaRPr lang="en-US" dirty="0"/>
          </a:p>
        </p:txBody>
      </p:sp>
      <p:sp>
        <p:nvSpPr>
          <p:cNvPr id="10" name="Notes Placeholder 9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ChangeArrowheads="1"/>
          </p:cNvSpPr>
          <p:nvPr>
            <p:ph type="dt" idx="1"/>
          </p:nvPr>
        </p:nvSpPr>
        <p:spPr/>
        <p:txBody>
          <a:bodyPr/>
          <a:lstStyle/>
          <a:p>
            <a:r>
              <a:rPr lang="en-US" smtClean="0"/>
              <a:t>Revised 04/06/09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B1F233A2-9DC7-4D76-A1AE-A70FCD372DBD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3367940" name="Text Box 4"/>
          <p:cNvSpPr txBox="1">
            <a:spLocks noChangeArrowheads="1"/>
          </p:cNvSpPr>
          <p:nvPr/>
        </p:nvSpPr>
        <p:spPr bwMode="auto">
          <a:xfrm>
            <a:off x="5919396" y="684868"/>
            <a:ext cx="799045" cy="244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397" tIns="45701" rIns="91397" bIns="45701">
            <a:spAutoFit/>
          </a:bodyPr>
          <a:lstStyle/>
          <a:p>
            <a:r>
              <a:rPr lang="en-US" sz="1000" dirty="0">
                <a:latin typeface="Arial" charset="0"/>
                <a:cs typeface="Arial" charset="0"/>
              </a:rPr>
              <a:t>SF_INF86</a:t>
            </a:r>
          </a:p>
        </p:txBody>
      </p:sp>
      <p:sp>
        <p:nvSpPr>
          <p:cNvPr id="8" name="Header Placeholder 7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RAK_Missouri Energy Summit April 22, 2009</a:t>
            </a:r>
            <a:endParaRPr lang="en-US"/>
          </a:p>
        </p:txBody>
      </p:sp>
      <p:sp>
        <p:nvSpPr>
          <p:cNvPr id="13" name="Slide Image Placeholder 1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9" name="Notes Placeholder 8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>
            <a:spLocks noGrp="1" noChangeArrowheads="1"/>
          </p:cNvSpPr>
          <p:nvPr>
            <p:ph type="dt" idx="1"/>
          </p:nvPr>
        </p:nvSpPr>
        <p:spPr/>
        <p:txBody>
          <a:bodyPr/>
          <a:lstStyle/>
          <a:p>
            <a:r>
              <a:rPr lang="en-US" smtClean="0"/>
              <a:t>Revised 04/06/09</a:t>
            </a:r>
            <a:endParaRPr lang="en-US"/>
          </a:p>
        </p:txBody>
      </p:sp>
      <p:sp>
        <p:nvSpPr>
          <p:cNvPr id="8" name="Slide Number Placeholder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96F951B8-6938-45DD-91F9-3C88EF1F1883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3521540" name="Text Box 4"/>
          <p:cNvSpPr txBox="1">
            <a:spLocks noChangeArrowheads="1"/>
          </p:cNvSpPr>
          <p:nvPr/>
        </p:nvSpPr>
        <p:spPr bwMode="auto">
          <a:xfrm>
            <a:off x="5932306" y="760964"/>
            <a:ext cx="1065394" cy="244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02" tIns="45704" rIns="91402" bIns="45704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dirty="0"/>
              <a:t>LDB_COL52</a:t>
            </a:r>
            <a:endParaRPr lang="en-US" dirty="0"/>
          </a:p>
        </p:txBody>
      </p:sp>
      <p:sp>
        <p:nvSpPr>
          <p:cNvPr id="3521541" name="Text Box 5"/>
          <p:cNvSpPr txBox="1">
            <a:spLocks noChangeArrowheads="1"/>
          </p:cNvSpPr>
          <p:nvPr/>
        </p:nvSpPr>
        <p:spPr bwMode="auto">
          <a:xfrm>
            <a:off x="5832228" y="8429212"/>
            <a:ext cx="58702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02" tIns="45704" rIns="91402" bIns="45704">
            <a:spAutoFit/>
          </a:bodyPr>
          <a:lstStyle/>
          <a:p>
            <a:r>
              <a:rPr lang="en-US" sz="3200" b="1" dirty="0">
                <a:sym typeface="Wingdings" pitchFamily="2" charset="2"/>
              </a:rPr>
              <a:t></a:t>
            </a:r>
            <a:endParaRPr lang="en-US" sz="3200" b="1" dirty="0"/>
          </a:p>
        </p:txBody>
      </p:sp>
      <p:sp>
        <p:nvSpPr>
          <p:cNvPr id="9" name="Header Placeholder 8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RAK_Missouri Energy Summit April 22, 2009</a:t>
            </a:r>
            <a:endParaRPr lang="en-US"/>
          </a:p>
        </p:txBody>
      </p:sp>
      <p:sp>
        <p:nvSpPr>
          <p:cNvPr id="14" name="Slide Image Placeholder 13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" name="Notes Placeholder 9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ChangeArrowheads="1"/>
          </p:cNvSpPr>
          <p:nvPr>
            <p:ph type="dt" idx="1"/>
          </p:nvPr>
        </p:nvSpPr>
        <p:spPr/>
        <p:txBody>
          <a:bodyPr/>
          <a:lstStyle/>
          <a:p>
            <a:r>
              <a:rPr lang="en-US" smtClean="0"/>
              <a:t>Revised 04/06/09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3DE3A984-9AC9-4CDB-A5E2-615CEAA9BCFE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3536900" name="Text Box 4"/>
          <p:cNvSpPr txBox="1">
            <a:spLocks noChangeArrowheads="1"/>
          </p:cNvSpPr>
          <p:nvPr/>
        </p:nvSpPr>
        <p:spPr bwMode="auto">
          <a:xfrm>
            <a:off x="5932306" y="760964"/>
            <a:ext cx="1065394" cy="244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02" tIns="45704" rIns="91402" bIns="45704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dirty="0"/>
              <a:t>LDB_COL52a</a:t>
            </a:r>
          </a:p>
        </p:txBody>
      </p:sp>
      <p:sp>
        <p:nvSpPr>
          <p:cNvPr id="8" name="Header Placeholder 7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RAK_Missouri Energy Summit April 22, 2009</a:t>
            </a:r>
            <a:endParaRPr lang="en-US"/>
          </a:p>
        </p:txBody>
      </p:sp>
      <p:sp>
        <p:nvSpPr>
          <p:cNvPr id="13" name="Slide Image Placeholder 1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9" name="Notes Placeholder 8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smtClean="0"/>
              <a:t>Revised 04/06/09</a:t>
            </a: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964556" y="8820783"/>
            <a:ext cx="3033144" cy="462917"/>
          </a:xfrm>
          <a:prstGeom prst="rect">
            <a:avLst/>
          </a:prstGeom>
          <a:ln/>
        </p:spPr>
        <p:txBody>
          <a:bodyPr/>
          <a:lstStyle/>
          <a:p>
            <a:fld id="{33CA45B9-63A3-4043-BE38-48FB34A402CF}" type="slidenum">
              <a:rPr lang="en-US"/>
              <a:pPr/>
              <a:t>4</a:t>
            </a:fld>
            <a:endParaRPr lang="en-US"/>
          </a:p>
        </p:txBody>
      </p:sp>
      <p:sp>
        <p:nvSpPr>
          <p:cNvPr id="3331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2688" y="696913"/>
            <a:ext cx="4637087" cy="3479800"/>
          </a:xfrm>
          <a:ln/>
        </p:spPr>
      </p:sp>
      <p:sp>
        <p:nvSpPr>
          <p:cNvPr id="7" name="Header Placeholder 6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RAK_Missouri Energy Summit April 22, 2009</a:t>
            </a:r>
            <a:endParaRPr lang="en-US"/>
          </a:p>
        </p:txBody>
      </p:sp>
      <p:sp>
        <p:nvSpPr>
          <p:cNvPr id="8" name="Notes Placeholder 7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smtClean="0"/>
              <a:t>Revised 04/06/09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964556" y="8820783"/>
            <a:ext cx="3033144" cy="462917"/>
          </a:xfrm>
          <a:prstGeom prst="rect">
            <a:avLst/>
          </a:prstGeom>
          <a:ln/>
        </p:spPr>
        <p:txBody>
          <a:bodyPr/>
          <a:lstStyle/>
          <a:p>
            <a:fld id="{B265B46A-512B-4720-9B91-2C8A74D45DF9}" type="slidenum">
              <a:rPr lang="en-US"/>
              <a:pPr/>
              <a:t>40</a:t>
            </a:fld>
            <a:endParaRPr lang="en-US"/>
          </a:p>
        </p:txBody>
      </p:sp>
      <p:sp>
        <p:nvSpPr>
          <p:cNvPr id="3374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2688" y="696913"/>
            <a:ext cx="4637087" cy="3479800"/>
          </a:xfrm>
          <a:ln/>
        </p:spPr>
      </p:sp>
      <p:sp>
        <p:nvSpPr>
          <p:cNvPr id="3374084" name="Text Box 4"/>
          <p:cNvSpPr txBox="1">
            <a:spLocks noChangeArrowheads="1"/>
          </p:cNvSpPr>
          <p:nvPr/>
        </p:nvSpPr>
        <p:spPr bwMode="auto">
          <a:xfrm>
            <a:off x="5919396" y="684868"/>
            <a:ext cx="799045" cy="244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397" tIns="45701" rIns="91397" bIns="45701">
            <a:spAutoFit/>
          </a:bodyPr>
          <a:lstStyle/>
          <a:p>
            <a:r>
              <a:rPr lang="en-US" sz="1000" dirty="0">
                <a:latin typeface="Arial" charset="0"/>
                <a:cs typeface="Arial" charset="0"/>
              </a:rPr>
              <a:t>SF_INF95</a:t>
            </a:r>
          </a:p>
        </p:txBody>
      </p:sp>
      <p:sp>
        <p:nvSpPr>
          <p:cNvPr id="8" name="Header Placeholder 7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RAK_Missouri Energy Summit April 22, 2009</a:t>
            </a:r>
            <a:endParaRPr lang="en-US"/>
          </a:p>
        </p:txBody>
      </p:sp>
      <p:sp>
        <p:nvSpPr>
          <p:cNvPr id="9" name="Notes Placeholder 8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r>
              <a:rPr lang="en-US" smtClean="0"/>
              <a:t>v12  03/06/09</a:t>
            </a:r>
            <a:endParaRPr lang="en-US"/>
          </a:p>
        </p:txBody>
      </p:sp>
      <p:sp>
        <p:nvSpPr>
          <p:cNvPr id="58372" name="Rectangle 7"/>
          <p:cNvSpPr txBox="1">
            <a:spLocks noGrp="1" noChangeArrowheads="1"/>
          </p:cNvSpPr>
          <p:nvPr/>
        </p:nvSpPr>
        <p:spPr bwMode="auto">
          <a:xfrm>
            <a:off x="3964730" y="8817613"/>
            <a:ext cx="3031386" cy="464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60" tIns="46030" rIns="92060" bIns="46030" anchor="b"/>
          <a:lstStyle/>
          <a:p>
            <a:pPr algn="r" defTabSz="920562"/>
            <a:fld id="{F863F975-B43C-4CC9-A1C0-B014357B3B6F}" type="slidenum">
              <a:rPr lang="en-US" sz="1200">
                <a:latin typeface="Calibri" pitchFamily="34" charset="0"/>
              </a:rPr>
              <a:pPr algn="r" defTabSz="920562"/>
              <a:t>41</a:t>
            </a:fld>
            <a:endParaRPr lang="en-US" sz="1200" dirty="0">
              <a:latin typeface="Calibri" pitchFamily="34" charset="0"/>
            </a:endParaRPr>
          </a:p>
        </p:txBody>
      </p:sp>
      <p:sp>
        <p:nvSpPr>
          <p:cNvPr id="58376" name="Text Box 4"/>
          <p:cNvSpPr txBox="1">
            <a:spLocks noChangeArrowheads="1"/>
          </p:cNvSpPr>
          <p:nvPr/>
        </p:nvSpPr>
        <p:spPr bwMode="auto">
          <a:xfrm>
            <a:off x="5932833" y="760959"/>
            <a:ext cx="1064868" cy="246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08" tIns="45705" rIns="91408" bIns="45705">
            <a:spAutoFit/>
          </a:bodyPr>
          <a:lstStyle/>
          <a:p>
            <a:pPr defTabSz="920562">
              <a:spcBef>
                <a:spcPct val="50000"/>
              </a:spcBef>
            </a:pPr>
            <a:r>
              <a:rPr lang="en-US" sz="1000" dirty="0">
                <a:latin typeface="Arial" charset="0"/>
              </a:rPr>
              <a:t>TGS_CME23a</a:t>
            </a:r>
            <a:endParaRPr lang="en-US" dirty="0">
              <a:latin typeface="Arial" charset="0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AE7FD4-D74E-4A3B-A5F2-977693F8E570}" type="slidenum">
              <a:rPr lang="en-US" smtClean="0"/>
              <a:pPr/>
              <a:t>41</a:t>
            </a:fld>
            <a:endParaRPr lang="en-US"/>
          </a:p>
        </p:txBody>
      </p:sp>
      <p:sp>
        <p:nvSpPr>
          <p:cNvPr id="9" name="Header Placeholder 8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RAK_Missouri Energy Summit April 22, 2009</a:t>
            </a:r>
            <a:endParaRPr lang="en-US"/>
          </a:p>
        </p:txBody>
      </p:sp>
      <p:sp>
        <p:nvSpPr>
          <p:cNvPr id="15" name="Slide Image Placeholder 14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1" name="Notes Placeholder 10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ChangeArrowheads="1"/>
          </p:cNvSpPr>
          <p:nvPr>
            <p:ph type="dt" idx="1"/>
          </p:nvPr>
        </p:nvSpPr>
        <p:spPr/>
        <p:txBody>
          <a:bodyPr/>
          <a:lstStyle/>
          <a:p>
            <a:r>
              <a:rPr lang="en-US" smtClean="0"/>
              <a:t>Revised 04/06/09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D1FC1AA2-97B9-4CE3-AF10-95A1827D486B}" type="slidenum">
              <a:rPr lang="en-US" smtClean="0"/>
              <a:pPr/>
              <a:t>42</a:t>
            </a:fld>
            <a:endParaRPr lang="en-US"/>
          </a:p>
        </p:txBody>
      </p:sp>
      <p:sp>
        <p:nvSpPr>
          <p:cNvPr id="3229699" name="Text Box 3"/>
          <p:cNvSpPr txBox="1">
            <a:spLocks noChangeArrowheads="1"/>
          </p:cNvSpPr>
          <p:nvPr/>
        </p:nvSpPr>
        <p:spPr bwMode="auto">
          <a:xfrm>
            <a:off x="5919393" y="684868"/>
            <a:ext cx="686048" cy="244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394" tIns="45699" rIns="91394" bIns="45699">
            <a:spAutoFit/>
          </a:bodyPr>
          <a:lstStyle/>
          <a:p>
            <a:r>
              <a:rPr lang="en-US" sz="1000" dirty="0">
                <a:latin typeface="Arial" charset="0"/>
                <a:cs typeface="Arial" charset="0"/>
              </a:rPr>
              <a:t>NC24</a:t>
            </a:r>
          </a:p>
        </p:txBody>
      </p:sp>
      <p:sp>
        <p:nvSpPr>
          <p:cNvPr id="8" name="Header Placeholder 7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RAK_Missouri Energy Summit April 22, 2009</a:t>
            </a:r>
            <a:endParaRPr lang="en-US"/>
          </a:p>
        </p:txBody>
      </p:sp>
      <p:sp>
        <p:nvSpPr>
          <p:cNvPr id="13" name="Slide Image Placeholder 1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9" name="Notes Placeholder 8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smtClean="0"/>
              <a:t>Revised 04/06/09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964556" y="8820783"/>
            <a:ext cx="3033144" cy="462917"/>
          </a:xfrm>
          <a:prstGeom prst="rect">
            <a:avLst/>
          </a:prstGeom>
          <a:ln/>
        </p:spPr>
        <p:txBody>
          <a:bodyPr/>
          <a:lstStyle/>
          <a:p>
            <a:fld id="{468DF0B7-C09C-479C-B339-56FB0A395D2A}" type="slidenum">
              <a:rPr lang="en-US"/>
              <a:pPr/>
              <a:t>43</a:t>
            </a:fld>
            <a:endParaRPr lang="en-US"/>
          </a:p>
        </p:txBody>
      </p:sp>
      <p:sp>
        <p:nvSpPr>
          <p:cNvPr id="32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2688" y="696913"/>
            <a:ext cx="4637087" cy="3479800"/>
          </a:xfrm>
          <a:ln/>
        </p:spPr>
      </p:sp>
      <p:sp>
        <p:nvSpPr>
          <p:cNvPr id="3231747" name="Text Box 3"/>
          <p:cNvSpPr txBox="1">
            <a:spLocks noChangeArrowheads="1"/>
          </p:cNvSpPr>
          <p:nvPr/>
        </p:nvSpPr>
        <p:spPr bwMode="auto">
          <a:xfrm>
            <a:off x="5919393" y="684864"/>
            <a:ext cx="686048" cy="246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394" tIns="45699" rIns="91394" bIns="45699">
            <a:spAutoFit/>
          </a:bodyPr>
          <a:lstStyle/>
          <a:p>
            <a:r>
              <a:rPr lang="en-US" sz="1000" dirty="0">
                <a:latin typeface="Arial" charset="0"/>
                <a:cs typeface="Arial" charset="0"/>
              </a:rPr>
              <a:t>IBTTA64</a:t>
            </a:r>
          </a:p>
        </p:txBody>
      </p:sp>
      <p:sp>
        <p:nvSpPr>
          <p:cNvPr id="8" name="Header Placeholder 7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RAK_Missouri Energy Summit April 22, 2009</a:t>
            </a:r>
            <a:endParaRPr lang="en-US"/>
          </a:p>
        </p:txBody>
      </p:sp>
      <p:sp>
        <p:nvSpPr>
          <p:cNvPr id="9" name="Notes Placeholder 8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smtClean="0"/>
              <a:t>Revised 04/06/09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964556" y="8820783"/>
            <a:ext cx="3033144" cy="462917"/>
          </a:xfrm>
          <a:prstGeom prst="rect">
            <a:avLst/>
          </a:prstGeom>
          <a:ln/>
        </p:spPr>
        <p:txBody>
          <a:bodyPr/>
          <a:lstStyle/>
          <a:p>
            <a:fld id="{5C607F6A-2F7D-460F-BCD3-F66346DCE2B7}" type="slidenum">
              <a:rPr lang="en-US"/>
              <a:pPr/>
              <a:t>44</a:t>
            </a:fld>
            <a:endParaRPr lang="en-US"/>
          </a:p>
        </p:txBody>
      </p:sp>
      <p:sp>
        <p:nvSpPr>
          <p:cNvPr id="32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2688" y="696913"/>
            <a:ext cx="4637087" cy="3479800"/>
          </a:xfrm>
          <a:ln/>
        </p:spPr>
      </p:sp>
      <p:sp>
        <p:nvSpPr>
          <p:cNvPr id="3233796" name="Text Box 4"/>
          <p:cNvSpPr txBox="1">
            <a:spLocks noChangeArrowheads="1"/>
          </p:cNvSpPr>
          <p:nvPr/>
        </p:nvSpPr>
        <p:spPr bwMode="auto">
          <a:xfrm>
            <a:off x="5919393" y="684864"/>
            <a:ext cx="686048" cy="246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394" tIns="45699" rIns="91394" bIns="45699">
            <a:spAutoFit/>
          </a:bodyPr>
          <a:lstStyle/>
          <a:p>
            <a:r>
              <a:rPr lang="en-US" sz="1000" dirty="0">
                <a:latin typeface="Arial" charset="0"/>
                <a:cs typeface="Arial" charset="0"/>
              </a:rPr>
              <a:t>IBTTA64</a:t>
            </a:r>
          </a:p>
        </p:txBody>
      </p:sp>
      <p:sp>
        <p:nvSpPr>
          <p:cNvPr id="8" name="Header Placeholder 7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RAK_Missouri Energy Summit April 22, 2009</a:t>
            </a:r>
            <a:endParaRPr lang="en-US"/>
          </a:p>
        </p:txBody>
      </p:sp>
      <p:sp>
        <p:nvSpPr>
          <p:cNvPr id="9" name="Notes Placeholder 8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smtClean="0"/>
              <a:t>Revised 04/06/09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964556" y="8820783"/>
            <a:ext cx="3033144" cy="462917"/>
          </a:xfrm>
          <a:prstGeom prst="rect">
            <a:avLst/>
          </a:prstGeom>
          <a:ln/>
        </p:spPr>
        <p:txBody>
          <a:bodyPr/>
          <a:lstStyle/>
          <a:p>
            <a:fld id="{E8343E06-E0F6-4F38-B50C-981AADC0F87A}" type="slidenum">
              <a:rPr lang="en-US"/>
              <a:pPr/>
              <a:t>45</a:t>
            </a:fld>
            <a:endParaRPr lang="en-US"/>
          </a:p>
        </p:txBody>
      </p:sp>
      <p:sp>
        <p:nvSpPr>
          <p:cNvPr id="32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81313" y="334963"/>
            <a:ext cx="1433512" cy="1074737"/>
          </a:xfrm>
          <a:ln/>
        </p:spPr>
      </p:sp>
      <p:sp>
        <p:nvSpPr>
          <p:cNvPr id="3235844" name="Text Box 4"/>
          <p:cNvSpPr txBox="1">
            <a:spLocks noChangeArrowheads="1"/>
          </p:cNvSpPr>
          <p:nvPr/>
        </p:nvSpPr>
        <p:spPr bwMode="auto">
          <a:xfrm>
            <a:off x="5909712" y="748281"/>
            <a:ext cx="855543" cy="26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5433" tIns="47720" rIns="95433" bIns="47720">
            <a:spAutoFit/>
          </a:bodyPr>
          <a:lstStyle/>
          <a:p>
            <a:pPr defTabSz="953697">
              <a:spcBef>
                <a:spcPct val="50000"/>
              </a:spcBef>
            </a:pPr>
            <a:r>
              <a:rPr lang="en-US" sz="1100" dirty="0"/>
              <a:t>JHPC49</a:t>
            </a:r>
          </a:p>
        </p:txBody>
      </p:sp>
      <p:sp>
        <p:nvSpPr>
          <p:cNvPr id="8" name="Header Placeholder 7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RAK_Missouri Energy Summit April 22, 2009</a:t>
            </a:r>
            <a:endParaRPr lang="en-US"/>
          </a:p>
        </p:txBody>
      </p:sp>
      <p:sp>
        <p:nvSpPr>
          <p:cNvPr id="9" name="Notes Placeholder 8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smtClean="0"/>
              <a:t>Revised 04/06/09</a:t>
            </a: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964556" y="8820783"/>
            <a:ext cx="3033144" cy="462917"/>
          </a:xfrm>
          <a:prstGeom prst="rect">
            <a:avLst/>
          </a:prstGeom>
          <a:ln/>
        </p:spPr>
        <p:txBody>
          <a:bodyPr/>
          <a:lstStyle/>
          <a:p>
            <a:fld id="{CEDCD150-42A3-4A60-B879-F7AEC0A3AAA8}" type="slidenum">
              <a:rPr lang="en-US"/>
              <a:pPr/>
              <a:t>46</a:t>
            </a:fld>
            <a:endParaRPr lang="en-US"/>
          </a:p>
        </p:txBody>
      </p:sp>
      <p:sp>
        <p:nvSpPr>
          <p:cNvPr id="3549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2688" y="696913"/>
            <a:ext cx="4637087" cy="3479800"/>
          </a:xfrm>
          <a:ln/>
        </p:spPr>
      </p:sp>
      <p:sp>
        <p:nvSpPr>
          <p:cNvPr id="7" name="Header Placeholder 6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RAK_Missouri Energy Summit April 22, 2009</a:t>
            </a:r>
            <a:endParaRPr lang="en-US"/>
          </a:p>
        </p:txBody>
      </p:sp>
      <p:sp>
        <p:nvSpPr>
          <p:cNvPr id="8" name="Notes Placeholder 7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1CFFBE10-6754-481E-B33E-A7331DAFD990}" type="slidenum">
              <a:rPr lang="en-US" smtClean="0"/>
              <a:pPr/>
              <a:t>47</a:t>
            </a:fld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RAK_Missouri Energy Summit April 22, 2009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Revised 04/06/09</a:t>
            </a:r>
            <a:endParaRPr lang="en-US" dirty="0"/>
          </a:p>
        </p:txBody>
      </p:sp>
      <p:sp>
        <p:nvSpPr>
          <p:cNvPr id="13" name="Slide Image Placeholder 1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9" name="Notes Placeholder 8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234894F0-EBA4-4E0A-8D5C-7EC1F75F2142}" type="slidenum">
              <a:rPr lang="en-US" smtClean="0"/>
              <a:pPr/>
              <a:t>48</a:t>
            </a:fld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RAK_Missouri Energy Summit April 22, 2009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Revised 04/06/09</a:t>
            </a:r>
            <a:endParaRPr lang="en-US" dirty="0"/>
          </a:p>
        </p:txBody>
      </p:sp>
      <p:sp>
        <p:nvSpPr>
          <p:cNvPr id="13" name="Slide Image Placeholder 1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9" name="Notes Placeholder 8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 txBox="1">
            <a:spLocks noGrp="1" noChangeArrowheads="1"/>
          </p:cNvSpPr>
          <p:nvPr/>
        </p:nvSpPr>
        <p:spPr bwMode="auto">
          <a:xfrm>
            <a:off x="3964730" y="8817612"/>
            <a:ext cx="3031386" cy="464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915" tIns="45956" rIns="91915" bIns="45956" anchor="b"/>
          <a:lstStyle/>
          <a:p>
            <a:pPr algn="r" defTabSz="919089"/>
            <a:fld id="{D376EC91-756E-48CE-8201-2E07FB150572}" type="slidenum">
              <a:rPr lang="en-US" sz="1200">
                <a:latin typeface="Calibri" pitchFamily="34" charset="0"/>
              </a:rPr>
              <a:pPr algn="r" defTabSz="919089"/>
              <a:t>49</a:t>
            </a:fld>
            <a:endParaRPr lang="en-US" sz="1200" dirty="0">
              <a:latin typeface="Calibri" pitchFamily="34" charset="0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r>
              <a:rPr lang="en-US" smtClean="0"/>
              <a:t>v15  03/10/09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15D956-EE4A-4D56-8155-60577BC1ECFF}" type="slidenum">
              <a:rPr lang="en-US" smtClean="0"/>
              <a:pPr/>
              <a:t>49</a:t>
            </a:fld>
            <a:endParaRPr lang="en-US"/>
          </a:p>
        </p:txBody>
      </p:sp>
      <p:sp>
        <p:nvSpPr>
          <p:cNvPr id="9" name="Header Placeholder 8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RAK_Missouri Energy Summit April 22, 2009</a:t>
            </a:r>
            <a:endParaRPr lang="en-US"/>
          </a:p>
        </p:txBody>
      </p:sp>
      <p:sp>
        <p:nvSpPr>
          <p:cNvPr id="14" name="Slide Image Placeholder 13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" name="Notes Placeholder 9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>
            <a:spLocks noGrp="1" noChangeArrowheads="1"/>
          </p:cNvSpPr>
          <p:nvPr>
            <p:ph type="dt" idx="1"/>
          </p:nvPr>
        </p:nvSpPr>
        <p:spPr/>
        <p:txBody>
          <a:bodyPr/>
          <a:lstStyle/>
          <a:p>
            <a:r>
              <a:rPr lang="en-US" smtClean="0"/>
              <a:t>Revised 04/06/09</a:t>
            </a:r>
            <a:endParaRPr lang="en-US"/>
          </a:p>
        </p:txBody>
      </p:sp>
      <p:sp>
        <p:nvSpPr>
          <p:cNvPr id="8" name="Slide Number Placeholder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7FBDA35B-55D9-40F1-99BE-6F80D3B96829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321862" name="Slide Number Placeholder 5"/>
          <p:cNvSpPr txBox="1">
            <a:spLocks noGrp="1"/>
          </p:cNvSpPr>
          <p:nvPr/>
        </p:nvSpPr>
        <p:spPr bwMode="auto">
          <a:xfrm>
            <a:off x="3962946" y="8817612"/>
            <a:ext cx="3033143" cy="464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41" tIns="46569" rIns="93141" bIns="46569" anchor="b"/>
          <a:lstStyle/>
          <a:p>
            <a:pPr algn="r" defTabSz="931482" eaLnBrk="1" hangingPunct="1"/>
            <a:fld id="{0537BD01-6842-4D2E-AFB0-D60691D90A21}" type="slidenum">
              <a:rPr lang="en-US" sz="1200">
                <a:latin typeface="Arial" charset="0"/>
                <a:cs typeface="Arial" charset="0"/>
              </a:rPr>
              <a:pPr algn="r" defTabSz="931482" eaLnBrk="1" hangingPunct="1"/>
              <a:t>5</a:t>
            </a:fld>
            <a:endParaRPr lang="en-US" sz="1200" dirty="0">
              <a:latin typeface="Arial" charset="0"/>
              <a:cs typeface="Arial" charset="0"/>
            </a:endParaRPr>
          </a:p>
        </p:txBody>
      </p:sp>
      <p:sp>
        <p:nvSpPr>
          <p:cNvPr id="3321863" name="Text Box 7"/>
          <p:cNvSpPr txBox="1">
            <a:spLocks noChangeArrowheads="1"/>
          </p:cNvSpPr>
          <p:nvPr/>
        </p:nvSpPr>
        <p:spPr bwMode="auto">
          <a:xfrm>
            <a:off x="5919393" y="684868"/>
            <a:ext cx="1078308" cy="244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397" tIns="45701" rIns="91397" bIns="45701">
            <a:spAutoFit/>
          </a:bodyPr>
          <a:lstStyle/>
          <a:p>
            <a:r>
              <a:rPr lang="en-US" sz="1000" dirty="0">
                <a:latin typeface="Arial" charset="0"/>
                <a:cs typeface="Arial" charset="0"/>
              </a:rPr>
              <a:t>RAK_ARA05</a:t>
            </a:r>
          </a:p>
        </p:txBody>
      </p:sp>
      <p:sp>
        <p:nvSpPr>
          <p:cNvPr id="9" name="Header Placeholder 8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RAK_Missouri Energy Summit April 22, 2009</a:t>
            </a:r>
            <a:endParaRPr lang="en-US"/>
          </a:p>
        </p:txBody>
      </p:sp>
      <p:sp>
        <p:nvSpPr>
          <p:cNvPr id="14" name="Slide Image Placeholder 13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" name="Notes Placeholder 9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707FC5F1-E251-4423-9AE5-1C0EBB7629F0}" type="slidenum">
              <a:rPr lang="en-US" smtClean="0"/>
              <a:pPr/>
              <a:t>50</a:t>
            </a:fld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RAK_Missouri Energy Summit April 22, 2009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Revised 04/06/09</a:t>
            </a:r>
            <a:endParaRPr lang="en-US" dirty="0"/>
          </a:p>
        </p:txBody>
      </p:sp>
      <p:sp>
        <p:nvSpPr>
          <p:cNvPr id="13" name="Slide Image Placeholder 1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9" name="Notes Placeholder 8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Revised 04/06/09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54AB8C2-A635-4DFC-B749-B5F79FFC0919}" type="slidenum">
              <a:rPr lang="en-US" smtClean="0"/>
              <a:pPr/>
              <a:t>51</a:t>
            </a:fld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RAK_Missouri Energy </a:t>
            </a:r>
          </a:p>
          <a:p>
            <a:r>
              <a:rPr lang="en-US" smtClean="0"/>
              <a:t>Summit April 22, 2009</a:t>
            </a:r>
            <a:endParaRPr lang="en-US" dirty="0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smtClean="0"/>
              <a:t>Revised 04/06/09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964556" y="8820783"/>
            <a:ext cx="3033144" cy="462917"/>
          </a:xfrm>
          <a:prstGeom prst="rect">
            <a:avLst/>
          </a:prstGeom>
          <a:ln/>
        </p:spPr>
        <p:txBody>
          <a:bodyPr/>
          <a:lstStyle/>
          <a:p>
            <a:fld id="{738B411B-457D-495E-986C-E94227C435D7}" type="slidenum">
              <a:rPr lang="en-US"/>
              <a:pPr/>
              <a:t>52</a:t>
            </a:fld>
            <a:endParaRPr lang="en-US"/>
          </a:p>
        </p:txBody>
      </p:sp>
      <p:sp>
        <p:nvSpPr>
          <p:cNvPr id="3436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2688" y="696913"/>
            <a:ext cx="4637087" cy="3479800"/>
          </a:xfrm>
          <a:ln/>
        </p:spPr>
      </p:sp>
      <p:sp>
        <p:nvSpPr>
          <p:cNvPr id="3436548" name="Text Box 4"/>
          <p:cNvSpPr txBox="1">
            <a:spLocks noChangeArrowheads="1"/>
          </p:cNvSpPr>
          <p:nvPr/>
        </p:nvSpPr>
        <p:spPr bwMode="auto">
          <a:xfrm>
            <a:off x="5919393" y="684868"/>
            <a:ext cx="913656" cy="244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397" tIns="45701" rIns="91397" bIns="45701">
            <a:spAutoFit/>
          </a:bodyPr>
          <a:lstStyle/>
          <a:p>
            <a:r>
              <a:rPr lang="en-US" sz="1000" dirty="0">
                <a:latin typeface="Arial" charset="0"/>
                <a:cs typeface="Arial" charset="0"/>
              </a:rPr>
              <a:t>LDB_ED17b</a:t>
            </a:r>
          </a:p>
        </p:txBody>
      </p:sp>
      <p:sp>
        <p:nvSpPr>
          <p:cNvPr id="8" name="Header Placeholder 7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RAK_Missouri Energy Summit April 22, 2009</a:t>
            </a:r>
            <a:endParaRPr lang="en-US"/>
          </a:p>
        </p:txBody>
      </p:sp>
      <p:sp>
        <p:nvSpPr>
          <p:cNvPr id="9" name="Notes Placeholder 8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ChangeArrowheads="1"/>
          </p:cNvSpPr>
          <p:nvPr>
            <p:ph type="dt" idx="1"/>
          </p:nvPr>
        </p:nvSpPr>
        <p:spPr/>
        <p:txBody>
          <a:bodyPr/>
          <a:lstStyle/>
          <a:p>
            <a:r>
              <a:rPr lang="en-US" smtClean="0"/>
              <a:t>Revised 04/06/09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1E9100A7-B8C7-4B8D-BBEF-BFB77F9908F6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292165" name="Text Box 5"/>
          <p:cNvSpPr txBox="1">
            <a:spLocks noChangeArrowheads="1"/>
          </p:cNvSpPr>
          <p:nvPr/>
        </p:nvSpPr>
        <p:spPr bwMode="auto">
          <a:xfrm>
            <a:off x="5919393" y="684868"/>
            <a:ext cx="1078308" cy="244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397" tIns="45701" rIns="91397" bIns="45701">
            <a:spAutoFit/>
          </a:bodyPr>
          <a:lstStyle/>
          <a:p>
            <a:r>
              <a:rPr lang="en-US" sz="1000" dirty="0">
                <a:latin typeface="Arial" charset="0"/>
                <a:cs typeface="Arial" charset="0"/>
              </a:rPr>
              <a:t>RAK_ARA06</a:t>
            </a:r>
          </a:p>
        </p:txBody>
      </p:sp>
      <p:sp>
        <p:nvSpPr>
          <p:cNvPr id="8" name="Header Placeholder 7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RAK_Missouri Energy Summit April 22, 2009</a:t>
            </a:r>
            <a:endParaRPr lang="en-US"/>
          </a:p>
        </p:txBody>
      </p:sp>
      <p:sp>
        <p:nvSpPr>
          <p:cNvPr id="13" name="Slide Image Placeholder 1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9" name="Notes Placeholder 8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ChangeArrowheads="1"/>
          </p:cNvSpPr>
          <p:nvPr>
            <p:ph type="dt" idx="1"/>
          </p:nvPr>
        </p:nvSpPr>
        <p:spPr/>
        <p:txBody>
          <a:bodyPr/>
          <a:lstStyle/>
          <a:p>
            <a:r>
              <a:rPr lang="en-US" smtClean="0"/>
              <a:t>Revised 04/06/09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7BD4C4BD-9D1E-401A-B993-41BCF27FAC49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328004" name="Text Box 4"/>
          <p:cNvSpPr txBox="1">
            <a:spLocks noChangeArrowheads="1"/>
          </p:cNvSpPr>
          <p:nvPr/>
        </p:nvSpPr>
        <p:spPr bwMode="auto">
          <a:xfrm>
            <a:off x="5909708" y="741935"/>
            <a:ext cx="698962" cy="259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02" tIns="45704" rIns="91402" bIns="45704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100" dirty="0">
                <a:latin typeface="Arial" charset="0"/>
              </a:rPr>
              <a:t>JA03</a:t>
            </a:r>
          </a:p>
        </p:txBody>
      </p:sp>
      <p:sp>
        <p:nvSpPr>
          <p:cNvPr id="8" name="Header Placeholder 7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RAK_Missouri Energy Summit April 22, 2009</a:t>
            </a:r>
            <a:endParaRPr lang="en-US"/>
          </a:p>
        </p:txBody>
      </p:sp>
      <p:sp>
        <p:nvSpPr>
          <p:cNvPr id="13" name="Slide Image Placeholder 1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9" name="Notes Placeholder 8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ChangeArrowheads="1"/>
          </p:cNvSpPr>
          <p:nvPr>
            <p:ph type="dt" idx="1"/>
          </p:nvPr>
        </p:nvSpPr>
        <p:spPr/>
        <p:txBody>
          <a:bodyPr/>
          <a:lstStyle/>
          <a:p>
            <a:r>
              <a:rPr lang="en-US" smtClean="0"/>
              <a:t>Revised 04/06/09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6030A335-17F4-460B-8C77-A0C84A597F7A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330052" name="Text Box 4"/>
          <p:cNvSpPr txBox="1">
            <a:spLocks noChangeArrowheads="1"/>
          </p:cNvSpPr>
          <p:nvPr/>
        </p:nvSpPr>
        <p:spPr bwMode="auto">
          <a:xfrm>
            <a:off x="5909708" y="741935"/>
            <a:ext cx="698962" cy="256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8347" tIns="44172" rIns="88347" bIns="44172">
            <a:spAutoFit/>
          </a:bodyPr>
          <a:lstStyle/>
          <a:p>
            <a:pPr defTabSz="882290">
              <a:spcBef>
                <a:spcPct val="50000"/>
              </a:spcBef>
            </a:pPr>
            <a:r>
              <a:rPr lang="en-US" sz="1100" dirty="0">
                <a:latin typeface="Arial" charset="0"/>
                <a:cs typeface="Times New Roman" pitchFamily="18" charset="0"/>
              </a:rPr>
              <a:t>TPS14</a:t>
            </a:r>
          </a:p>
        </p:txBody>
      </p:sp>
      <p:sp>
        <p:nvSpPr>
          <p:cNvPr id="8" name="Header Placeholder 7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RAK_Missouri Energy Summit April 22, 2009</a:t>
            </a:r>
            <a:endParaRPr lang="en-US"/>
          </a:p>
        </p:txBody>
      </p:sp>
      <p:sp>
        <p:nvSpPr>
          <p:cNvPr id="13" name="Slide Image Placeholder 1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9" name="Notes Placeholder 8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AEB4B74-758D-44FD-863A-4026FD898983}" type="slidenum">
              <a:rPr lang="en-US"/>
              <a:pPr/>
              <a:t>9</a:t>
            </a:fld>
            <a:endParaRPr lang="en-US"/>
          </a:p>
        </p:txBody>
      </p:sp>
      <p:sp>
        <p:nvSpPr>
          <p:cNvPr id="3499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9513" y="695325"/>
            <a:ext cx="4641850" cy="3481388"/>
          </a:xfrm>
          <a:ln/>
        </p:spPr>
      </p:sp>
      <p:sp>
        <p:nvSpPr>
          <p:cNvPr id="3499012" name="Text Box 4"/>
          <p:cNvSpPr txBox="1">
            <a:spLocks noChangeArrowheads="1"/>
          </p:cNvSpPr>
          <p:nvPr/>
        </p:nvSpPr>
        <p:spPr bwMode="auto">
          <a:xfrm>
            <a:off x="5910263" y="741367"/>
            <a:ext cx="6985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9182" tIns="44594" rIns="89182" bIns="44594">
            <a:spAutoFit/>
          </a:bodyPr>
          <a:lstStyle/>
          <a:p>
            <a:pPr defTabSz="891810">
              <a:spcBef>
                <a:spcPct val="50000"/>
              </a:spcBef>
            </a:pPr>
            <a:r>
              <a:rPr lang="en-US" sz="1100" dirty="0">
                <a:latin typeface="Arial" charset="0"/>
              </a:rPr>
              <a:t>IR201</a:t>
            </a:r>
          </a:p>
        </p:txBody>
      </p:sp>
      <p:sp>
        <p:nvSpPr>
          <p:cNvPr id="8" name="Header Placeholder 7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RAK_Missouri Energy Summit April 22, 2009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Revised 04/06/09</a:t>
            </a:r>
            <a:endParaRPr lang="en-US" dirty="0"/>
          </a:p>
        </p:txBody>
      </p:sp>
      <p:sp>
        <p:nvSpPr>
          <p:cNvPr id="10" name="Notes Placeholder 9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91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60400" y="1133475"/>
            <a:ext cx="7813675" cy="2108200"/>
          </a:xfrm>
        </p:spPr>
        <p:txBody>
          <a:bodyPr tIns="91440" anchor="t">
            <a:spAutoFit/>
          </a:bodyPr>
          <a:lstStyle>
            <a:lvl1pPr>
              <a:defRPr sz="63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22915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55638" y="3138488"/>
            <a:ext cx="4714875" cy="1038225"/>
          </a:xfrm>
        </p:spPr>
        <p:txBody>
          <a:bodyPr>
            <a:spAutoFit/>
          </a:bodyPr>
          <a:lstStyle>
            <a:lvl1pPr>
              <a:defRPr>
                <a:latin typeface="GM Sans Regular Italic" pitchFamily="2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22916" name="Rectangle 4"/>
          <p:cNvSpPr>
            <a:spLocks noChangeArrowheads="1"/>
          </p:cNvSpPr>
          <p:nvPr userDrawn="1"/>
        </p:nvSpPr>
        <p:spPr bwMode="auto">
          <a:xfrm>
            <a:off x="0" y="6365875"/>
            <a:ext cx="9148763" cy="492125"/>
          </a:xfrm>
          <a:prstGeom prst="rect">
            <a:avLst/>
          </a:prstGeom>
          <a:solidFill>
            <a:srgbClr val="5482B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2917" name="Rectangle 5"/>
          <p:cNvSpPr>
            <a:spLocks noChangeArrowheads="1"/>
          </p:cNvSpPr>
          <p:nvPr userDrawn="1"/>
        </p:nvSpPr>
        <p:spPr bwMode="auto">
          <a:xfrm>
            <a:off x="0" y="6140450"/>
            <a:ext cx="9144000" cy="222250"/>
          </a:xfrm>
          <a:prstGeom prst="rect">
            <a:avLst/>
          </a:prstGeom>
          <a:solidFill>
            <a:srgbClr val="5482BE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92913" y="365125"/>
            <a:ext cx="2052637" cy="5768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1825" y="365125"/>
            <a:ext cx="6008688" cy="5768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12642" name="Picture 2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</p:spPr>
      </p:pic>
      <p:sp>
        <p:nvSpPr>
          <p:cNvPr id="3312643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665163" y="2022475"/>
            <a:ext cx="7813675" cy="2108200"/>
          </a:xfrm>
        </p:spPr>
        <p:txBody>
          <a:bodyPr tIns="91440" anchor="ctr" anchorCtr="1">
            <a:spAutoFit/>
          </a:bodyPr>
          <a:lstStyle>
            <a:lvl1pPr algn="ctr">
              <a:defRPr sz="63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312644" name="Rectangle 4"/>
          <p:cNvSpPr>
            <a:spLocks noChangeArrowheads="1"/>
          </p:cNvSpPr>
          <p:nvPr userDrawn="1"/>
        </p:nvSpPr>
        <p:spPr bwMode="auto">
          <a:xfrm>
            <a:off x="0" y="6365875"/>
            <a:ext cx="9148763" cy="492125"/>
          </a:xfrm>
          <a:prstGeom prst="rect">
            <a:avLst/>
          </a:prstGeom>
          <a:solidFill>
            <a:srgbClr val="5482B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12645" name="Rectangle 5"/>
          <p:cNvSpPr>
            <a:spLocks noChangeArrowheads="1"/>
          </p:cNvSpPr>
          <p:nvPr userDrawn="1"/>
        </p:nvSpPr>
        <p:spPr bwMode="auto">
          <a:xfrm>
            <a:off x="0" y="6140450"/>
            <a:ext cx="9144000" cy="222250"/>
          </a:xfrm>
          <a:prstGeom prst="rect">
            <a:avLst/>
          </a:prstGeom>
          <a:solidFill>
            <a:srgbClr val="5482BE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zoom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1825" y="1417638"/>
            <a:ext cx="4030663" cy="4716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14888" y="1417638"/>
            <a:ext cx="4030662" cy="4716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zoom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zoom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92913" y="365125"/>
            <a:ext cx="2052637" cy="5768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1825" y="365125"/>
            <a:ext cx="6008688" cy="5768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zoom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390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65163" y="1957388"/>
            <a:ext cx="7813675" cy="2108200"/>
          </a:xfrm>
        </p:spPr>
        <p:txBody>
          <a:bodyPr tIns="91440" anchor="t">
            <a:spAutoFit/>
          </a:bodyPr>
          <a:lstStyle>
            <a:lvl1pPr algn="ctr">
              <a:defRPr sz="63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32390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52463" y="3962400"/>
            <a:ext cx="7839075" cy="701675"/>
          </a:xfrm>
        </p:spPr>
        <p:txBody>
          <a:bodyPr>
            <a:spAutoFit/>
          </a:bodyPr>
          <a:lstStyle>
            <a:lvl1pPr algn="ctr">
              <a:defRPr>
                <a:latin typeface="GM Sans Regular Italic" pitchFamily="2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323908" name="Rectangle 4"/>
          <p:cNvSpPr>
            <a:spLocks noChangeArrowheads="1"/>
          </p:cNvSpPr>
          <p:nvPr userDrawn="1"/>
        </p:nvSpPr>
        <p:spPr bwMode="auto">
          <a:xfrm>
            <a:off x="0" y="6365875"/>
            <a:ext cx="9148763" cy="492125"/>
          </a:xfrm>
          <a:prstGeom prst="rect">
            <a:avLst/>
          </a:prstGeom>
          <a:solidFill>
            <a:srgbClr val="5482B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23909" name="Rectangle 5"/>
          <p:cNvSpPr>
            <a:spLocks noChangeArrowheads="1"/>
          </p:cNvSpPr>
          <p:nvPr userDrawn="1"/>
        </p:nvSpPr>
        <p:spPr bwMode="auto">
          <a:xfrm>
            <a:off x="0" y="6140450"/>
            <a:ext cx="9144000" cy="222250"/>
          </a:xfrm>
          <a:prstGeom prst="rect">
            <a:avLst/>
          </a:prstGeom>
          <a:solidFill>
            <a:srgbClr val="5482BE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zoom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1825" y="1417638"/>
            <a:ext cx="4030663" cy="4716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14888" y="1417638"/>
            <a:ext cx="4030662" cy="4716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1825" y="1417638"/>
            <a:ext cx="4030663" cy="4716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14888" y="1417638"/>
            <a:ext cx="4030662" cy="4716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zoom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zoom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zoom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92913" y="365125"/>
            <a:ext cx="2052637" cy="5768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1825" y="365125"/>
            <a:ext cx="6008688" cy="5768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zoom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4" Type="http://schemas.openxmlformats.org/officeDocument/2006/relationships/image" Target="../media/image5.jpe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47.xml"/><Relationship Id="rId4" Type="http://schemas.openxmlformats.org/officeDocument/2006/relationships/image" Target="../media/image6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1894" name="Picture 6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218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31825" y="365125"/>
            <a:ext cx="8213725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000000"/>
            </a:outerShdw>
          </a:effectLst>
        </p:spPr>
        <p:txBody>
          <a:bodyPr vert="horz" wrap="square" lIns="45720" tIns="0" rIns="4572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218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1825" y="1417638"/>
            <a:ext cx="8213725" cy="471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000000"/>
            </a:outerShdw>
          </a:effectLst>
        </p:spPr>
        <p:txBody>
          <a:bodyPr vert="horz" wrap="square" lIns="45720" tIns="91440" rIns="45720" bIns="914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ransition>
    <p:zoom/>
  </p:transition>
  <p:txStyles>
    <p:titleStyle>
      <a:lvl1pPr algn="l" rtl="0" fontAlgn="base">
        <a:spcBef>
          <a:spcPct val="0"/>
        </a:spcBef>
        <a:spcAft>
          <a:spcPct val="0"/>
        </a:spcAft>
        <a:defRPr sz="3800" b="1" i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 b="1" i="1">
          <a:solidFill>
            <a:schemeClr val="tx2"/>
          </a:solidFill>
          <a:latin typeface="GM Sans Regular" pitchFamily="2" charset="0"/>
        </a:defRPr>
      </a:lvl2pPr>
      <a:lvl3pPr algn="l" rtl="0" fontAlgn="base">
        <a:spcBef>
          <a:spcPct val="0"/>
        </a:spcBef>
        <a:spcAft>
          <a:spcPct val="0"/>
        </a:spcAft>
        <a:defRPr sz="3800" b="1" i="1">
          <a:solidFill>
            <a:schemeClr val="tx2"/>
          </a:solidFill>
          <a:latin typeface="GM Sans Regular" pitchFamily="2" charset="0"/>
        </a:defRPr>
      </a:lvl3pPr>
      <a:lvl4pPr algn="l" rtl="0" fontAlgn="base">
        <a:spcBef>
          <a:spcPct val="0"/>
        </a:spcBef>
        <a:spcAft>
          <a:spcPct val="0"/>
        </a:spcAft>
        <a:defRPr sz="3800" b="1" i="1">
          <a:solidFill>
            <a:schemeClr val="tx2"/>
          </a:solidFill>
          <a:latin typeface="GM Sans Regular" pitchFamily="2" charset="0"/>
        </a:defRPr>
      </a:lvl4pPr>
      <a:lvl5pPr algn="l" rtl="0" fontAlgn="base">
        <a:spcBef>
          <a:spcPct val="0"/>
        </a:spcBef>
        <a:spcAft>
          <a:spcPct val="0"/>
        </a:spcAft>
        <a:defRPr sz="3800" b="1" i="1">
          <a:solidFill>
            <a:schemeClr val="tx2"/>
          </a:solidFill>
          <a:latin typeface="GM Sans Regular" pitchFamily="2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 i="1">
          <a:solidFill>
            <a:schemeClr val="tx2"/>
          </a:solidFill>
          <a:latin typeface="GM Sans Regular" pitchFamily="2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 i="1">
          <a:solidFill>
            <a:schemeClr val="tx2"/>
          </a:solidFill>
          <a:latin typeface="GM Sans Regular" pitchFamily="2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 i="1">
          <a:solidFill>
            <a:schemeClr val="tx2"/>
          </a:solidFill>
          <a:latin typeface="GM Sans Regular" pitchFamily="2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 i="1">
          <a:solidFill>
            <a:schemeClr val="tx2"/>
          </a:solidFill>
          <a:latin typeface="GM Sans Regular" pitchFamily="2" charset="0"/>
        </a:defRPr>
      </a:lvl9pPr>
    </p:titleStyle>
    <p:bodyStyle>
      <a:lvl1pPr marL="346075" indent="-346075" algn="l" rtl="0" fontAlgn="base">
        <a:spcBef>
          <a:spcPct val="50000"/>
        </a:spcBef>
        <a:spcAft>
          <a:spcPct val="0"/>
        </a:spcAft>
        <a:buClr>
          <a:schemeClr val="tx2"/>
        </a:buClr>
        <a:buSzPct val="8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1363" indent="-280988" algn="l" rtl="0" fontAlgn="base">
        <a:spcBef>
          <a:spcPct val="50000"/>
        </a:spcBef>
        <a:spcAft>
          <a:spcPct val="0"/>
        </a:spcAft>
        <a:buClr>
          <a:schemeClr val="tx2"/>
        </a:buClr>
        <a:buSzPct val="85000"/>
        <a:buFont typeface="Arial" charset="0"/>
        <a:buChar char="●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203325" indent="-285750" algn="l" rtl="0" fontAlgn="base">
        <a:spcBef>
          <a:spcPct val="25000"/>
        </a:spcBef>
        <a:spcAft>
          <a:spcPct val="0"/>
        </a:spcAft>
        <a:buClr>
          <a:schemeClr val="tx2"/>
        </a:buClr>
        <a:buFont typeface="GM Sans Regular" pitchFamily="2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3375" indent="-285750" algn="l" rtl="0" fontAlgn="base">
        <a:spcBef>
          <a:spcPct val="25000"/>
        </a:spcBef>
        <a:spcAft>
          <a:spcPct val="0"/>
        </a:spcAft>
        <a:buClr>
          <a:schemeClr val="tx2"/>
        </a:buClr>
        <a:buFont typeface="GM Sans Regular" pitchFamily="2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03425" indent="-285750" algn="l" rtl="0" fontAlgn="base">
        <a:spcBef>
          <a:spcPct val="25000"/>
        </a:spcBef>
        <a:spcAft>
          <a:spcPct val="0"/>
        </a:spcAft>
        <a:buClr>
          <a:schemeClr val="tx2"/>
        </a:buClr>
        <a:buFont typeface="GM Sans Regular" pitchFamily="2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460625" indent="-285750" algn="l" rtl="0" fontAlgn="base">
        <a:spcBef>
          <a:spcPct val="25000"/>
        </a:spcBef>
        <a:spcAft>
          <a:spcPct val="0"/>
        </a:spcAft>
        <a:buClr>
          <a:schemeClr val="tx2"/>
        </a:buClr>
        <a:buFont typeface="GM Sans Regular" pitchFamily="2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17825" indent="-285750" algn="l" rtl="0" fontAlgn="base">
        <a:spcBef>
          <a:spcPct val="25000"/>
        </a:spcBef>
        <a:spcAft>
          <a:spcPct val="0"/>
        </a:spcAft>
        <a:buClr>
          <a:schemeClr val="tx2"/>
        </a:buClr>
        <a:buFont typeface="GM Sans Regular" pitchFamily="2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375025" indent="-285750" algn="l" rtl="0" fontAlgn="base">
        <a:spcBef>
          <a:spcPct val="25000"/>
        </a:spcBef>
        <a:spcAft>
          <a:spcPct val="0"/>
        </a:spcAft>
        <a:buClr>
          <a:schemeClr val="tx2"/>
        </a:buClr>
        <a:buFont typeface="GM Sans Regular" pitchFamily="2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32225" indent="-285750" algn="l" rtl="0" fontAlgn="base">
        <a:spcBef>
          <a:spcPct val="25000"/>
        </a:spcBef>
        <a:spcAft>
          <a:spcPct val="0"/>
        </a:spcAft>
        <a:buClr>
          <a:schemeClr val="tx2"/>
        </a:buClr>
        <a:buFont typeface="GM Sans Regular" pitchFamily="2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11618" name="Picture 2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31161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31825" y="365125"/>
            <a:ext cx="8213725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000000"/>
            </a:outerShdw>
          </a:effectLst>
        </p:spPr>
        <p:txBody>
          <a:bodyPr vert="horz" wrap="square" lIns="45720" tIns="0" rIns="4572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31162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1825" y="1417638"/>
            <a:ext cx="8213725" cy="471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000000"/>
            </a:outerShdw>
          </a:effectLst>
        </p:spPr>
        <p:txBody>
          <a:bodyPr vert="horz" wrap="square" lIns="45720" tIns="91440" rIns="45720" bIns="914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6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ransition>
    <p:zoom/>
  </p:transition>
  <p:txStyles>
    <p:titleStyle>
      <a:lvl1pPr algn="l" rtl="0" fontAlgn="base">
        <a:spcBef>
          <a:spcPct val="0"/>
        </a:spcBef>
        <a:spcAft>
          <a:spcPct val="0"/>
        </a:spcAft>
        <a:defRPr sz="3800" b="1" i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 b="1" i="1">
          <a:solidFill>
            <a:schemeClr val="tx2"/>
          </a:solidFill>
          <a:latin typeface="GM Sans Regular" pitchFamily="2" charset="0"/>
        </a:defRPr>
      </a:lvl2pPr>
      <a:lvl3pPr algn="l" rtl="0" fontAlgn="base">
        <a:spcBef>
          <a:spcPct val="0"/>
        </a:spcBef>
        <a:spcAft>
          <a:spcPct val="0"/>
        </a:spcAft>
        <a:defRPr sz="3800" b="1" i="1">
          <a:solidFill>
            <a:schemeClr val="tx2"/>
          </a:solidFill>
          <a:latin typeface="GM Sans Regular" pitchFamily="2" charset="0"/>
        </a:defRPr>
      </a:lvl3pPr>
      <a:lvl4pPr algn="l" rtl="0" fontAlgn="base">
        <a:spcBef>
          <a:spcPct val="0"/>
        </a:spcBef>
        <a:spcAft>
          <a:spcPct val="0"/>
        </a:spcAft>
        <a:defRPr sz="3800" b="1" i="1">
          <a:solidFill>
            <a:schemeClr val="tx2"/>
          </a:solidFill>
          <a:latin typeface="GM Sans Regular" pitchFamily="2" charset="0"/>
        </a:defRPr>
      </a:lvl4pPr>
      <a:lvl5pPr algn="l" rtl="0" fontAlgn="base">
        <a:spcBef>
          <a:spcPct val="0"/>
        </a:spcBef>
        <a:spcAft>
          <a:spcPct val="0"/>
        </a:spcAft>
        <a:defRPr sz="3800" b="1" i="1">
          <a:solidFill>
            <a:schemeClr val="tx2"/>
          </a:solidFill>
          <a:latin typeface="GM Sans Regular" pitchFamily="2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 i="1">
          <a:solidFill>
            <a:schemeClr val="tx2"/>
          </a:solidFill>
          <a:latin typeface="GM Sans Regular" pitchFamily="2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 i="1">
          <a:solidFill>
            <a:schemeClr val="tx2"/>
          </a:solidFill>
          <a:latin typeface="GM Sans Regular" pitchFamily="2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 i="1">
          <a:solidFill>
            <a:schemeClr val="tx2"/>
          </a:solidFill>
          <a:latin typeface="GM Sans Regular" pitchFamily="2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 i="1">
          <a:solidFill>
            <a:schemeClr val="tx2"/>
          </a:solidFill>
          <a:latin typeface="GM Sans Regular" pitchFamily="2" charset="0"/>
        </a:defRPr>
      </a:lvl9pPr>
    </p:titleStyle>
    <p:bodyStyle>
      <a:lvl1pPr algn="l" rtl="0" fontAlgn="base">
        <a:spcBef>
          <a:spcPct val="50000"/>
        </a:spcBef>
        <a:spcAft>
          <a:spcPct val="0"/>
        </a:spcAft>
        <a:buClr>
          <a:schemeClr val="tx2"/>
        </a:buClr>
        <a:buSzPct val="90000"/>
        <a:defRPr sz="34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342900" algn="l" rtl="0" fontAlgn="base">
        <a:spcBef>
          <a:spcPct val="50000"/>
        </a:spcBef>
        <a:spcAft>
          <a:spcPct val="0"/>
        </a:spcAft>
        <a:buClr>
          <a:schemeClr val="tx2"/>
        </a:buClr>
        <a:buSzPct val="70000"/>
        <a:buFont typeface="Monotype Sorts" pitchFamily="2" charset="2"/>
        <a:buChar char="n"/>
        <a:defRPr sz="3400">
          <a:solidFill>
            <a:schemeClr val="tx1"/>
          </a:solidFill>
          <a:latin typeface="+mn-lt"/>
        </a:defRPr>
      </a:lvl2pPr>
      <a:lvl3pPr marL="857250" indent="-285750" algn="l" rtl="0" fontAlgn="base">
        <a:spcBef>
          <a:spcPct val="25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3pPr>
      <a:lvl4pPr marL="1257300" indent="-285750" algn="l" rtl="0" fontAlgn="base">
        <a:spcBef>
          <a:spcPct val="25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4pPr>
      <a:lvl5pPr marL="1657350" indent="-285750" algn="l" rtl="0" fontAlgn="base">
        <a:spcBef>
          <a:spcPct val="25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5pPr>
      <a:lvl6pPr marL="2114550" indent="-285750" algn="l" rtl="0" fontAlgn="base">
        <a:spcBef>
          <a:spcPct val="25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6pPr>
      <a:lvl7pPr marL="2571750" indent="-285750" algn="l" rtl="0" fontAlgn="base">
        <a:spcBef>
          <a:spcPct val="25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7pPr>
      <a:lvl8pPr marL="3028950" indent="-285750" algn="l" rtl="0" fontAlgn="base">
        <a:spcBef>
          <a:spcPct val="25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8pPr>
      <a:lvl9pPr marL="3486150" indent="-285750" algn="l" rtl="0" fontAlgn="base">
        <a:spcBef>
          <a:spcPct val="25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67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3167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31674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  <a:cs typeface="+mn-cs"/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transition>
    <p:zoom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28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31825" y="365125"/>
            <a:ext cx="8213725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000000"/>
            </a:outerShdw>
          </a:effectLst>
        </p:spPr>
        <p:txBody>
          <a:bodyPr vert="horz" wrap="square" lIns="45720" tIns="0" rIns="4572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3228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1825" y="1417638"/>
            <a:ext cx="8213725" cy="471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000000"/>
            </a:outerShdw>
          </a:effectLst>
        </p:spPr>
        <p:txBody>
          <a:bodyPr vert="horz" wrap="square" lIns="45720" tIns="91440" rIns="45720" bIns="914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322884" name="Rectangle 4"/>
          <p:cNvSpPr>
            <a:spLocks noChangeArrowheads="1"/>
          </p:cNvSpPr>
          <p:nvPr userDrawn="1"/>
        </p:nvSpPr>
        <p:spPr bwMode="auto">
          <a:xfrm>
            <a:off x="0" y="6365875"/>
            <a:ext cx="9148763" cy="492125"/>
          </a:xfrm>
          <a:prstGeom prst="rect">
            <a:avLst/>
          </a:prstGeom>
          <a:solidFill>
            <a:srgbClr val="5482B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22885" name="Rectangle 5"/>
          <p:cNvSpPr>
            <a:spLocks noChangeArrowheads="1"/>
          </p:cNvSpPr>
          <p:nvPr userDrawn="1"/>
        </p:nvSpPr>
        <p:spPr bwMode="auto">
          <a:xfrm>
            <a:off x="0" y="6140450"/>
            <a:ext cx="9144000" cy="222250"/>
          </a:xfrm>
          <a:prstGeom prst="rect">
            <a:avLst/>
          </a:prstGeom>
          <a:solidFill>
            <a:srgbClr val="5482BE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9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ransition>
    <p:zoom/>
  </p:transition>
  <p:txStyles>
    <p:titleStyle>
      <a:lvl1pPr algn="l" rtl="0" fontAlgn="base">
        <a:spcBef>
          <a:spcPct val="0"/>
        </a:spcBef>
        <a:spcAft>
          <a:spcPct val="0"/>
        </a:spcAft>
        <a:defRPr sz="3800" b="1" i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 b="1" i="1">
          <a:solidFill>
            <a:schemeClr val="tx2"/>
          </a:solidFill>
          <a:latin typeface="GM Sans Regular" pitchFamily="2" charset="0"/>
        </a:defRPr>
      </a:lvl2pPr>
      <a:lvl3pPr algn="l" rtl="0" fontAlgn="base">
        <a:spcBef>
          <a:spcPct val="0"/>
        </a:spcBef>
        <a:spcAft>
          <a:spcPct val="0"/>
        </a:spcAft>
        <a:defRPr sz="3800" b="1" i="1">
          <a:solidFill>
            <a:schemeClr val="tx2"/>
          </a:solidFill>
          <a:latin typeface="GM Sans Regular" pitchFamily="2" charset="0"/>
        </a:defRPr>
      </a:lvl3pPr>
      <a:lvl4pPr algn="l" rtl="0" fontAlgn="base">
        <a:spcBef>
          <a:spcPct val="0"/>
        </a:spcBef>
        <a:spcAft>
          <a:spcPct val="0"/>
        </a:spcAft>
        <a:defRPr sz="3800" b="1" i="1">
          <a:solidFill>
            <a:schemeClr val="tx2"/>
          </a:solidFill>
          <a:latin typeface="GM Sans Regular" pitchFamily="2" charset="0"/>
        </a:defRPr>
      </a:lvl4pPr>
      <a:lvl5pPr algn="l" rtl="0" fontAlgn="base">
        <a:spcBef>
          <a:spcPct val="0"/>
        </a:spcBef>
        <a:spcAft>
          <a:spcPct val="0"/>
        </a:spcAft>
        <a:defRPr sz="3800" b="1" i="1">
          <a:solidFill>
            <a:schemeClr val="tx2"/>
          </a:solidFill>
          <a:latin typeface="GM Sans Regular" pitchFamily="2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 i="1">
          <a:solidFill>
            <a:schemeClr val="tx2"/>
          </a:solidFill>
          <a:latin typeface="GM Sans Regular" pitchFamily="2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 i="1">
          <a:solidFill>
            <a:schemeClr val="tx2"/>
          </a:solidFill>
          <a:latin typeface="GM Sans Regular" pitchFamily="2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 i="1">
          <a:solidFill>
            <a:schemeClr val="tx2"/>
          </a:solidFill>
          <a:latin typeface="GM Sans Regular" pitchFamily="2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 i="1">
          <a:solidFill>
            <a:schemeClr val="tx2"/>
          </a:solidFill>
          <a:latin typeface="GM Sans Regular" pitchFamily="2" charset="0"/>
        </a:defRPr>
      </a:lvl9pPr>
    </p:titleStyle>
    <p:bodyStyle>
      <a:lvl1pPr algn="l" rtl="0" fontAlgn="base">
        <a:spcBef>
          <a:spcPct val="50000"/>
        </a:spcBef>
        <a:spcAft>
          <a:spcPct val="0"/>
        </a:spcAft>
        <a:buClr>
          <a:schemeClr val="tx2"/>
        </a:buClr>
        <a:buSzPct val="90000"/>
        <a:defRPr sz="34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342900" algn="l" rtl="0" fontAlgn="base">
        <a:spcBef>
          <a:spcPct val="50000"/>
        </a:spcBef>
        <a:spcAft>
          <a:spcPct val="0"/>
        </a:spcAft>
        <a:buClr>
          <a:schemeClr val="tx2"/>
        </a:buClr>
        <a:buSzPct val="70000"/>
        <a:buFont typeface="Monotype Sorts" pitchFamily="2" charset="2"/>
        <a:buChar char="n"/>
        <a:defRPr sz="3400">
          <a:solidFill>
            <a:schemeClr val="tx1"/>
          </a:solidFill>
          <a:latin typeface="+mn-lt"/>
        </a:defRPr>
      </a:lvl2pPr>
      <a:lvl3pPr marL="800100" indent="-228600" algn="l" rtl="0" fontAlgn="base">
        <a:spcBef>
          <a:spcPct val="35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3pPr>
      <a:lvl4pPr marL="1143000" indent="-228600" algn="l" rtl="0" fontAlgn="base">
        <a:spcBef>
          <a:spcPct val="35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4pPr>
      <a:lvl5pPr marL="1485900" indent="-228600" algn="l" rtl="0" fontAlgn="base">
        <a:spcBef>
          <a:spcPct val="35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5pPr>
      <a:lvl6pPr marL="1943100" indent="-228600" algn="l" rtl="0" fontAlgn="base">
        <a:spcBef>
          <a:spcPct val="35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6pPr>
      <a:lvl7pPr marL="2400300" indent="-228600" algn="l" rtl="0" fontAlgn="base">
        <a:spcBef>
          <a:spcPct val="35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7pPr>
      <a:lvl8pPr marL="2857500" indent="-228600" algn="l" rtl="0" fontAlgn="base">
        <a:spcBef>
          <a:spcPct val="35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8pPr>
      <a:lvl9pPr marL="3314700" indent="-228600" algn="l" rtl="0" fontAlgn="base">
        <a:spcBef>
          <a:spcPct val="35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218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31825" y="365125"/>
            <a:ext cx="8213725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000000"/>
            </a:outerShdw>
          </a:effectLst>
        </p:spPr>
        <p:txBody>
          <a:bodyPr vert="horz" wrap="square" lIns="45720" tIns="0" rIns="4572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4218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1825" y="1417638"/>
            <a:ext cx="8213725" cy="471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000000"/>
            </a:outerShdw>
          </a:effectLst>
        </p:spPr>
        <p:txBody>
          <a:bodyPr vert="horz" wrap="square" lIns="45720" tIns="91440" rIns="45720" bIns="914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2" r:id="rId1"/>
    <p:sldLayoutId id="2147483703" r:id="rId2"/>
  </p:sldLayoutIdLst>
  <p:transition>
    <p:zoom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 b="1" i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 b="1" i="1">
          <a:solidFill>
            <a:schemeClr val="tx2"/>
          </a:solidFill>
          <a:latin typeface="GM Sans Regular" pitchFamily="2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 b="1" i="1">
          <a:solidFill>
            <a:schemeClr val="tx2"/>
          </a:solidFill>
          <a:latin typeface="GM Sans Regular" pitchFamily="2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 b="1" i="1">
          <a:solidFill>
            <a:schemeClr val="tx2"/>
          </a:solidFill>
          <a:latin typeface="GM Sans Regular" pitchFamily="2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 b="1" i="1">
          <a:solidFill>
            <a:schemeClr val="tx2"/>
          </a:solidFill>
          <a:latin typeface="GM Sans Regular" pitchFamily="2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 i="1">
          <a:solidFill>
            <a:schemeClr val="tx2"/>
          </a:solidFill>
          <a:latin typeface="GM Sans Regular" pitchFamily="2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 i="1">
          <a:solidFill>
            <a:schemeClr val="tx2"/>
          </a:solidFill>
          <a:latin typeface="GM Sans Regular" pitchFamily="2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 i="1">
          <a:solidFill>
            <a:schemeClr val="tx2"/>
          </a:solidFill>
          <a:latin typeface="GM Sans Regular" pitchFamily="2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 i="1">
          <a:solidFill>
            <a:schemeClr val="tx2"/>
          </a:solidFill>
          <a:latin typeface="GM Sans Regular" pitchFamily="2" charset="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chemeClr val="tx2"/>
        </a:buClr>
        <a:buSzPct val="90000"/>
        <a:buChar char="•"/>
        <a:defRPr sz="34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342900" algn="l" rtl="0" eaLnBrk="0" fontAlgn="base" hangingPunct="0">
        <a:spcBef>
          <a:spcPct val="50000"/>
        </a:spcBef>
        <a:spcAft>
          <a:spcPct val="0"/>
        </a:spcAft>
        <a:buClr>
          <a:schemeClr val="tx2"/>
        </a:buClr>
        <a:buSzPct val="70000"/>
        <a:buFont typeface="Monotype Sorts" charset="2"/>
        <a:buChar char="n"/>
        <a:defRPr sz="3400">
          <a:solidFill>
            <a:schemeClr val="tx1"/>
          </a:solidFill>
          <a:latin typeface="+mn-lt"/>
        </a:defRPr>
      </a:lvl2pPr>
      <a:lvl3pPr marL="857250" indent="-285750" algn="l" rtl="0" eaLnBrk="0" fontAlgn="base" hangingPunct="0">
        <a:spcBef>
          <a:spcPct val="25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3pPr>
      <a:lvl4pPr marL="1257300" indent="-285750" algn="l" rtl="0" eaLnBrk="0" fontAlgn="base" hangingPunct="0">
        <a:spcBef>
          <a:spcPct val="25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4pPr>
      <a:lvl5pPr marL="1657350" indent="-285750" algn="l" rtl="0" eaLnBrk="0" fontAlgn="base" hangingPunct="0">
        <a:spcBef>
          <a:spcPct val="25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5pPr>
      <a:lvl6pPr marL="2114550" indent="-285750" algn="l" rtl="0" fontAlgn="base">
        <a:spcBef>
          <a:spcPct val="25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6pPr>
      <a:lvl7pPr marL="2571750" indent="-285750" algn="l" rtl="0" fontAlgn="base">
        <a:spcBef>
          <a:spcPct val="25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7pPr>
      <a:lvl8pPr marL="3028950" indent="-285750" algn="l" rtl="0" fontAlgn="base">
        <a:spcBef>
          <a:spcPct val="25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8pPr>
      <a:lvl9pPr marL="3486150" indent="-285750" algn="l" rtl="0" fontAlgn="base">
        <a:spcBef>
          <a:spcPct val="25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67618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56761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74650" y="350838"/>
            <a:ext cx="847090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000000"/>
            </a:outerShdw>
          </a:effectLst>
        </p:spPr>
        <p:txBody>
          <a:bodyPr vert="horz" wrap="square" lIns="45720" tIns="0" rIns="4572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56762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4650" y="1417638"/>
            <a:ext cx="8470900" cy="471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000000"/>
            </a:outerShdw>
          </a:effectLst>
        </p:spPr>
        <p:txBody>
          <a:bodyPr vert="horz" wrap="square" lIns="45720" tIns="91440" rIns="45720" bIns="914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567622" name="Rectangle 8"/>
          <p:cNvSpPr txBox="1">
            <a:spLocks noGrp="1" noChangeArrowheads="1"/>
          </p:cNvSpPr>
          <p:nvPr userDrawn="1"/>
        </p:nvSpPr>
        <p:spPr bwMode="auto">
          <a:xfrm>
            <a:off x="8286750" y="6538913"/>
            <a:ext cx="8382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CB5F0781-F94B-4D2C-AF12-32E2574C818F}" type="slidenum">
              <a:rPr lang="en-US" altLang="en-US" sz="1200">
                <a:cs typeface="Arial" charset="0"/>
              </a:rPr>
              <a:pPr algn="r"/>
              <a:t>‹#›</a:t>
            </a:fld>
            <a:endParaRPr lang="en-US" altLang="en-US" sz="1200">
              <a:cs typeface="Arial" charset="0"/>
            </a:endParaRPr>
          </a:p>
        </p:txBody>
      </p:sp>
      <p:pic>
        <p:nvPicPr>
          <p:cNvPr id="3567623" name="Picture 26" descr="GM Logo metallic small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255588" y="6334125"/>
            <a:ext cx="4667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705" r:id="rId1"/>
  </p:sldLayoutIdLst>
  <p:transition>
    <p:zoom/>
  </p:transition>
  <p:timing>
    <p:tnLst>
      <p:par>
        <p:cTn id="1" dur="indefinite" restart="never" nodeType="tmRoot"/>
      </p:par>
    </p:tnLst>
  </p:timing>
  <p:txStyles>
    <p:titleStyle>
      <a:lvl1pPr algn="l" rtl="0" fontAlgn="t">
        <a:spcBef>
          <a:spcPct val="0"/>
        </a:spcBef>
        <a:spcAft>
          <a:spcPct val="0"/>
        </a:spcAft>
        <a:defRPr sz="3800" b="1" i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t">
        <a:spcBef>
          <a:spcPct val="0"/>
        </a:spcBef>
        <a:spcAft>
          <a:spcPct val="0"/>
        </a:spcAft>
        <a:defRPr sz="3800" b="1" i="1">
          <a:solidFill>
            <a:schemeClr val="tx2"/>
          </a:solidFill>
          <a:latin typeface="GM Sans Regular" pitchFamily="2" charset="0"/>
        </a:defRPr>
      </a:lvl2pPr>
      <a:lvl3pPr algn="l" rtl="0" fontAlgn="t">
        <a:spcBef>
          <a:spcPct val="0"/>
        </a:spcBef>
        <a:spcAft>
          <a:spcPct val="0"/>
        </a:spcAft>
        <a:defRPr sz="3800" b="1" i="1">
          <a:solidFill>
            <a:schemeClr val="tx2"/>
          </a:solidFill>
          <a:latin typeface="GM Sans Regular" pitchFamily="2" charset="0"/>
        </a:defRPr>
      </a:lvl3pPr>
      <a:lvl4pPr algn="l" rtl="0" fontAlgn="t">
        <a:spcBef>
          <a:spcPct val="0"/>
        </a:spcBef>
        <a:spcAft>
          <a:spcPct val="0"/>
        </a:spcAft>
        <a:defRPr sz="3800" b="1" i="1">
          <a:solidFill>
            <a:schemeClr val="tx2"/>
          </a:solidFill>
          <a:latin typeface="GM Sans Regular" pitchFamily="2" charset="0"/>
        </a:defRPr>
      </a:lvl4pPr>
      <a:lvl5pPr algn="l" rtl="0" fontAlgn="t">
        <a:spcBef>
          <a:spcPct val="0"/>
        </a:spcBef>
        <a:spcAft>
          <a:spcPct val="0"/>
        </a:spcAft>
        <a:defRPr sz="3800" b="1" i="1">
          <a:solidFill>
            <a:schemeClr val="tx2"/>
          </a:solidFill>
          <a:latin typeface="GM Sans Regular" pitchFamily="2" charset="0"/>
        </a:defRPr>
      </a:lvl5pPr>
      <a:lvl6pPr marL="457200" algn="l" rtl="0" fontAlgn="t">
        <a:spcBef>
          <a:spcPct val="0"/>
        </a:spcBef>
        <a:spcAft>
          <a:spcPct val="0"/>
        </a:spcAft>
        <a:defRPr sz="3800" b="1" i="1">
          <a:solidFill>
            <a:schemeClr val="tx2"/>
          </a:solidFill>
          <a:latin typeface="GM Sans Regular" pitchFamily="2" charset="0"/>
        </a:defRPr>
      </a:lvl6pPr>
      <a:lvl7pPr marL="914400" algn="l" rtl="0" fontAlgn="t">
        <a:spcBef>
          <a:spcPct val="0"/>
        </a:spcBef>
        <a:spcAft>
          <a:spcPct val="0"/>
        </a:spcAft>
        <a:defRPr sz="3800" b="1" i="1">
          <a:solidFill>
            <a:schemeClr val="tx2"/>
          </a:solidFill>
          <a:latin typeface="GM Sans Regular" pitchFamily="2" charset="0"/>
        </a:defRPr>
      </a:lvl7pPr>
      <a:lvl8pPr marL="1371600" algn="l" rtl="0" fontAlgn="t">
        <a:spcBef>
          <a:spcPct val="0"/>
        </a:spcBef>
        <a:spcAft>
          <a:spcPct val="0"/>
        </a:spcAft>
        <a:defRPr sz="3800" b="1" i="1">
          <a:solidFill>
            <a:schemeClr val="tx2"/>
          </a:solidFill>
          <a:latin typeface="GM Sans Regular" pitchFamily="2" charset="0"/>
        </a:defRPr>
      </a:lvl8pPr>
      <a:lvl9pPr marL="1828800" algn="l" rtl="0" fontAlgn="t">
        <a:spcBef>
          <a:spcPct val="0"/>
        </a:spcBef>
        <a:spcAft>
          <a:spcPct val="0"/>
        </a:spcAft>
        <a:defRPr sz="3800" b="1" i="1">
          <a:solidFill>
            <a:schemeClr val="tx2"/>
          </a:solidFill>
          <a:latin typeface="GM Sans Regular" pitchFamily="2" charset="0"/>
        </a:defRPr>
      </a:lvl9pPr>
    </p:titleStyle>
    <p:bodyStyle>
      <a:lvl1pPr marL="346075" indent="-346075" algn="l" rtl="0" fontAlgn="base">
        <a:spcBef>
          <a:spcPct val="50000"/>
        </a:spcBef>
        <a:spcAft>
          <a:spcPct val="0"/>
        </a:spcAft>
        <a:buClr>
          <a:schemeClr val="tx2"/>
        </a:buClr>
        <a:buSzPct val="8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1363" indent="-280988" algn="l" rtl="0" fontAlgn="base">
        <a:spcBef>
          <a:spcPct val="50000"/>
        </a:spcBef>
        <a:spcAft>
          <a:spcPct val="0"/>
        </a:spcAft>
        <a:buClr>
          <a:schemeClr val="tx2"/>
        </a:buClr>
        <a:buSzPct val="85000"/>
        <a:buFont typeface="Arial" charset="0"/>
        <a:buChar char="●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203325" indent="-285750" algn="l" rtl="0" fontAlgn="base">
        <a:spcBef>
          <a:spcPct val="25000"/>
        </a:spcBef>
        <a:spcAft>
          <a:spcPct val="0"/>
        </a:spcAft>
        <a:buClr>
          <a:schemeClr val="tx2"/>
        </a:buClr>
        <a:buFont typeface="GM Sans Regular" pitchFamily="2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3375" indent="-285750" algn="l" rtl="0" fontAlgn="base">
        <a:spcBef>
          <a:spcPct val="25000"/>
        </a:spcBef>
        <a:spcAft>
          <a:spcPct val="0"/>
        </a:spcAft>
        <a:buClr>
          <a:schemeClr val="tx2"/>
        </a:buClr>
        <a:buFont typeface="GM Sans Regular" pitchFamily="2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03425" indent="-285750" algn="l" rtl="0" fontAlgn="base">
        <a:spcBef>
          <a:spcPct val="25000"/>
        </a:spcBef>
        <a:spcAft>
          <a:spcPct val="0"/>
        </a:spcAft>
        <a:buClr>
          <a:schemeClr val="tx2"/>
        </a:buClr>
        <a:buFont typeface="GM Sans Regular" pitchFamily="2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460625" indent="-285750" algn="l" rtl="0" fontAlgn="base">
        <a:spcBef>
          <a:spcPct val="25000"/>
        </a:spcBef>
        <a:spcAft>
          <a:spcPct val="0"/>
        </a:spcAft>
        <a:buClr>
          <a:schemeClr val="tx2"/>
        </a:buClr>
        <a:buFont typeface="GM Sans Regular" pitchFamily="2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17825" indent="-285750" algn="l" rtl="0" fontAlgn="base">
        <a:spcBef>
          <a:spcPct val="25000"/>
        </a:spcBef>
        <a:spcAft>
          <a:spcPct val="0"/>
        </a:spcAft>
        <a:buClr>
          <a:schemeClr val="tx2"/>
        </a:buClr>
        <a:buFont typeface="GM Sans Regular" pitchFamily="2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375025" indent="-285750" algn="l" rtl="0" fontAlgn="base">
        <a:spcBef>
          <a:spcPct val="25000"/>
        </a:spcBef>
        <a:spcAft>
          <a:spcPct val="0"/>
        </a:spcAft>
        <a:buClr>
          <a:schemeClr val="tx2"/>
        </a:buClr>
        <a:buFont typeface="GM Sans Regular" pitchFamily="2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32225" indent="-285750" algn="l" rtl="0" fontAlgn="base">
        <a:spcBef>
          <a:spcPct val="25000"/>
        </a:spcBef>
        <a:spcAft>
          <a:spcPct val="0"/>
        </a:spcAft>
        <a:buClr>
          <a:schemeClr val="tx2"/>
        </a:buClr>
        <a:buFont typeface="GM Sans Regular" pitchFamily="2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6.jpeg"/><Relationship Id="rId5" Type="http://schemas.openxmlformats.org/officeDocument/2006/relationships/image" Target="../media/image61.jpeg"/><Relationship Id="rId4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image" Target="../media/image6.jpeg"/><Relationship Id="rId5" Type="http://schemas.openxmlformats.org/officeDocument/2006/relationships/image" Target="../media/image72.jpeg"/><Relationship Id="rId4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6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5.xml"/><Relationship Id="rId5" Type="http://schemas.openxmlformats.org/officeDocument/2006/relationships/image" Target="../media/image6.jpeg"/><Relationship Id="rId4" Type="http://schemas.openxmlformats.org/officeDocument/2006/relationships/image" Target="../media/image81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Relationship Id="rId5" Type="http://schemas.openxmlformats.org/officeDocument/2006/relationships/image" Target="../media/image6.jpeg"/><Relationship Id="rId4" Type="http://schemas.openxmlformats.org/officeDocument/2006/relationships/image" Target="../media/image83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5" Type="http://schemas.openxmlformats.org/officeDocument/2006/relationships/image" Target="../media/image6.jpeg"/><Relationship Id="rId4" Type="http://schemas.openxmlformats.org/officeDocument/2006/relationships/image" Target="../media/image84.jpe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4.xml"/><Relationship Id="rId13" Type="http://schemas.openxmlformats.org/officeDocument/2006/relationships/image" Target="../media/image89.png"/><Relationship Id="rId3" Type="http://schemas.openxmlformats.org/officeDocument/2006/relationships/tags" Target="../tags/tag10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88.png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tags" Target="../tags/tag13.xml"/><Relationship Id="rId11" Type="http://schemas.openxmlformats.org/officeDocument/2006/relationships/image" Target="../media/image87.png"/><Relationship Id="rId5" Type="http://schemas.openxmlformats.org/officeDocument/2006/relationships/tags" Target="../tags/tag12.xml"/><Relationship Id="rId15" Type="http://schemas.openxmlformats.org/officeDocument/2006/relationships/image" Target="../media/image6.jpeg"/><Relationship Id="rId10" Type="http://schemas.openxmlformats.org/officeDocument/2006/relationships/image" Target="../media/image86.png"/><Relationship Id="rId4" Type="http://schemas.openxmlformats.org/officeDocument/2006/relationships/tags" Target="../tags/tag11.xml"/><Relationship Id="rId9" Type="http://schemas.openxmlformats.org/officeDocument/2006/relationships/image" Target="../media/image85.png"/><Relationship Id="rId14" Type="http://schemas.openxmlformats.org/officeDocument/2006/relationships/image" Target="../media/image9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image" Target="../media/image6.jpeg"/><Relationship Id="rId5" Type="http://schemas.openxmlformats.org/officeDocument/2006/relationships/image" Target="../media/image91.jpeg"/><Relationship Id="rId4" Type="http://schemas.openxmlformats.org/officeDocument/2006/relationships/notesSlide" Target="../notesSlides/notesSlide35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.xml"/><Relationship Id="rId13" Type="http://schemas.openxmlformats.org/officeDocument/2006/relationships/image" Target="../media/image95.png"/><Relationship Id="rId3" Type="http://schemas.openxmlformats.org/officeDocument/2006/relationships/tags" Target="../tags/tag18.xml"/><Relationship Id="rId7" Type="http://schemas.openxmlformats.org/officeDocument/2006/relationships/tags" Target="../tags/tag22.xml"/><Relationship Id="rId12" Type="http://schemas.openxmlformats.org/officeDocument/2006/relationships/image" Target="../media/image94.png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tags" Target="../tags/tag21.xml"/><Relationship Id="rId11" Type="http://schemas.openxmlformats.org/officeDocument/2006/relationships/image" Target="../media/image93.png"/><Relationship Id="rId5" Type="http://schemas.openxmlformats.org/officeDocument/2006/relationships/tags" Target="../tags/tag20.xml"/><Relationship Id="rId15" Type="http://schemas.openxmlformats.org/officeDocument/2006/relationships/image" Target="../media/image6.jpeg"/><Relationship Id="rId10" Type="http://schemas.openxmlformats.org/officeDocument/2006/relationships/image" Target="../media/image92.png"/><Relationship Id="rId4" Type="http://schemas.openxmlformats.org/officeDocument/2006/relationships/tags" Target="../tags/tag19.xml"/><Relationship Id="rId9" Type="http://schemas.openxmlformats.org/officeDocument/2006/relationships/notesSlide" Target="../notesSlides/notesSlide36.xml"/><Relationship Id="rId14" Type="http://schemas.openxmlformats.org/officeDocument/2006/relationships/image" Target="../media/image96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1.png"/><Relationship Id="rId18" Type="http://schemas.openxmlformats.org/officeDocument/2006/relationships/image" Target="../media/image26.wmf"/><Relationship Id="rId26" Type="http://schemas.openxmlformats.org/officeDocument/2006/relationships/oleObject" Target="../embeddings/oleObject2.bin"/><Relationship Id="rId39" Type="http://schemas.openxmlformats.org/officeDocument/2006/relationships/image" Target="../media/image44.jpeg"/><Relationship Id="rId3" Type="http://schemas.openxmlformats.org/officeDocument/2006/relationships/notesSlide" Target="../notesSlides/notesSlide4.xml"/><Relationship Id="rId21" Type="http://schemas.openxmlformats.org/officeDocument/2006/relationships/oleObject" Target="../embeddings/oleObject1.bin"/><Relationship Id="rId34" Type="http://schemas.openxmlformats.org/officeDocument/2006/relationships/image" Target="../media/image39.png"/><Relationship Id="rId42" Type="http://schemas.openxmlformats.org/officeDocument/2006/relationships/image" Target="../media/image46.jpeg"/><Relationship Id="rId47" Type="http://schemas.openxmlformats.org/officeDocument/2006/relationships/image" Target="../media/image51.jpeg"/><Relationship Id="rId50" Type="http://schemas.openxmlformats.org/officeDocument/2006/relationships/image" Target="../media/image54.jpeg"/><Relationship Id="rId7" Type="http://schemas.openxmlformats.org/officeDocument/2006/relationships/image" Target="../media/image16.jpeg"/><Relationship Id="rId12" Type="http://schemas.openxmlformats.org/officeDocument/2006/relationships/image" Target="../media/image20.jpeg"/><Relationship Id="rId17" Type="http://schemas.openxmlformats.org/officeDocument/2006/relationships/image" Target="../media/image25.jpeg"/><Relationship Id="rId25" Type="http://schemas.openxmlformats.org/officeDocument/2006/relationships/image" Target="../media/image32.jpeg"/><Relationship Id="rId33" Type="http://schemas.openxmlformats.org/officeDocument/2006/relationships/image" Target="../media/image38.png"/><Relationship Id="rId38" Type="http://schemas.openxmlformats.org/officeDocument/2006/relationships/image" Target="../media/image43.png"/><Relationship Id="rId46" Type="http://schemas.openxmlformats.org/officeDocument/2006/relationships/image" Target="../media/image50.jpeg"/><Relationship Id="rId2" Type="http://schemas.openxmlformats.org/officeDocument/2006/relationships/slideLayout" Target="../slideLayouts/slideLayout29.xml"/><Relationship Id="rId16" Type="http://schemas.openxmlformats.org/officeDocument/2006/relationships/image" Target="../media/image24.png"/><Relationship Id="rId20" Type="http://schemas.openxmlformats.org/officeDocument/2006/relationships/image" Target="../media/image28.wmf"/><Relationship Id="rId29" Type="http://schemas.openxmlformats.org/officeDocument/2006/relationships/image" Target="../media/image34.jpeg"/><Relationship Id="rId41" Type="http://schemas.openxmlformats.org/officeDocument/2006/relationships/oleObject" Target="../embeddings/oleObject3.bin"/><Relationship Id="rId1" Type="http://schemas.openxmlformats.org/officeDocument/2006/relationships/vmlDrawing" Target="../drawings/vmlDrawing1.vml"/><Relationship Id="rId6" Type="http://schemas.openxmlformats.org/officeDocument/2006/relationships/image" Target="../media/image15.png"/><Relationship Id="rId11" Type="http://schemas.openxmlformats.org/officeDocument/2006/relationships/hyperlink" Target="http://csg.iweb.gm.com/downloads/satu_15419.zip" TargetMode="External"/><Relationship Id="rId24" Type="http://schemas.openxmlformats.org/officeDocument/2006/relationships/image" Target="../media/image31.jpeg"/><Relationship Id="rId32" Type="http://schemas.openxmlformats.org/officeDocument/2006/relationships/image" Target="../media/image37.jpeg"/><Relationship Id="rId37" Type="http://schemas.openxmlformats.org/officeDocument/2006/relationships/image" Target="../media/image42.png"/><Relationship Id="rId40" Type="http://schemas.openxmlformats.org/officeDocument/2006/relationships/image" Target="../media/image45.png"/><Relationship Id="rId45" Type="http://schemas.openxmlformats.org/officeDocument/2006/relationships/image" Target="../media/image49.jpeg"/><Relationship Id="rId5" Type="http://schemas.openxmlformats.org/officeDocument/2006/relationships/oleObject" Target="../embeddings/Microsoft_Office_Word_97_-_2003_Document1.doc"/><Relationship Id="rId15" Type="http://schemas.openxmlformats.org/officeDocument/2006/relationships/image" Target="../media/image23.jpeg"/><Relationship Id="rId23" Type="http://schemas.openxmlformats.org/officeDocument/2006/relationships/image" Target="../media/image30.jpeg"/><Relationship Id="rId28" Type="http://schemas.openxmlformats.org/officeDocument/2006/relationships/hyperlink" Target="http://csg.gm.com/SiteBuilder/Channels/42/images/cnmedia81.zip" TargetMode="External"/><Relationship Id="rId36" Type="http://schemas.openxmlformats.org/officeDocument/2006/relationships/image" Target="../media/image41.png"/><Relationship Id="rId49" Type="http://schemas.openxmlformats.org/officeDocument/2006/relationships/image" Target="../media/image53.jpeg"/><Relationship Id="rId10" Type="http://schemas.openxmlformats.org/officeDocument/2006/relationships/image" Target="../media/image19.jpeg"/><Relationship Id="rId19" Type="http://schemas.openxmlformats.org/officeDocument/2006/relationships/image" Target="../media/image27.png"/><Relationship Id="rId31" Type="http://schemas.openxmlformats.org/officeDocument/2006/relationships/image" Target="../media/image36.png"/><Relationship Id="rId44" Type="http://schemas.openxmlformats.org/officeDocument/2006/relationships/image" Target="../media/image48.jpeg"/><Relationship Id="rId4" Type="http://schemas.openxmlformats.org/officeDocument/2006/relationships/image" Target="../media/image14.jpeg"/><Relationship Id="rId9" Type="http://schemas.openxmlformats.org/officeDocument/2006/relationships/image" Target="../media/image18.jpeg"/><Relationship Id="rId14" Type="http://schemas.openxmlformats.org/officeDocument/2006/relationships/image" Target="../media/image22.jpeg"/><Relationship Id="rId22" Type="http://schemas.openxmlformats.org/officeDocument/2006/relationships/image" Target="../media/image29.jpeg"/><Relationship Id="rId27" Type="http://schemas.openxmlformats.org/officeDocument/2006/relationships/image" Target="../media/image33.jpeg"/><Relationship Id="rId30" Type="http://schemas.openxmlformats.org/officeDocument/2006/relationships/image" Target="../media/image35.jpeg"/><Relationship Id="rId35" Type="http://schemas.openxmlformats.org/officeDocument/2006/relationships/image" Target="../media/image40.png"/><Relationship Id="rId43" Type="http://schemas.openxmlformats.org/officeDocument/2006/relationships/image" Target="../media/image47.jpeg"/><Relationship Id="rId48" Type="http://schemas.openxmlformats.org/officeDocument/2006/relationships/image" Target="../media/image52.jpeg"/><Relationship Id="rId8" Type="http://schemas.openxmlformats.org/officeDocument/2006/relationships/image" Target="../media/image17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6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jpe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4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46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jpe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4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260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</p:spPr>
      </p:pic>
      <p:sp>
        <p:nvSpPr>
          <p:cNvPr id="3926019" name="Text Box 3"/>
          <p:cNvSpPr txBox="1">
            <a:spLocks noChangeArrowheads="1"/>
          </p:cNvSpPr>
          <p:nvPr/>
        </p:nvSpPr>
        <p:spPr bwMode="auto">
          <a:xfrm>
            <a:off x="2510304" y="2620961"/>
            <a:ext cx="6594475" cy="1723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r>
              <a:rPr lang="en-US" sz="3800" b="1" i="1" dirty="0" smtClean="0">
                <a:solidFill>
                  <a:schemeClr val="tx2"/>
                </a:solidFill>
              </a:rPr>
              <a:t>The Future of the Automobile</a:t>
            </a:r>
          </a:p>
          <a:p>
            <a:r>
              <a:rPr lang="en-US" sz="2800" b="1" i="1" dirty="0" smtClean="0"/>
              <a:t>Converging on a Sustainability</a:t>
            </a:r>
            <a:endParaRPr lang="en-US" sz="4000" b="1" i="1" dirty="0" smtClean="0"/>
          </a:p>
          <a:p>
            <a:endParaRPr lang="en-US" sz="4000" b="1" i="1" dirty="0">
              <a:solidFill>
                <a:schemeClr val="tx2"/>
              </a:solidFill>
            </a:endParaRPr>
          </a:p>
        </p:txBody>
      </p:sp>
      <p:sp>
        <p:nvSpPr>
          <p:cNvPr id="3926020" name="Text Box 4"/>
          <p:cNvSpPr txBox="1">
            <a:spLocks noChangeArrowheads="1"/>
          </p:cNvSpPr>
          <p:nvPr/>
        </p:nvSpPr>
        <p:spPr bwMode="auto">
          <a:xfrm>
            <a:off x="428625" y="5628062"/>
            <a:ext cx="17811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chemeClr val="tx2"/>
                </a:solidFill>
              </a:rPr>
              <a:t>Bob Kruse</a:t>
            </a:r>
            <a:endParaRPr lang="en-US" sz="2800" b="1"/>
          </a:p>
        </p:txBody>
      </p:sp>
      <p:sp>
        <p:nvSpPr>
          <p:cNvPr id="3926021" name="Text Box 5"/>
          <p:cNvSpPr txBox="1">
            <a:spLocks noChangeArrowheads="1"/>
          </p:cNvSpPr>
          <p:nvPr/>
        </p:nvSpPr>
        <p:spPr bwMode="auto">
          <a:xfrm>
            <a:off x="428625" y="6064624"/>
            <a:ext cx="482523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n-US" dirty="0"/>
              <a:t>Executive Director, Global Vehicle </a:t>
            </a:r>
            <a:r>
              <a:rPr lang="en-US" dirty="0" smtClean="0"/>
              <a:t>Engineering</a:t>
            </a:r>
            <a:endParaRPr lang="en-US" dirty="0"/>
          </a:p>
          <a:p>
            <a:r>
              <a:rPr lang="en-US" dirty="0"/>
              <a:t>Hybrids, Electric Vehicles &amp; Batteries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297695" y="6055660"/>
            <a:ext cx="268547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r"/>
            <a:r>
              <a:rPr lang="en-US" dirty="0" smtClean="0"/>
              <a:t>Missouri Energy Summit</a:t>
            </a:r>
          </a:p>
          <a:p>
            <a:pPr algn="r"/>
            <a:r>
              <a:rPr lang="en-US" dirty="0" smtClean="0"/>
              <a:t>April 22, 2009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18818" name="Picture 2" descr="AW_TX03"/>
          <p:cNvPicPr preferRelativeResize="0"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91424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618819" name="Text Box 3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132263" y="6985000"/>
            <a:ext cx="87788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200">
                <a:solidFill>
                  <a:srgbClr val="FFFFFF"/>
                </a:solidFill>
                <a:latin typeface="Arial" charset="0"/>
                <a:cs typeface="Arial" charset="0"/>
              </a:rPr>
              <a:t>AW_TX03</a:t>
            </a:r>
          </a:p>
        </p:txBody>
      </p:sp>
      <p:sp>
        <p:nvSpPr>
          <p:cNvPr id="3618820" name="Rectangle 8"/>
          <p:cNvSpPr txBox="1">
            <a:spLocks noGrp="1" noChangeArrowheads="1"/>
          </p:cNvSpPr>
          <p:nvPr/>
        </p:nvSpPr>
        <p:spPr bwMode="auto">
          <a:xfrm>
            <a:off x="8286750" y="6538913"/>
            <a:ext cx="8382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C55F8998-8B41-4F79-99E3-BF4EAF623C04}" type="slidenum">
              <a:rPr lang="en-US" altLang="en-US" sz="1200">
                <a:cs typeface="Arial" charset="0"/>
              </a:rPr>
              <a:pPr algn="r"/>
              <a:t>10</a:t>
            </a:fld>
            <a:endParaRPr lang="en-US" altLang="en-US" sz="1200">
              <a:cs typeface="Arial" charset="0"/>
            </a:endParaRPr>
          </a:p>
        </p:txBody>
      </p:sp>
      <p:pic>
        <p:nvPicPr>
          <p:cNvPr id="3618821" name="Picture 26" descr="GM Logo metallic small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55588" y="6334125"/>
            <a:ext cx="4667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324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</p:spPr>
      </p:pic>
      <p:pic>
        <p:nvPicPr>
          <p:cNvPr id="3" name="Picture 26" descr="GM Logo metallic smal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5588" y="6334125"/>
            <a:ext cx="4667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3446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</p:spPr>
      </p:pic>
      <p:pic>
        <p:nvPicPr>
          <p:cNvPr id="3" name="Picture 26" descr="GM Logo metallic smal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5588" y="6334125"/>
            <a:ext cx="4667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34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6" descr="GM Logo metallic smal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5588" y="6334125"/>
            <a:ext cx="4667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361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6" descr="GM Logo metallic smal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5588" y="6334125"/>
            <a:ext cx="4667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3824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6" descr="GM Logo metallic smal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5588" y="6334125"/>
            <a:ext cx="4667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4" name="Rectangle 6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685800"/>
            <a:ext cx="9144000" cy="615950"/>
          </a:xfrm>
        </p:spPr>
        <p:txBody>
          <a:bodyPr anchor="t">
            <a:spAutoFit/>
          </a:bodyPr>
          <a:lstStyle/>
          <a:p>
            <a:pPr algn="ctr">
              <a:defRPr/>
            </a:pPr>
            <a:r>
              <a:rPr lang="en-US" sz="3400" dirty="0" smtClean="0">
                <a:solidFill>
                  <a:schemeClr val="tx2"/>
                </a:solidFill>
              </a:rPr>
              <a:t>Advanced Propulsion Technology Strategy</a:t>
            </a:r>
          </a:p>
        </p:txBody>
      </p:sp>
      <p:pic>
        <p:nvPicPr>
          <p:cNvPr id="4" name="Picture 26" descr="GM Logo metallic smal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5588" y="6334125"/>
            <a:ext cx="4667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4029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588" y="-1588"/>
            <a:ext cx="9145588" cy="6859588"/>
          </a:xfrm>
          <a:prstGeom prst="rect">
            <a:avLst/>
          </a:prstGeom>
          <a:noFill/>
        </p:spPr>
      </p:pic>
      <p:sp>
        <p:nvSpPr>
          <p:cNvPr id="3340291" name="Text Box 3"/>
          <p:cNvSpPr txBox="1">
            <a:spLocks noChangeArrowheads="1"/>
          </p:cNvSpPr>
          <p:nvPr/>
        </p:nvSpPr>
        <p:spPr bwMode="auto">
          <a:xfrm>
            <a:off x="2600325" y="2798763"/>
            <a:ext cx="4683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pic>
        <p:nvPicPr>
          <p:cNvPr id="4" name="Picture 26" descr="GM Logo metallic smal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5588" y="6334125"/>
            <a:ext cx="4667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4233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</p:spPr>
      </p:pic>
      <p:pic>
        <p:nvPicPr>
          <p:cNvPr id="3" name="Picture 26" descr="GM Logo metallic smal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5588" y="6334125"/>
            <a:ext cx="4667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4438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</p:spPr>
      </p:pic>
      <p:pic>
        <p:nvPicPr>
          <p:cNvPr id="3" name="Picture 26" descr="GM Logo metallic smal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5588" y="6334125"/>
            <a:ext cx="4667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8" descr="RAK_ARA0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498475" y="32004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3332100" name="Text Box 4"/>
          <p:cNvSpPr txBox="1">
            <a:spLocks noChangeArrowheads="1"/>
          </p:cNvSpPr>
          <p:nvPr/>
        </p:nvSpPr>
        <p:spPr bwMode="auto">
          <a:xfrm>
            <a:off x="-100013" y="1295400"/>
            <a:ext cx="9144001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lvl="1" algn="ctr">
              <a:defRPr/>
            </a:pPr>
            <a:r>
              <a:rPr lang="en-US" sz="3200" dirty="0"/>
              <a:t>Founded in </a:t>
            </a:r>
            <a:r>
              <a:rPr lang="en-US" sz="3200" dirty="0">
                <a:solidFill>
                  <a:schemeClr val="tx2"/>
                </a:solidFill>
              </a:rPr>
              <a:t>1908</a:t>
            </a:r>
          </a:p>
          <a:p>
            <a:pPr lvl="1" algn="ctr">
              <a:defRPr/>
            </a:pPr>
            <a:r>
              <a:rPr lang="en-US" sz="3200" dirty="0"/>
              <a:t>Worldwide employment: </a:t>
            </a:r>
            <a:r>
              <a:rPr lang="en-US" sz="3200" dirty="0">
                <a:solidFill>
                  <a:schemeClr val="tx2"/>
                </a:solidFill>
              </a:rPr>
              <a:t>252,000</a:t>
            </a:r>
            <a:r>
              <a:rPr lang="en-US" sz="3200" dirty="0"/>
              <a:t> </a:t>
            </a:r>
          </a:p>
          <a:p>
            <a:pPr lvl="1" algn="ctr">
              <a:defRPr/>
            </a:pPr>
            <a:r>
              <a:rPr lang="en-US" sz="3200" dirty="0" smtClean="0"/>
              <a:t>2008 </a:t>
            </a:r>
            <a:r>
              <a:rPr lang="en-US" sz="3200" dirty="0"/>
              <a:t>worldwide vehicle sales: </a:t>
            </a:r>
            <a:r>
              <a:rPr lang="en-US" sz="3200" dirty="0">
                <a:solidFill>
                  <a:schemeClr val="tx2"/>
                </a:solidFill>
              </a:rPr>
              <a:t>8.35M</a:t>
            </a:r>
          </a:p>
          <a:p>
            <a:pPr lvl="1" algn="ctr">
              <a:defRPr/>
            </a:pPr>
            <a:r>
              <a:rPr lang="en-US" sz="3200" dirty="0">
                <a:solidFill>
                  <a:schemeClr val="tx2"/>
                </a:solidFill>
              </a:rPr>
              <a:t>12.4%</a:t>
            </a:r>
            <a:r>
              <a:rPr lang="en-US" sz="3200" dirty="0"/>
              <a:t> of global vehicle market</a:t>
            </a:r>
          </a:p>
        </p:txBody>
      </p:sp>
      <p:sp>
        <p:nvSpPr>
          <p:cNvPr id="333210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General Motors Corporation</a:t>
            </a:r>
          </a:p>
        </p:txBody>
      </p:sp>
      <p:pic>
        <p:nvPicPr>
          <p:cNvPr id="6" name="Picture 26" descr="GM Logo metallic smal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5588" y="6334125"/>
            <a:ext cx="4667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7" descr="&#10;TGS_CME12.jpg                                                  000067A3Cachet                         C4F43024: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0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2"/>
                </a:solidFill>
              </a:rPr>
              <a:t>GM Ethanol Vehicles</a:t>
            </a:r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800100" y="1333500"/>
            <a:ext cx="754380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600"/>
              <a:t>Worldwide leader with &gt;5 million flex-fuel vehicles</a:t>
            </a:r>
          </a:p>
        </p:txBody>
      </p:sp>
      <p:pic>
        <p:nvPicPr>
          <p:cNvPr id="5" name="Picture 26" descr="GM Logo metallic smal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5588" y="6334125"/>
            <a:ext cx="4667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12322" name="Picture 2" descr="GLC_MITcnv079"/>
          <p:cNvPicPr preferRelativeResize="0"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91424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512323" name="Text Box 3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903663" y="6985000"/>
            <a:ext cx="13335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/>
            <a:r>
              <a:rPr lang="en-US" sz="1200">
                <a:latin typeface="Arial" charset="0"/>
                <a:cs typeface="Arial" charset="0"/>
              </a:rPr>
              <a:t>GLC_MITcnv079</a:t>
            </a:r>
          </a:p>
        </p:txBody>
      </p:sp>
      <p:pic>
        <p:nvPicPr>
          <p:cNvPr id="4" name="Picture 26" descr="GM Logo metallic small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55588" y="6334125"/>
            <a:ext cx="4667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631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652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588"/>
            <a:ext cx="9145588" cy="6859588"/>
          </a:xfrm>
          <a:prstGeom prst="rect">
            <a:avLst/>
          </a:prstGeom>
          <a:noFill/>
        </p:spPr>
      </p:pic>
      <p:pic>
        <p:nvPicPr>
          <p:cNvPr id="3" name="Picture 26" descr="GM Logo metallic smal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5588" y="6334125"/>
            <a:ext cx="4667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9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en-US" sz="3400"/>
              <a:t>Power Generation Sources and Capacity</a:t>
            </a:r>
          </a:p>
        </p:txBody>
      </p:sp>
      <p:grpSp>
        <p:nvGrpSpPr>
          <p:cNvPr id="3509255" name="Group 7"/>
          <p:cNvGrpSpPr>
            <a:grpSpLocks/>
          </p:cNvGrpSpPr>
          <p:nvPr/>
        </p:nvGrpSpPr>
        <p:grpSpPr bwMode="auto">
          <a:xfrm>
            <a:off x="354013" y="1579563"/>
            <a:ext cx="8450262" cy="4305300"/>
            <a:chOff x="267" y="963"/>
            <a:chExt cx="5323" cy="2712"/>
          </a:xfrm>
        </p:grpSpPr>
        <p:sp>
          <p:nvSpPr>
            <p:cNvPr id="3509254" name="Rectangle 6"/>
            <p:cNvSpPr>
              <a:spLocks noChangeArrowheads="1"/>
            </p:cNvSpPr>
            <p:nvPr/>
          </p:nvSpPr>
          <p:spPr bwMode="auto">
            <a:xfrm>
              <a:off x="267" y="963"/>
              <a:ext cx="5323" cy="2712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3509252" name="Picture 4"/>
            <p:cNvPicPr>
              <a:picLocks noChangeAspect="1" noChangeArrowheads="1"/>
            </p:cNvPicPr>
            <p:nvPr/>
          </p:nvPicPr>
          <p:blipFill>
            <a:blip r:embed="rId3"/>
            <a:srcRect l="6013" t="30859"/>
            <a:stretch>
              <a:fillRect/>
            </a:stretch>
          </p:blipFill>
          <p:spPr bwMode="auto">
            <a:xfrm>
              <a:off x="358" y="1100"/>
              <a:ext cx="5184" cy="25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509253" name="Rectangle 5"/>
            <p:cNvSpPr>
              <a:spLocks noChangeArrowheads="1"/>
            </p:cNvSpPr>
            <p:nvPr/>
          </p:nvSpPr>
          <p:spPr bwMode="auto">
            <a:xfrm>
              <a:off x="348" y="1025"/>
              <a:ext cx="4247" cy="174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7" name="Picture 26" descr="GM Logo metallic smal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5588" y="6334125"/>
            <a:ext cx="4667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2733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</p:spPr>
      </p:pic>
      <p:pic>
        <p:nvPicPr>
          <p:cNvPr id="3" name="Picture 26" descr="GM Logo metallic smal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5588" y="6334125"/>
            <a:ext cx="4667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2973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</p:spPr>
      </p:pic>
      <p:pic>
        <p:nvPicPr>
          <p:cNvPr id="3" name="Picture 26" descr="GM Logo metallic smal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5588" y="6334125"/>
            <a:ext cx="4667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2118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</p:spPr>
      </p:pic>
      <p:pic>
        <p:nvPicPr>
          <p:cNvPr id="3" name="Picture 26" descr="GM Logo metallic smal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5588" y="6334125"/>
            <a:ext cx="4667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4781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</p:spPr>
      </p:pic>
      <p:pic>
        <p:nvPicPr>
          <p:cNvPr id="3" name="Picture 26" descr="GM Logo metallic smal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5588" y="6334125"/>
            <a:ext cx="4667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2323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</p:spPr>
      </p:pic>
      <p:pic>
        <p:nvPicPr>
          <p:cNvPr id="3" name="Picture 26" descr="GM Logo metallic smal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5588" y="6334125"/>
            <a:ext cx="4667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1366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</p:spPr>
      </p:pic>
      <p:sp>
        <p:nvSpPr>
          <p:cNvPr id="331366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GM’s Global Manufacturing Footprint</a:t>
            </a:r>
          </a:p>
        </p:txBody>
      </p:sp>
      <p:pic>
        <p:nvPicPr>
          <p:cNvPr id="4" name="Picture 26" descr="GM Logo metallic smal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5588" y="6334125"/>
            <a:ext cx="4667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7379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</p:spPr>
      </p:pic>
      <p:sp>
        <p:nvSpPr>
          <p:cNvPr id="387379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Creating a New Propulsion Category</a:t>
            </a:r>
          </a:p>
        </p:txBody>
      </p:sp>
      <p:sp>
        <p:nvSpPr>
          <p:cNvPr id="3873796" name="Text Box 4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965575" y="6983413"/>
            <a:ext cx="121443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200">
                <a:solidFill>
                  <a:srgbClr val="FFFFFF"/>
                </a:solidFill>
                <a:latin typeface="Arial" charset="0"/>
                <a:cs typeface="Arial" charset="0"/>
              </a:rPr>
              <a:t>DG_MBS21-02</a:t>
            </a:r>
          </a:p>
        </p:txBody>
      </p:sp>
      <p:sp>
        <p:nvSpPr>
          <p:cNvPr id="3873797" name="Rectangle 8"/>
          <p:cNvSpPr txBox="1">
            <a:spLocks noGrp="1" noChangeArrowheads="1"/>
          </p:cNvSpPr>
          <p:nvPr/>
        </p:nvSpPr>
        <p:spPr bwMode="auto">
          <a:xfrm>
            <a:off x="8286750" y="6538913"/>
            <a:ext cx="8382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197C352A-D84C-415D-924A-CD52FE281EA9}" type="slidenum">
              <a:rPr lang="en-US" altLang="en-US" sz="1200">
                <a:cs typeface="Arial" charset="0"/>
              </a:rPr>
              <a:pPr algn="r"/>
              <a:t>30</a:t>
            </a:fld>
            <a:endParaRPr lang="en-US" altLang="en-US" sz="1200">
              <a:cs typeface="Arial" charset="0"/>
            </a:endParaRPr>
          </a:p>
        </p:txBody>
      </p:sp>
      <p:pic>
        <p:nvPicPr>
          <p:cNvPr id="3873798" name="Picture 26" descr="GM Logo metallic small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5588" y="6334125"/>
            <a:ext cx="4667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0310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</p:spPr>
      </p:pic>
      <p:pic>
        <p:nvPicPr>
          <p:cNvPr id="3" name="Picture 26" descr="GM Logo metallic smal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5588" y="6334125"/>
            <a:ext cx="4667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1346" name="Text Box 2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132263" y="6985000"/>
            <a:ext cx="87788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200">
                <a:solidFill>
                  <a:srgbClr val="FFFFFF"/>
                </a:solidFill>
                <a:latin typeface="Arial" charset="0"/>
                <a:cs typeface="Arial" charset="0"/>
              </a:rPr>
              <a:t>AW_TX27</a:t>
            </a:r>
          </a:p>
        </p:txBody>
      </p:sp>
      <p:pic>
        <p:nvPicPr>
          <p:cNvPr id="364134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</p:spPr>
      </p:pic>
      <p:sp>
        <p:nvSpPr>
          <p:cNvPr id="3641348" name="Rectangle 8"/>
          <p:cNvSpPr txBox="1">
            <a:spLocks noGrp="1" noChangeArrowheads="1"/>
          </p:cNvSpPr>
          <p:nvPr/>
        </p:nvSpPr>
        <p:spPr bwMode="auto">
          <a:xfrm>
            <a:off x="8286750" y="6538913"/>
            <a:ext cx="8382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E0F847BF-861A-42D1-A4BF-BB4B4EBD7390}" type="slidenum">
              <a:rPr lang="en-US" altLang="en-US" sz="1200">
                <a:cs typeface="Arial" charset="0"/>
              </a:rPr>
              <a:pPr algn="r"/>
              <a:t>32</a:t>
            </a:fld>
            <a:endParaRPr lang="en-US" altLang="en-US" sz="1200">
              <a:cs typeface="Arial" charset="0"/>
            </a:endParaRPr>
          </a:p>
        </p:txBody>
      </p:sp>
      <p:pic>
        <p:nvPicPr>
          <p:cNvPr id="3641349" name="Picture 26" descr="GM Logo metallic small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5588" y="6334125"/>
            <a:ext cx="4667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700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</p:spPr>
      </p:pic>
      <p:sp>
        <p:nvSpPr>
          <p:cNvPr id="3970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1825" y="1620838"/>
            <a:ext cx="8213725" cy="4627562"/>
          </a:xfrm>
        </p:spPr>
        <p:txBody>
          <a:bodyPr/>
          <a:lstStyle/>
          <a:p>
            <a:pPr lvl="1">
              <a:buFont typeface="Arial" charset="0"/>
              <a:buNone/>
            </a:pPr>
            <a:r>
              <a:rPr lang="en-US" sz="3400" b="1">
                <a:solidFill>
                  <a:schemeClr val="tx2"/>
                </a:solidFill>
              </a:rPr>
              <a:t>Recharging</a:t>
            </a:r>
            <a:r>
              <a:rPr lang="en-US" sz="3600" b="1">
                <a:solidFill>
                  <a:schemeClr val="tx2"/>
                </a:solidFill>
              </a:rPr>
              <a:t> </a:t>
            </a:r>
            <a:endParaRPr lang="en-US" sz="3200"/>
          </a:p>
          <a:p>
            <a:pPr lvl="1">
              <a:spcBef>
                <a:spcPct val="40000"/>
              </a:spcBef>
            </a:pPr>
            <a:r>
              <a:rPr lang="en-US" sz="2800"/>
              <a:t>Less than 3 hours using 240v outlet</a:t>
            </a:r>
          </a:p>
          <a:p>
            <a:pPr lvl="1">
              <a:spcBef>
                <a:spcPct val="40000"/>
              </a:spcBef>
            </a:pPr>
            <a:r>
              <a:rPr lang="en-US" sz="2800"/>
              <a:t>About 8 hours </a:t>
            </a:r>
            <a:br>
              <a:rPr lang="en-US" sz="2800"/>
            </a:br>
            <a:r>
              <a:rPr lang="en-US" sz="2800"/>
              <a:t>using 120v </a:t>
            </a:r>
            <a:br>
              <a:rPr lang="en-US" sz="2800"/>
            </a:br>
            <a:r>
              <a:rPr lang="en-US" sz="2800"/>
              <a:t>outlet</a:t>
            </a:r>
          </a:p>
          <a:p>
            <a:pPr lvl="1">
              <a:spcBef>
                <a:spcPct val="40000"/>
              </a:spcBef>
            </a:pPr>
            <a:r>
              <a:rPr lang="en-US" sz="2800"/>
              <a:t>Less time if</a:t>
            </a:r>
            <a:br>
              <a:rPr lang="en-US" sz="2800"/>
            </a:br>
            <a:r>
              <a:rPr lang="en-US" sz="2800"/>
              <a:t>battery not </a:t>
            </a:r>
            <a:br>
              <a:rPr lang="en-US" sz="2800"/>
            </a:br>
            <a:r>
              <a:rPr lang="en-US" sz="2800"/>
              <a:t>fully depleted</a:t>
            </a:r>
            <a:endParaRPr lang="en-US" sz="3200"/>
          </a:p>
        </p:txBody>
      </p:sp>
      <p:sp>
        <p:nvSpPr>
          <p:cNvPr id="3970052" name="Text Box 4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132263" y="6985000"/>
            <a:ext cx="87788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200">
                <a:solidFill>
                  <a:srgbClr val="FFFFFF"/>
                </a:solidFill>
                <a:latin typeface="Arial" charset="0"/>
                <a:cs typeface="Arial" charset="0"/>
              </a:rPr>
              <a:t>AW_TX25</a:t>
            </a:r>
          </a:p>
        </p:txBody>
      </p:sp>
      <p:sp>
        <p:nvSpPr>
          <p:cNvPr id="3970055" name="Rectangle 8"/>
          <p:cNvSpPr txBox="1">
            <a:spLocks noGrp="1" noChangeArrowheads="1"/>
          </p:cNvSpPr>
          <p:nvPr/>
        </p:nvSpPr>
        <p:spPr bwMode="auto">
          <a:xfrm>
            <a:off x="8286750" y="6538913"/>
            <a:ext cx="8382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655AFAE8-FE8F-41E3-8EE0-E0B44B5E8D4F}" type="slidenum">
              <a:rPr lang="en-US" altLang="en-US" sz="1200">
                <a:cs typeface="Arial" charset="0"/>
              </a:rPr>
              <a:pPr algn="r"/>
              <a:t>33</a:t>
            </a:fld>
            <a:endParaRPr lang="en-US" altLang="en-US" sz="1200">
              <a:cs typeface="Arial" charset="0"/>
            </a:endParaRPr>
          </a:p>
        </p:txBody>
      </p:sp>
      <p:pic>
        <p:nvPicPr>
          <p:cNvPr id="3970056" name="Picture 26" descr="GM Logo metallic small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5588" y="6334125"/>
            <a:ext cx="4667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91522" name="Picture 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</p:spPr>
      </p:pic>
      <p:sp>
        <p:nvSpPr>
          <p:cNvPr id="3691523" name="Text Box 3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024313" y="6985000"/>
            <a:ext cx="109696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200">
                <a:solidFill>
                  <a:srgbClr val="FFFFFF"/>
                </a:solidFill>
                <a:latin typeface="Arial" charset="0"/>
                <a:cs typeface="Arial" charset="0"/>
              </a:rPr>
              <a:t>RFW_ALM13</a:t>
            </a:r>
          </a:p>
        </p:txBody>
      </p:sp>
      <p:sp>
        <p:nvSpPr>
          <p:cNvPr id="36915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Breaking the Paradigm…</a:t>
            </a:r>
          </a:p>
        </p:txBody>
      </p:sp>
      <p:pic>
        <p:nvPicPr>
          <p:cNvPr id="3691527" name="Picture 7" descr="Text Box 7_pptX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10"/>
          <a:srcRect/>
          <a:stretch>
            <a:fillRect/>
          </a:stretch>
        </p:blipFill>
        <p:spPr bwMode="auto">
          <a:xfrm>
            <a:off x="6324600" y="2320925"/>
            <a:ext cx="1947863" cy="9509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pic>
        <p:nvPicPr>
          <p:cNvPr id="3691528" name="Picture 8" descr="Text Box 8_pptX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1"/>
          <a:srcRect/>
          <a:stretch>
            <a:fillRect/>
          </a:stretch>
        </p:blipFill>
        <p:spPr bwMode="auto">
          <a:xfrm>
            <a:off x="5608638" y="4162425"/>
            <a:ext cx="3535362" cy="558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pic>
        <p:nvPicPr>
          <p:cNvPr id="3691530" name="Picture 10" descr="Text Box 14_pptX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2"/>
          <a:srcRect/>
          <a:stretch>
            <a:fillRect/>
          </a:stretch>
        </p:blipFill>
        <p:spPr bwMode="auto">
          <a:xfrm>
            <a:off x="7205663" y="2943225"/>
            <a:ext cx="1806575" cy="8096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pic>
        <p:nvPicPr>
          <p:cNvPr id="3691531" name="Picture 11" descr="Text Box 19_pptX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13"/>
          <a:srcRect/>
          <a:stretch>
            <a:fillRect/>
          </a:stretch>
        </p:blipFill>
        <p:spPr bwMode="auto">
          <a:xfrm>
            <a:off x="7829550" y="3617913"/>
            <a:ext cx="1263650" cy="4953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pic>
        <p:nvPicPr>
          <p:cNvPr id="3691532" name="Picture 12" descr="Text Box 20_pptX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14"/>
          <a:srcRect/>
          <a:stretch>
            <a:fillRect/>
          </a:stretch>
        </p:blipFill>
        <p:spPr bwMode="auto">
          <a:xfrm>
            <a:off x="7383463" y="2017713"/>
            <a:ext cx="1208087" cy="6350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sp>
        <p:nvSpPr>
          <p:cNvPr id="3691533" name="Rectangle 13"/>
          <p:cNvSpPr>
            <a:spLocks noGrp="1" noChangeArrowheads="1"/>
          </p:cNvSpPr>
          <p:nvPr>
            <p:ph type="body" idx="1"/>
          </p:nvPr>
        </p:nvSpPr>
        <p:spPr>
          <a:xfrm>
            <a:off x="374650" y="1417638"/>
            <a:ext cx="5232400" cy="4716462"/>
          </a:xfrm>
        </p:spPr>
        <p:txBody>
          <a:bodyPr/>
          <a:lstStyle/>
          <a:p>
            <a:r>
              <a:rPr lang="en-US"/>
              <a:t>Runs up to 40 miles solely on battery</a:t>
            </a:r>
          </a:p>
          <a:p>
            <a:r>
              <a:rPr lang="en-US"/>
              <a:t>Engine generates electricity to extend the range beyond 40 miles using gasoline or E85</a:t>
            </a:r>
          </a:p>
          <a:p>
            <a:r>
              <a:rPr lang="en-US"/>
              <a:t>Battery, motor and power electronics deliver full performance, acceleration, speed and hill climbing on electric power alone</a:t>
            </a:r>
          </a:p>
          <a:p>
            <a:endParaRPr lang="en-US"/>
          </a:p>
        </p:txBody>
      </p:sp>
      <p:pic>
        <p:nvPicPr>
          <p:cNvPr id="11" name="Picture 26" descr="GM Logo metallic small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255588" y="6334125"/>
            <a:ext cx="4667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16418" name="Picture 2" descr="GLC_MITcnv101"/>
          <p:cNvPicPr preferRelativeResize="0"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91424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516419" name="Text Box 3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903663" y="6985000"/>
            <a:ext cx="13335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/>
            <a:r>
              <a:rPr lang="en-US" sz="1200">
                <a:latin typeface="Arial" charset="0"/>
                <a:cs typeface="Arial" charset="0"/>
              </a:rPr>
              <a:t>GLC_MITcnv101</a:t>
            </a:r>
          </a:p>
        </p:txBody>
      </p:sp>
      <p:sp>
        <p:nvSpPr>
          <p:cNvPr id="3516420" name="Rectangle 8"/>
          <p:cNvSpPr txBox="1">
            <a:spLocks noGrp="1" noChangeArrowheads="1"/>
          </p:cNvSpPr>
          <p:nvPr/>
        </p:nvSpPr>
        <p:spPr bwMode="auto">
          <a:xfrm>
            <a:off x="8286750" y="6538913"/>
            <a:ext cx="8382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46E4828C-BD04-458F-9E91-D897D9D6551E}" type="slidenum">
              <a:rPr lang="en-US" altLang="en-US" sz="1200">
                <a:cs typeface="Arial" charset="0"/>
              </a:rPr>
              <a:pPr algn="r"/>
              <a:t>35</a:t>
            </a:fld>
            <a:endParaRPr lang="en-US" altLang="en-US" sz="1200">
              <a:cs typeface="Arial" charset="0"/>
            </a:endParaRPr>
          </a:p>
        </p:txBody>
      </p:sp>
      <p:pic>
        <p:nvPicPr>
          <p:cNvPr id="3516421" name="Picture 26" descr="GM Logo metallic small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55588" y="6334125"/>
            <a:ext cx="4667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9474" name="Rectangle 2"/>
          <p:cNvSpPr>
            <a:spLocks noChangeArrowheads="1"/>
          </p:cNvSpPr>
          <p:nvPr/>
        </p:nvSpPr>
        <p:spPr bwMode="auto">
          <a:xfrm>
            <a:off x="479425" y="1973263"/>
            <a:ext cx="3209925" cy="41306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35921" dir="2700000" algn="ctr" rotWithShape="0">
              <a:srgbClr val="000000"/>
            </a:outerShdw>
          </a:effectLst>
        </p:spPr>
        <p:txBody>
          <a:bodyPr wrap="none" lIns="128505" tIns="63133" rIns="128505" bIns="63133">
            <a:spAutoFit/>
          </a:bodyPr>
          <a:lstStyle/>
          <a:p>
            <a:pPr marL="346075" indent="-346075" defTabSz="1284288" eaLnBrk="1" hangingPunct="1">
              <a:spcBef>
                <a:spcPct val="45000"/>
              </a:spcBef>
              <a:spcAft>
                <a:spcPct val="25000"/>
              </a:spcAft>
              <a:buClr>
                <a:schemeClr val="tx2"/>
              </a:buClr>
              <a:buSzPct val="85000"/>
              <a:buFont typeface="Wingdings" pitchFamily="2" charset="2"/>
              <a:buChar char="n"/>
            </a:pPr>
            <a:r>
              <a:rPr lang="en-US" sz="1900" b="1">
                <a:effectLst>
                  <a:outerShdw blurRad="38100" dist="38100" dir="2700000" algn="tl">
                    <a:srgbClr val="000000"/>
                  </a:outerShdw>
                </a:effectLst>
              </a:rPr>
              <a:t>Home Heating System</a:t>
            </a:r>
          </a:p>
          <a:p>
            <a:pPr marL="346075" indent="-346075" defTabSz="1284288" eaLnBrk="1" hangingPunct="1">
              <a:spcBef>
                <a:spcPct val="45000"/>
              </a:spcBef>
              <a:spcAft>
                <a:spcPct val="25000"/>
              </a:spcAft>
              <a:buClr>
                <a:schemeClr val="tx2"/>
              </a:buClr>
              <a:buSzPct val="85000"/>
              <a:buFont typeface="Wingdings" pitchFamily="2" charset="2"/>
              <a:buChar char="n"/>
            </a:pPr>
            <a:r>
              <a:rPr lang="en-US" sz="1900" b="1">
                <a:effectLst>
                  <a:outerShdw blurRad="38100" dist="38100" dir="2700000" algn="tl">
                    <a:srgbClr val="000000"/>
                  </a:outerShdw>
                </a:effectLst>
              </a:rPr>
              <a:t>Central Air Conditioning</a:t>
            </a:r>
          </a:p>
          <a:p>
            <a:pPr marL="346075" indent="-346075" defTabSz="1284288" eaLnBrk="1" hangingPunct="1">
              <a:spcBef>
                <a:spcPct val="45000"/>
              </a:spcBef>
              <a:spcAft>
                <a:spcPct val="25000"/>
              </a:spcAft>
              <a:buClr>
                <a:schemeClr val="tx2"/>
              </a:buClr>
              <a:buSzPct val="85000"/>
              <a:buFont typeface="Wingdings" pitchFamily="2" charset="2"/>
              <a:buChar char="n"/>
            </a:pPr>
            <a:r>
              <a:rPr lang="en-US" sz="1900" b="1">
                <a:effectLst>
                  <a:outerShdw blurRad="38100" dist="38100" dir="2700000" algn="tl">
                    <a:srgbClr val="000000"/>
                  </a:outerShdw>
                </a:effectLst>
              </a:rPr>
              <a:t>Refrigerator/Freezer</a:t>
            </a:r>
          </a:p>
          <a:p>
            <a:pPr marL="346075" indent="-346075" defTabSz="1284288" eaLnBrk="1" hangingPunct="1">
              <a:spcBef>
                <a:spcPct val="45000"/>
              </a:spcBef>
              <a:spcAft>
                <a:spcPct val="25000"/>
              </a:spcAft>
              <a:buClr>
                <a:schemeClr val="tx2"/>
              </a:buClr>
              <a:buSzPct val="85000"/>
              <a:buFont typeface="Wingdings" pitchFamily="2" charset="2"/>
              <a:buChar char="n"/>
            </a:pPr>
            <a:r>
              <a:rPr lang="en-US" sz="1900" b="1">
                <a:effectLst>
                  <a:outerShdw blurRad="38100" dist="38100" dir="2700000" algn="tl">
                    <a:srgbClr val="000000"/>
                  </a:outerShdw>
                </a:effectLst>
              </a:rPr>
              <a:t>Water Heater</a:t>
            </a:r>
          </a:p>
          <a:p>
            <a:pPr marL="346075" indent="-346075" defTabSz="1284288" eaLnBrk="1" hangingPunct="1">
              <a:spcBef>
                <a:spcPct val="45000"/>
              </a:spcBef>
              <a:spcAft>
                <a:spcPct val="25000"/>
              </a:spcAft>
              <a:buClr>
                <a:schemeClr val="tx2"/>
              </a:buClr>
              <a:buSzPct val="85000"/>
              <a:buFont typeface="Wingdings" pitchFamily="2" charset="2"/>
              <a:buChar char="n"/>
            </a:pPr>
            <a:endParaRPr lang="en-US" sz="19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6075" indent="-346075" defTabSz="1284288" eaLnBrk="1" hangingPunct="1">
              <a:spcBef>
                <a:spcPct val="45000"/>
              </a:spcBef>
              <a:spcAft>
                <a:spcPct val="25000"/>
              </a:spcAft>
              <a:buClr>
                <a:schemeClr val="tx2"/>
              </a:buClr>
              <a:buSzPct val="85000"/>
              <a:buFont typeface="Wingdings" pitchFamily="2" charset="2"/>
              <a:buChar char="n"/>
            </a:pPr>
            <a:r>
              <a:rPr lang="en-US" sz="1900" b="1">
                <a:effectLst>
                  <a:outerShdw blurRad="38100" dist="38100" dir="2700000" algn="tl">
                    <a:srgbClr val="000000"/>
                  </a:outerShdw>
                </a:effectLst>
              </a:rPr>
              <a:t>Clothes Dryer</a:t>
            </a:r>
          </a:p>
          <a:p>
            <a:pPr marL="346075" indent="-346075" defTabSz="1284288" eaLnBrk="1" hangingPunct="1">
              <a:spcBef>
                <a:spcPct val="45000"/>
              </a:spcBef>
              <a:spcAft>
                <a:spcPct val="25000"/>
              </a:spcAft>
              <a:buClr>
                <a:schemeClr val="tx2"/>
              </a:buClr>
              <a:buSzPct val="85000"/>
              <a:buFont typeface="Wingdings" pitchFamily="2" charset="2"/>
              <a:buChar char="n"/>
            </a:pPr>
            <a:r>
              <a:rPr lang="en-US" sz="1900" b="1">
                <a:effectLst>
                  <a:outerShdw blurRad="38100" dist="38100" dir="2700000" algn="tl">
                    <a:srgbClr val="000000"/>
                  </a:outerShdw>
                </a:effectLst>
              </a:rPr>
              <a:t>Lighting</a:t>
            </a:r>
            <a:r>
              <a:rPr lang="en-US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n-US" sz="2000" b="1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US" sz="2500" b="1"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n-US" sz="2500" b="1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en-US" sz="2500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689475" name="Rectangle 3"/>
          <p:cNvSpPr>
            <a:spLocks noChangeArrowheads="1"/>
          </p:cNvSpPr>
          <p:nvPr/>
        </p:nvSpPr>
        <p:spPr bwMode="auto">
          <a:xfrm>
            <a:off x="3810000" y="1973263"/>
            <a:ext cx="1782763" cy="336867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>
            <a:outerShdw dist="35921" dir="2700000" algn="ctr" rotWithShape="0">
              <a:srgbClr val="000000"/>
            </a:outerShdw>
          </a:effectLst>
        </p:spPr>
        <p:txBody>
          <a:bodyPr wrap="none" lIns="128505" tIns="63133" rIns="128505" bIns="63133">
            <a:spAutoFit/>
          </a:bodyPr>
          <a:lstStyle/>
          <a:p>
            <a:pPr marL="346075" indent="-346075" defTabSz="1284288" eaLnBrk="1" hangingPunct="1">
              <a:spcBef>
                <a:spcPct val="45000"/>
              </a:spcBef>
              <a:spcAft>
                <a:spcPct val="25000"/>
              </a:spcAft>
              <a:buClr>
                <a:schemeClr val="tx2"/>
              </a:buClr>
              <a:buSzPct val="85000"/>
              <a:buFont typeface="Wingdings" pitchFamily="2" charset="2"/>
              <a:buChar char="n"/>
            </a:pPr>
            <a:r>
              <a:rPr lang="en-US" sz="1900" b="1">
                <a:effectLst>
                  <a:outerShdw blurRad="38100" dist="38100" dir="2700000" algn="tl">
                    <a:srgbClr val="000000"/>
                  </a:outerShdw>
                </a:effectLst>
              </a:rPr>
              <a:t>3,524 kWh</a:t>
            </a:r>
          </a:p>
          <a:p>
            <a:pPr marL="346075" indent="-346075" defTabSz="1284288" eaLnBrk="1" hangingPunct="1">
              <a:spcBef>
                <a:spcPct val="45000"/>
              </a:spcBef>
              <a:spcAft>
                <a:spcPct val="25000"/>
              </a:spcAft>
              <a:buClr>
                <a:schemeClr val="tx2"/>
              </a:buClr>
              <a:buSzPct val="85000"/>
              <a:buFont typeface="Wingdings" pitchFamily="2" charset="2"/>
              <a:buChar char="n"/>
            </a:pPr>
            <a:r>
              <a:rPr lang="en-US" sz="1900" b="1">
                <a:effectLst>
                  <a:outerShdw blurRad="38100" dist="38100" dir="2700000" algn="tl">
                    <a:srgbClr val="000000"/>
                  </a:outerShdw>
                </a:effectLst>
              </a:rPr>
              <a:t>2,796 kWh</a:t>
            </a:r>
          </a:p>
          <a:p>
            <a:pPr marL="346075" indent="-346075" defTabSz="1284288" eaLnBrk="1" hangingPunct="1">
              <a:spcBef>
                <a:spcPct val="45000"/>
              </a:spcBef>
              <a:spcAft>
                <a:spcPct val="25000"/>
              </a:spcAft>
              <a:buClr>
                <a:schemeClr val="tx2"/>
              </a:buClr>
              <a:buSzPct val="85000"/>
              <a:buFont typeface="Wingdings" pitchFamily="2" charset="2"/>
              <a:buChar char="n"/>
            </a:pPr>
            <a:r>
              <a:rPr lang="en-US" sz="1900" b="1">
                <a:effectLst>
                  <a:outerShdw blurRad="38100" dist="38100" dir="2700000" algn="tl">
                    <a:srgbClr val="000000"/>
                  </a:outerShdw>
                </a:effectLst>
              </a:rPr>
              <a:t>2,610 kWh</a:t>
            </a:r>
          </a:p>
          <a:p>
            <a:pPr marL="346075" indent="-346075" defTabSz="1284288" eaLnBrk="1" hangingPunct="1">
              <a:spcBef>
                <a:spcPct val="45000"/>
              </a:spcBef>
              <a:spcAft>
                <a:spcPct val="25000"/>
              </a:spcAft>
              <a:buClr>
                <a:schemeClr val="tx2"/>
              </a:buClr>
              <a:buSzPct val="85000"/>
              <a:buFont typeface="Wingdings" pitchFamily="2" charset="2"/>
              <a:buChar char="n"/>
            </a:pPr>
            <a:r>
              <a:rPr lang="en-US" sz="1900" b="1">
                <a:effectLst>
                  <a:outerShdw blurRad="38100" dist="38100" dir="2700000" algn="tl">
                    <a:srgbClr val="000000"/>
                  </a:outerShdw>
                </a:effectLst>
              </a:rPr>
              <a:t>2,552 kWh</a:t>
            </a:r>
          </a:p>
          <a:p>
            <a:pPr marL="346075" indent="-346075" defTabSz="1284288" eaLnBrk="1" hangingPunct="1">
              <a:spcBef>
                <a:spcPct val="45000"/>
              </a:spcBef>
              <a:spcAft>
                <a:spcPct val="25000"/>
              </a:spcAft>
              <a:buClr>
                <a:schemeClr val="tx2"/>
              </a:buClr>
              <a:buSzPct val="85000"/>
              <a:buFont typeface="Wingdings" pitchFamily="2" charset="2"/>
              <a:buChar char="n"/>
            </a:pPr>
            <a:r>
              <a:rPr lang="en-US" sz="1900" b="1">
                <a:effectLst>
                  <a:outerShdw blurRad="38100" dist="38100" dir="2700000" algn="tl">
                    <a:srgbClr val="000000"/>
                  </a:outerShdw>
                </a:effectLst>
              </a:rPr>
              <a:t>2,520 KWh</a:t>
            </a:r>
          </a:p>
          <a:p>
            <a:pPr marL="346075" indent="-346075" defTabSz="1284288" eaLnBrk="1" hangingPunct="1">
              <a:spcBef>
                <a:spcPct val="45000"/>
              </a:spcBef>
              <a:spcAft>
                <a:spcPct val="25000"/>
              </a:spcAft>
              <a:buClr>
                <a:schemeClr val="tx2"/>
              </a:buClr>
              <a:buSzPct val="85000"/>
              <a:buFont typeface="Wingdings" pitchFamily="2" charset="2"/>
              <a:buChar char="n"/>
            </a:pPr>
            <a:r>
              <a:rPr lang="en-US" sz="1900" b="1">
                <a:effectLst>
                  <a:outerShdw blurRad="38100" dist="38100" dir="2700000" algn="tl">
                    <a:srgbClr val="000000"/>
                  </a:outerShdw>
                </a:effectLst>
              </a:rPr>
              <a:t>1,079 kWh</a:t>
            </a:r>
          </a:p>
          <a:p>
            <a:pPr marL="346075" indent="-346075" defTabSz="1284288" eaLnBrk="1" hangingPunct="1">
              <a:spcBef>
                <a:spcPct val="45000"/>
              </a:spcBef>
              <a:spcAft>
                <a:spcPct val="25000"/>
              </a:spcAft>
              <a:buClr>
                <a:schemeClr val="tx2"/>
              </a:buClr>
              <a:buSzPct val="85000"/>
              <a:buFont typeface="Wingdings" pitchFamily="2" charset="2"/>
              <a:buChar char="n"/>
            </a:pPr>
            <a:r>
              <a:rPr lang="en-US" sz="1900" b="1">
                <a:effectLst>
                  <a:outerShdw blurRad="38100" dist="38100" dir="2700000" algn="tl">
                    <a:srgbClr val="000000"/>
                  </a:outerShdw>
                </a:effectLst>
              </a:rPr>
              <a:t>940 kWh</a:t>
            </a:r>
            <a:endParaRPr lang="en-US" sz="2800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689476" name="Text Box 4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971925" y="6985000"/>
            <a:ext cx="119856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200">
                <a:solidFill>
                  <a:srgbClr val="FFFFFF"/>
                </a:solidFill>
                <a:latin typeface="Arial" charset="0"/>
                <a:cs typeface="Arial" charset="0"/>
              </a:rPr>
              <a:t>RFW_BANK20</a:t>
            </a:r>
          </a:p>
        </p:txBody>
      </p:sp>
      <p:sp>
        <p:nvSpPr>
          <p:cNvPr id="3689477" name="Text Box 5"/>
          <p:cNvSpPr txBox="1">
            <a:spLocks noChangeArrowheads="1"/>
          </p:cNvSpPr>
          <p:nvPr/>
        </p:nvSpPr>
        <p:spPr bwMode="auto">
          <a:xfrm>
            <a:off x="606425" y="1393825"/>
            <a:ext cx="6762750" cy="44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000000"/>
            </a:outerShdw>
          </a:effectLst>
        </p:spPr>
        <p:txBody>
          <a:bodyPr wrap="none">
            <a:spAutoFit/>
          </a:bodyPr>
          <a:lstStyle/>
          <a:p>
            <a:pPr>
              <a:lnSpc>
                <a:spcPct val="85000"/>
              </a:lnSpc>
              <a:spcBef>
                <a:spcPct val="45000"/>
              </a:spcBef>
              <a:buClr>
                <a:srgbClr val="F9B903"/>
              </a:buClr>
              <a:buSzPct val="95000"/>
              <a:buFont typeface="Monotype Sorts" pitchFamily="2" charset="2"/>
              <a:buNone/>
            </a:pPr>
            <a:r>
              <a:rPr lang="en-US" sz="2700" b="1" i="1">
                <a:solidFill>
                  <a:schemeClr val="tx2"/>
                </a:solidFill>
              </a:rPr>
              <a:t>Annual Energy Usage – Electrical Appliances</a:t>
            </a:r>
            <a:endParaRPr lang="en-US" sz="2700" b="1">
              <a:solidFill>
                <a:schemeClr val="accent1"/>
              </a:solidFill>
            </a:endParaRP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6275388" y="2894013"/>
            <a:ext cx="1924050" cy="1679575"/>
            <a:chOff x="6055" y="1819"/>
            <a:chExt cx="1903" cy="1661"/>
          </a:xfrm>
        </p:grpSpPr>
        <p:sp>
          <p:nvSpPr>
            <p:cNvPr id="3689479" name="Freeform 7"/>
            <p:cNvSpPr>
              <a:spLocks/>
            </p:cNvSpPr>
            <p:nvPr/>
          </p:nvSpPr>
          <p:spPr bwMode="auto">
            <a:xfrm rot="5400000">
              <a:off x="6616" y="1702"/>
              <a:ext cx="782" cy="1903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626" y="0"/>
                </a:cxn>
                <a:cxn ang="0">
                  <a:pos x="1400" y="1687"/>
                </a:cxn>
                <a:cxn ang="0">
                  <a:pos x="591" y="3410"/>
                </a:cxn>
                <a:cxn ang="0">
                  <a:pos x="0" y="3392"/>
                </a:cxn>
                <a:cxn ang="0">
                  <a:pos x="802" y="1652"/>
                </a:cxn>
                <a:cxn ang="0">
                  <a:pos x="16" y="0"/>
                </a:cxn>
              </a:cxnLst>
              <a:rect l="0" t="0" r="r" b="b"/>
              <a:pathLst>
                <a:path w="1400" h="3410">
                  <a:moveTo>
                    <a:pt x="16" y="0"/>
                  </a:moveTo>
                  <a:lnTo>
                    <a:pt x="626" y="0"/>
                  </a:lnTo>
                  <a:lnTo>
                    <a:pt x="1400" y="1687"/>
                  </a:lnTo>
                  <a:lnTo>
                    <a:pt x="591" y="3410"/>
                  </a:lnTo>
                  <a:lnTo>
                    <a:pt x="0" y="3392"/>
                  </a:lnTo>
                  <a:lnTo>
                    <a:pt x="802" y="1652"/>
                  </a:lnTo>
                  <a:lnTo>
                    <a:pt x="16" y="0"/>
                  </a:lnTo>
                  <a:close/>
                </a:path>
              </a:pathLst>
            </a:custGeom>
            <a:gradFill rotWithShape="1">
              <a:gsLst>
                <a:gs pos="0">
                  <a:srgbClr val="B0890B">
                    <a:gamma/>
                    <a:shade val="46275"/>
                    <a:invGamma/>
                    <a:alpha val="75000"/>
                  </a:srgbClr>
                </a:gs>
                <a:gs pos="100000">
                  <a:srgbClr val="B0890B">
                    <a:alpha val="75000"/>
                  </a:srgbClr>
                </a:gs>
              </a:gsLst>
              <a:lin ang="0" scaled="1"/>
            </a:gradFill>
            <a:ln w="12700" cap="flat" cmpd="sng">
              <a:solidFill>
                <a:schemeClr val="folHlink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689480" name="Freeform 8"/>
            <p:cNvSpPr>
              <a:spLocks/>
            </p:cNvSpPr>
            <p:nvPr/>
          </p:nvSpPr>
          <p:spPr bwMode="auto">
            <a:xfrm rot="5400000">
              <a:off x="6616" y="2137"/>
              <a:ext cx="782" cy="1903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626" y="0"/>
                </a:cxn>
                <a:cxn ang="0">
                  <a:pos x="1400" y="1687"/>
                </a:cxn>
                <a:cxn ang="0">
                  <a:pos x="591" y="3410"/>
                </a:cxn>
                <a:cxn ang="0">
                  <a:pos x="0" y="3392"/>
                </a:cxn>
                <a:cxn ang="0">
                  <a:pos x="802" y="1652"/>
                </a:cxn>
                <a:cxn ang="0">
                  <a:pos x="16" y="0"/>
                </a:cxn>
              </a:cxnLst>
              <a:rect l="0" t="0" r="r" b="b"/>
              <a:pathLst>
                <a:path w="1400" h="3410">
                  <a:moveTo>
                    <a:pt x="16" y="0"/>
                  </a:moveTo>
                  <a:lnTo>
                    <a:pt x="626" y="0"/>
                  </a:lnTo>
                  <a:lnTo>
                    <a:pt x="1400" y="1687"/>
                  </a:lnTo>
                  <a:lnTo>
                    <a:pt x="591" y="3410"/>
                  </a:lnTo>
                  <a:lnTo>
                    <a:pt x="0" y="3392"/>
                  </a:lnTo>
                  <a:lnTo>
                    <a:pt x="802" y="1652"/>
                  </a:lnTo>
                  <a:lnTo>
                    <a:pt x="16" y="0"/>
                  </a:lnTo>
                  <a:close/>
                </a:path>
              </a:pathLst>
            </a:custGeom>
            <a:gradFill rotWithShape="1">
              <a:gsLst>
                <a:gs pos="0">
                  <a:srgbClr val="D4A50B">
                    <a:gamma/>
                    <a:shade val="46275"/>
                    <a:invGamma/>
                  </a:srgbClr>
                </a:gs>
                <a:gs pos="100000">
                  <a:srgbClr val="D4A50B"/>
                </a:gs>
              </a:gsLst>
              <a:lin ang="0" scaled="1"/>
            </a:gradFill>
            <a:ln w="12700" cap="flat" cmpd="sng">
              <a:solidFill>
                <a:schemeClr val="folHlink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689481" name="Freeform 9"/>
            <p:cNvSpPr>
              <a:spLocks/>
            </p:cNvSpPr>
            <p:nvPr/>
          </p:nvSpPr>
          <p:spPr bwMode="auto">
            <a:xfrm rot="5400000">
              <a:off x="6616" y="1258"/>
              <a:ext cx="782" cy="1903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626" y="0"/>
                </a:cxn>
                <a:cxn ang="0">
                  <a:pos x="1400" y="1687"/>
                </a:cxn>
                <a:cxn ang="0">
                  <a:pos x="591" y="3410"/>
                </a:cxn>
                <a:cxn ang="0">
                  <a:pos x="0" y="3392"/>
                </a:cxn>
                <a:cxn ang="0">
                  <a:pos x="802" y="1652"/>
                </a:cxn>
                <a:cxn ang="0">
                  <a:pos x="16" y="0"/>
                </a:cxn>
              </a:cxnLst>
              <a:rect l="0" t="0" r="r" b="b"/>
              <a:pathLst>
                <a:path w="1400" h="3410">
                  <a:moveTo>
                    <a:pt x="16" y="0"/>
                  </a:moveTo>
                  <a:lnTo>
                    <a:pt x="626" y="0"/>
                  </a:lnTo>
                  <a:lnTo>
                    <a:pt x="1400" y="1687"/>
                  </a:lnTo>
                  <a:lnTo>
                    <a:pt x="591" y="3410"/>
                  </a:lnTo>
                  <a:lnTo>
                    <a:pt x="0" y="3392"/>
                  </a:lnTo>
                  <a:lnTo>
                    <a:pt x="802" y="1652"/>
                  </a:lnTo>
                  <a:lnTo>
                    <a:pt x="16" y="0"/>
                  </a:lnTo>
                  <a:close/>
                </a:path>
              </a:pathLst>
            </a:custGeom>
            <a:gradFill rotWithShape="1">
              <a:gsLst>
                <a:gs pos="0">
                  <a:srgbClr val="B0890B">
                    <a:gamma/>
                    <a:shade val="46275"/>
                    <a:invGamma/>
                    <a:alpha val="44000"/>
                  </a:srgbClr>
                </a:gs>
                <a:gs pos="100000">
                  <a:srgbClr val="B0890B">
                    <a:alpha val="44000"/>
                  </a:srgbClr>
                </a:gs>
              </a:gsLst>
              <a:lin ang="0" scaled="1"/>
            </a:gradFill>
            <a:ln w="12700" cap="flat" cmpd="sng">
              <a:solidFill>
                <a:schemeClr val="folHlink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689482" name="Line 10"/>
          <p:cNvSpPr>
            <a:spLocks noChangeShapeType="1"/>
          </p:cNvSpPr>
          <p:nvPr/>
        </p:nvSpPr>
        <p:spPr bwMode="auto">
          <a:xfrm>
            <a:off x="630238" y="2479675"/>
            <a:ext cx="4629150" cy="0"/>
          </a:xfrm>
          <a:prstGeom prst="line">
            <a:avLst/>
          </a:prstGeom>
          <a:noFill/>
          <a:ln w="38100">
            <a:solidFill>
              <a:srgbClr val="65ADEC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506413" y="3870325"/>
            <a:ext cx="5099050" cy="552450"/>
            <a:chOff x="330" y="2628"/>
            <a:chExt cx="3075" cy="348"/>
          </a:xfrm>
        </p:grpSpPr>
        <p:sp>
          <p:nvSpPr>
            <p:cNvPr id="3689484" name="Rectangle 12"/>
            <p:cNvSpPr>
              <a:spLocks noChangeArrowheads="1"/>
            </p:cNvSpPr>
            <p:nvPr/>
          </p:nvSpPr>
          <p:spPr bwMode="gray">
            <a:xfrm>
              <a:off x="330" y="2628"/>
              <a:ext cx="3072" cy="348"/>
            </a:xfrm>
            <a:prstGeom prst="rect">
              <a:avLst/>
            </a:prstGeom>
            <a:solidFill>
              <a:srgbClr val="000000">
                <a:alpha val="67999"/>
              </a:srgbClr>
            </a:solidFill>
            <a:ln w="38100" algn="ctr">
              <a:solidFill>
                <a:srgbClr val="65ADEC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000000"/>
              </a:outerShdw>
            </a:effectLst>
          </p:spPr>
          <p:txBody>
            <a:bodyPr wrap="none" lIns="91363" tIns="45676" rIns="91363" bIns="45676" anchor="ctr"/>
            <a:lstStyle/>
            <a:p>
              <a:endParaRPr lang="en-US"/>
            </a:p>
          </p:txBody>
        </p:sp>
        <p:sp>
          <p:nvSpPr>
            <p:cNvPr id="3689485" name="Text Box 13"/>
            <p:cNvSpPr txBox="1">
              <a:spLocks noChangeArrowheads="1"/>
            </p:cNvSpPr>
            <p:nvPr/>
          </p:nvSpPr>
          <p:spPr bwMode="gray">
            <a:xfrm>
              <a:off x="2544" y="2699"/>
              <a:ext cx="861" cy="250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>
              <a:outerShdw dist="35921" dir="2700000" algn="ctr" rotWithShape="0">
                <a:srgbClr val="000000"/>
              </a:outerShdw>
            </a:effectLst>
          </p:spPr>
          <p:txBody>
            <a:bodyPr wrap="none" lIns="91363" tIns="45676" rIns="91363" bIns="45676">
              <a:spAutoFit/>
            </a:bodyPr>
            <a:lstStyle/>
            <a:p>
              <a:pPr algn="r"/>
              <a:r>
                <a:rPr lang="en-US" sz="2000" b="1">
                  <a:solidFill>
                    <a:schemeClr val="tx2"/>
                  </a:solidFill>
                </a:rPr>
                <a:t>2,520 KWh</a:t>
              </a:r>
            </a:p>
          </p:txBody>
        </p:sp>
      </p:grpSp>
      <p:pic>
        <p:nvPicPr>
          <p:cNvPr id="3689486" name="Picture 14" descr="Text Box 30_pptX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10"/>
          <a:srcRect r="41205"/>
          <a:stretch>
            <a:fillRect/>
          </a:stretch>
        </p:blipFill>
        <p:spPr bwMode="auto">
          <a:xfrm>
            <a:off x="5483225" y="1836738"/>
            <a:ext cx="1227138" cy="13779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pic>
        <p:nvPicPr>
          <p:cNvPr id="3689487" name="Picture 15" descr="Text Box 28_pptX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1"/>
          <a:srcRect/>
          <a:stretch>
            <a:fillRect/>
          </a:stretch>
        </p:blipFill>
        <p:spPr bwMode="auto">
          <a:xfrm>
            <a:off x="6088063" y="2114550"/>
            <a:ext cx="2765425" cy="7254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pic>
        <p:nvPicPr>
          <p:cNvPr id="3689488" name="Picture 16" descr="Text Box 31_pptX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2"/>
          <a:srcRect r="47211"/>
          <a:stretch>
            <a:fillRect/>
          </a:stretch>
        </p:blipFill>
        <p:spPr bwMode="auto">
          <a:xfrm>
            <a:off x="5483225" y="4349750"/>
            <a:ext cx="990600" cy="137636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pic>
        <p:nvPicPr>
          <p:cNvPr id="3689489" name="Picture 17" descr="Text Box 33_pptX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13"/>
          <a:srcRect/>
          <a:stretch>
            <a:fillRect/>
          </a:stretch>
        </p:blipFill>
        <p:spPr bwMode="auto">
          <a:xfrm>
            <a:off x="6413500" y="4600575"/>
            <a:ext cx="1389063" cy="6000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pic>
        <p:nvPicPr>
          <p:cNvPr id="3689490" name="Picture 18" descr="Picture 8_pptX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14"/>
          <a:srcRect/>
          <a:stretch>
            <a:fillRect/>
          </a:stretch>
        </p:blipFill>
        <p:spPr bwMode="auto">
          <a:xfrm>
            <a:off x="6021388" y="4829175"/>
            <a:ext cx="2822575" cy="9509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pic>
        <p:nvPicPr>
          <p:cNvPr id="3689491" name="Picture 19" descr="Picture 8_pptX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14"/>
          <a:srcRect/>
          <a:stretch>
            <a:fillRect/>
          </a:stretch>
        </p:blipFill>
        <p:spPr bwMode="auto">
          <a:xfrm>
            <a:off x="654050" y="3879850"/>
            <a:ext cx="1800225" cy="6064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grpSp>
        <p:nvGrpSpPr>
          <p:cNvPr id="4" name="Group 20"/>
          <p:cNvGrpSpPr>
            <a:grpSpLocks/>
          </p:cNvGrpSpPr>
          <p:nvPr/>
        </p:nvGrpSpPr>
        <p:grpSpPr bwMode="auto">
          <a:xfrm>
            <a:off x="3178175" y="3813175"/>
            <a:ext cx="727075" cy="692150"/>
            <a:chOff x="4032" y="2472"/>
            <a:chExt cx="709" cy="672"/>
          </a:xfrm>
        </p:grpSpPr>
        <p:sp>
          <p:nvSpPr>
            <p:cNvPr id="3689493" name="Freeform 21"/>
            <p:cNvSpPr>
              <a:spLocks/>
            </p:cNvSpPr>
            <p:nvPr/>
          </p:nvSpPr>
          <p:spPr bwMode="auto">
            <a:xfrm>
              <a:off x="4464" y="2472"/>
              <a:ext cx="277" cy="672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626" y="0"/>
                </a:cxn>
                <a:cxn ang="0">
                  <a:pos x="1400" y="1687"/>
                </a:cxn>
                <a:cxn ang="0">
                  <a:pos x="591" y="3410"/>
                </a:cxn>
                <a:cxn ang="0">
                  <a:pos x="0" y="3392"/>
                </a:cxn>
                <a:cxn ang="0">
                  <a:pos x="802" y="1652"/>
                </a:cxn>
                <a:cxn ang="0">
                  <a:pos x="16" y="0"/>
                </a:cxn>
              </a:cxnLst>
              <a:rect l="0" t="0" r="r" b="b"/>
              <a:pathLst>
                <a:path w="1400" h="3410">
                  <a:moveTo>
                    <a:pt x="16" y="0"/>
                  </a:moveTo>
                  <a:lnTo>
                    <a:pt x="626" y="0"/>
                  </a:lnTo>
                  <a:lnTo>
                    <a:pt x="1400" y="1687"/>
                  </a:lnTo>
                  <a:lnTo>
                    <a:pt x="591" y="3410"/>
                  </a:lnTo>
                  <a:lnTo>
                    <a:pt x="0" y="3392"/>
                  </a:lnTo>
                  <a:lnTo>
                    <a:pt x="802" y="1652"/>
                  </a:lnTo>
                  <a:lnTo>
                    <a:pt x="16" y="0"/>
                  </a:lnTo>
                  <a:close/>
                </a:path>
              </a:pathLst>
            </a:custGeom>
            <a:gradFill rotWithShape="1">
              <a:gsLst>
                <a:gs pos="0">
                  <a:srgbClr val="DDAC0C">
                    <a:gamma/>
                    <a:shade val="46275"/>
                    <a:invGamma/>
                  </a:srgbClr>
                </a:gs>
                <a:gs pos="100000">
                  <a:srgbClr val="DDAC0C"/>
                </a:gs>
              </a:gsLst>
              <a:lin ang="0" scaled="1"/>
            </a:gradFill>
            <a:ln w="12700" cap="flat" cmpd="sng">
              <a:solidFill>
                <a:schemeClr val="folHlink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689494" name="Freeform 22"/>
            <p:cNvSpPr>
              <a:spLocks/>
            </p:cNvSpPr>
            <p:nvPr/>
          </p:nvSpPr>
          <p:spPr bwMode="auto">
            <a:xfrm>
              <a:off x="4248" y="2472"/>
              <a:ext cx="277" cy="672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626" y="0"/>
                </a:cxn>
                <a:cxn ang="0">
                  <a:pos x="1400" y="1687"/>
                </a:cxn>
                <a:cxn ang="0">
                  <a:pos x="591" y="3410"/>
                </a:cxn>
                <a:cxn ang="0">
                  <a:pos x="0" y="3392"/>
                </a:cxn>
                <a:cxn ang="0">
                  <a:pos x="802" y="1652"/>
                </a:cxn>
                <a:cxn ang="0">
                  <a:pos x="16" y="0"/>
                </a:cxn>
              </a:cxnLst>
              <a:rect l="0" t="0" r="r" b="b"/>
              <a:pathLst>
                <a:path w="1400" h="3410">
                  <a:moveTo>
                    <a:pt x="16" y="0"/>
                  </a:moveTo>
                  <a:lnTo>
                    <a:pt x="626" y="0"/>
                  </a:lnTo>
                  <a:lnTo>
                    <a:pt x="1400" y="1687"/>
                  </a:lnTo>
                  <a:lnTo>
                    <a:pt x="591" y="3410"/>
                  </a:lnTo>
                  <a:lnTo>
                    <a:pt x="0" y="3392"/>
                  </a:lnTo>
                  <a:lnTo>
                    <a:pt x="802" y="1652"/>
                  </a:lnTo>
                  <a:lnTo>
                    <a:pt x="16" y="0"/>
                  </a:lnTo>
                  <a:close/>
                </a:path>
              </a:pathLst>
            </a:custGeom>
            <a:gradFill rotWithShape="1">
              <a:gsLst>
                <a:gs pos="0">
                  <a:srgbClr val="DDAC0C">
                    <a:gamma/>
                    <a:shade val="46275"/>
                    <a:invGamma/>
                  </a:srgbClr>
                </a:gs>
                <a:gs pos="100000">
                  <a:srgbClr val="DDAC0C"/>
                </a:gs>
              </a:gsLst>
              <a:lin ang="0" scaled="1"/>
            </a:gradFill>
            <a:ln w="12700" cap="flat" cmpd="sng">
              <a:solidFill>
                <a:schemeClr val="folHlink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689495" name="Freeform 23"/>
            <p:cNvSpPr>
              <a:spLocks/>
            </p:cNvSpPr>
            <p:nvPr/>
          </p:nvSpPr>
          <p:spPr bwMode="auto">
            <a:xfrm>
              <a:off x="4032" y="2472"/>
              <a:ext cx="277" cy="672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626" y="0"/>
                </a:cxn>
                <a:cxn ang="0">
                  <a:pos x="1400" y="1687"/>
                </a:cxn>
                <a:cxn ang="0">
                  <a:pos x="591" y="3410"/>
                </a:cxn>
                <a:cxn ang="0">
                  <a:pos x="0" y="3392"/>
                </a:cxn>
                <a:cxn ang="0">
                  <a:pos x="802" y="1652"/>
                </a:cxn>
                <a:cxn ang="0">
                  <a:pos x="16" y="0"/>
                </a:cxn>
              </a:cxnLst>
              <a:rect l="0" t="0" r="r" b="b"/>
              <a:pathLst>
                <a:path w="1400" h="3410">
                  <a:moveTo>
                    <a:pt x="16" y="0"/>
                  </a:moveTo>
                  <a:lnTo>
                    <a:pt x="626" y="0"/>
                  </a:lnTo>
                  <a:lnTo>
                    <a:pt x="1400" y="1687"/>
                  </a:lnTo>
                  <a:lnTo>
                    <a:pt x="591" y="3410"/>
                  </a:lnTo>
                  <a:lnTo>
                    <a:pt x="0" y="3392"/>
                  </a:lnTo>
                  <a:lnTo>
                    <a:pt x="802" y="1652"/>
                  </a:lnTo>
                  <a:lnTo>
                    <a:pt x="16" y="0"/>
                  </a:lnTo>
                  <a:close/>
                </a:path>
              </a:pathLst>
            </a:custGeom>
            <a:gradFill rotWithShape="1">
              <a:gsLst>
                <a:gs pos="0">
                  <a:srgbClr val="DDAC0C">
                    <a:gamma/>
                    <a:shade val="46275"/>
                    <a:invGamma/>
                  </a:srgbClr>
                </a:gs>
                <a:gs pos="100000">
                  <a:srgbClr val="DDAC0C"/>
                </a:gs>
              </a:gsLst>
              <a:lin ang="0" scaled="1"/>
            </a:gradFill>
            <a:ln w="12700" cap="flat" cmpd="sng">
              <a:solidFill>
                <a:schemeClr val="folHlink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689496" name="Line 24"/>
          <p:cNvSpPr>
            <a:spLocks noChangeShapeType="1"/>
          </p:cNvSpPr>
          <p:nvPr/>
        </p:nvSpPr>
        <p:spPr bwMode="auto">
          <a:xfrm>
            <a:off x="630238" y="2933700"/>
            <a:ext cx="4629150" cy="0"/>
          </a:xfrm>
          <a:prstGeom prst="line">
            <a:avLst/>
          </a:prstGeom>
          <a:noFill/>
          <a:ln w="38100">
            <a:solidFill>
              <a:srgbClr val="65ADEC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89497" name="Line 25"/>
          <p:cNvSpPr>
            <a:spLocks noChangeShapeType="1"/>
          </p:cNvSpPr>
          <p:nvPr/>
        </p:nvSpPr>
        <p:spPr bwMode="auto">
          <a:xfrm>
            <a:off x="630238" y="3454400"/>
            <a:ext cx="4629150" cy="0"/>
          </a:xfrm>
          <a:prstGeom prst="line">
            <a:avLst/>
          </a:prstGeom>
          <a:noFill/>
          <a:ln w="38100">
            <a:solidFill>
              <a:srgbClr val="65ADEC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89498" name="Line 26"/>
          <p:cNvSpPr>
            <a:spLocks noChangeShapeType="1"/>
          </p:cNvSpPr>
          <p:nvPr/>
        </p:nvSpPr>
        <p:spPr bwMode="auto">
          <a:xfrm>
            <a:off x="630238" y="5349875"/>
            <a:ext cx="4629150" cy="0"/>
          </a:xfrm>
          <a:prstGeom prst="line">
            <a:avLst/>
          </a:prstGeom>
          <a:noFill/>
          <a:ln w="38100">
            <a:solidFill>
              <a:srgbClr val="65ADEC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89499" name="Rectangle 2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How Does a Chevrolet Volt Compare?</a:t>
            </a:r>
          </a:p>
        </p:txBody>
      </p:sp>
      <p:pic>
        <p:nvPicPr>
          <p:cNvPr id="28" name="Picture 26" descr="GM Logo metallic small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255588" y="6334125"/>
            <a:ext cx="4667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6691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</p:spPr>
      </p:pic>
      <p:pic>
        <p:nvPicPr>
          <p:cNvPr id="3" name="Picture 26" descr="GM Logo metallic smal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5588" y="6334125"/>
            <a:ext cx="4667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2051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</p:spPr>
      </p:pic>
      <p:pic>
        <p:nvPicPr>
          <p:cNvPr id="3" name="Picture 26" descr="GM Logo metallic smal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5588" y="6334125"/>
            <a:ext cx="4667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358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</p:spPr>
      </p:pic>
      <p:pic>
        <p:nvPicPr>
          <p:cNvPr id="3" name="Picture 26" descr="GM Logo metallic smal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5588" y="6334125"/>
            <a:ext cx="4667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17762" name="Picture 2" descr="pontiac_log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3" y="3789363"/>
            <a:ext cx="463550" cy="463550"/>
          </a:xfrm>
          <a:prstGeom prst="rect">
            <a:avLst/>
          </a:prstGeom>
          <a:noFill/>
        </p:spPr>
      </p:pic>
      <p:sp>
        <p:nvSpPr>
          <p:cNvPr id="3317763" name="Text Box 3"/>
          <p:cNvSpPr txBox="1">
            <a:spLocks noChangeArrowheads="1"/>
          </p:cNvSpPr>
          <p:nvPr/>
        </p:nvSpPr>
        <p:spPr bwMode="auto">
          <a:xfrm>
            <a:off x="4572000" y="5921375"/>
            <a:ext cx="542925" cy="5508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/>
            <a:r>
              <a:rPr lang="en-US" sz="1200" b="1">
                <a:latin typeface="Arial" charset="0"/>
                <a:cs typeface="Times New Roman" pitchFamily="18" charset="0"/>
              </a:rPr>
              <a:t>75%</a:t>
            </a:r>
          </a:p>
          <a:p>
            <a:pPr algn="ctr" eaLnBrk="1" hangingPunct="1"/>
            <a:r>
              <a:rPr lang="en-US" sz="600" b="1">
                <a:latin typeface="Arial" charset="0"/>
                <a:cs typeface="Times New Roman" pitchFamily="18" charset="0"/>
              </a:rPr>
              <a:t>Minus One Share</a:t>
            </a:r>
          </a:p>
        </p:txBody>
      </p:sp>
      <p:sp>
        <p:nvSpPr>
          <p:cNvPr id="3317764" name="Text Box 4"/>
          <p:cNvSpPr txBox="1">
            <a:spLocks noChangeArrowheads="1"/>
          </p:cNvSpPr>
          <p:nvPr/>
        </p:nvSpPr>
        <p:spPr bwMode="auto">
          <a:xfrm>
            <a:off x="6835775" y="6205538"/>
            <a:ext cx="487363" cy="2746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200" b="1">
                <a:latin typeface="Arial" charset="0"/>
                <a:cs typeface="Times New Roman" pitchFamily="18" charset="0"/>
              </a:rPr>
              <a:t>50%</a:t>
            </a:r>
          </a:p>
        </p:txBody>
      </p:sp>
      <p:sp>
        <p:nvSpPr>
          <p:cNvPr id="3317765" name="Text Box 5"/>
          <p:cNvSpPr txBox="1">
            <a:spLocks noChangeArrowheads="1"/>
          </p:cNvSpPr>
          <p:nvPr/>
        </p:nvSpPr>
        <p:spPr bwMode="auto">
          <a:xfrm>
            <a:off x="1625600" y="731838"/>
            <a:ext cx="557213" cy="2746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1200" b="1">
                <a:latin typeface="Arial" charset="0"/>
                <a:cs typeface="Times New Roman" pitchFamily="18" charset="0"/>
              </a:rPr>
              <a:t> 40%</a:t>
            </a:r>
          </a:p>
        </p:txBody>
      </p:sp>
      <p:sp>
        <p:nvSpPr>
          <p:cNvPr id="3317766" name="Text Box 6"/>
          <p:cNvSpPr txBox="1">
            <a:spLocks noChangeArrowheads="1"/>
          </p:cNvSpPr>
          <p:nvPr/>
        </p:nvSpPr>
        <p:spPr bwMode="auto">
          <a:xfrm>
            <a:off x="3278188" y="5235575"/>
            <a:ext cx="487362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200" b="1">
                <a:latin typeface="Arial" charset="0"/>
                <a:cs typeface="Times New Roman" pitchFamily="18" charset="0"/>
              </a:rPr>
              <a:t>49%</a:t>
            </a:r>
          </a:p>
        </p:txBody>
      </p:sp>
      <p:sp>
        <p:nvSpPr>
          <p:cNvPr id="3317767" name="Line 7"/>
          <p:cNvSpPr>
            <a:spLocks noChangeShapeType="1"/>
          </p:cNvSpPr>
          <p:nvPr/>
        </p:nvSpPr>
        <p:spPr bwMode="auto">
          <a:xfrm flipH="1">
            <a:off x="3657600" y="5226050"/>
            <a:ext cx="111125" cy="3381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17768" name="Text Box 8"/>
          <p:cNvSpPr txBox="1">
            <a:spLocks noChangeArrowheads="1"/>
          </p:cNvSpPr>
          <p:nvPr/>
        </p:nvSpPr>
        <p:spPr bwMode="auto">
          <a:xfrm>
            <a:off x="3063875" y="5789613"/>
            <a:ext cx="487363" cy="2746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200" b="1">
                <a:latin typeface="Arial" charset="0"/>
                <a:cs typeface="Times New Roman" pitchFamily="18" charset="0"/>
              </a:rPr>
              <a:t>51%</a:t>
            </a:r>
          </a:p>
        </p:txBody>
      </p:sp>
      <p:sp>
        <p:nvSpPr>
          <p:cNvPr id="3317769" name="Text Box 9"/>
          <p:cNvSpPr txBox="1">
            <a:spLocks noChangeArrowheads="1"/>
          </p:cNvSpPr>
          <p:nvPr/>
        </p:nvSpPr>
        <p:spPr bwMode="auto">
          <a:xfrm>
            <a:off x="6207125" y="5427663"/>
            <a:ext cx="487363" cy="2746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200" b="1">
                <a:latin typeface="Arial" charset="0"/>
                <a:cs typeface="Times New Roman" pitchFamily="18" charset="0"/>
              </a:rPr>
              <a:t>50%</a:t>
            </a:r>
          </a:p>
        </p:txBody>
      </p:sp>
      <p:grpSp>
        <p:nvGrpSpPr>
          <p:cNvPr id="3317770" name="Group 10"/>
          <p:cNvGrpSpPr>
            <a:grpSpLocks/>
          </p:cNvGrpSpPr>
          <p:nvPr/>
        </p:nvGrpSpPr>
        <p:grpSpPr bwMode="auto">
          <a:xfrm>
            <a:off x="3232150" y="1952625"/>
            <a:ext cx="762000" cy="762000"/>
            <a:chOff x="2060" y="1230"/>
            <a:chExt cx="480" cy="480"/>
          </a:xfrm>
        </p:grpSpPr>
        <p:sp>
          <p:nvSpPr>
            <p:cNvPr id="3317771" name="Oval 11"/>
            <p:cNvSpPr>
              <a:spLocks noChangeArrowheads="1"/>
            </p:cNvSpPr>
            <p:nvPr/>
          </p:nvSpPr>
          <p:spPr bwMode="auto">
            <a:xfrm>
              <a:off x="2060" y="1230"/>
              <a:ext cx="480" cy="480"/>
            </a:xfrm>
            <a:prstGeom prst="ellipse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aphicFrame>
          <p:nvGraphicFramePr>
            <p:cNvPr id="3317772" name="Object 12"/>
            <p:cNvGraphicFramePr>
              <a:graphicFrameLocks noChangeAspect="1"/>
            </p:cNvGraphicFramePr>
            <p:nvPr/>
          </p:nvGraphicFramePr>
          <p:xfrm>
            <a:off x="2120" y="1314"/>
            <a:ext cx="350" cy="244"/>
          </p:xfrm>
          <a:graphic>
            <a:graphicData uri="http://schemas.openxmlformats.org/presentationml/2006/ole">
              <p:oleObj spid="_x0000_s3317772" name="Document" r:id="rId5" imgW="1819800" imgH="909720" progId="Word.Document.8">
                <p:embed/>
              </p:oleObj>
            </a:graphicData>
          </a:graphic>
        </p:graphicFrame>
      </p:grpSp>
      <p:sp>
        <p:nvSpPr>
          <p:cNvPr id="3317773" name="Text Box 13"/>
          <p:cNvSpPr txBox="1">
            <a:spLocks noChangeArrowheads="1"/>
          </p:cNvSpPr>
          <p:nvPr/>
        </p:nvSpPr>
        <p:spPr bwMode="auto">
          <a:xfrm>
            <a:off x="0" y="2927350"/>
            <a:ext cx="714375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1200" b="1">
                <a:latin typeface="Arial" charset="0"/>
                <a:cs typeface="Times New Roman" pitchFamily="18" charset="0"/>
              </a:rPr>
              <a:t>11.24%</a:t>
            </a:r>
          </a:p>
        </p:txBody>
      </p:sp>
      <p:sp>
        <p:nvSpPr>
          <p:cNvPr id="3317774" name="Text Box 14"/>
          <p:cNvSpPr txBox="1">
            <a:spLocks noChangeArrowheads="1"/>
          </p:cNvSpPr>
          <p:nvPr/>
        </p:nvSpPr>
        <p:spPr bwMode="auto">
          <a:xfrm>
            <a:off x="6170613" y="4606925"/>
            <a:ext cx="530225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200" b="1">
                <a:latin typeface="Arial" charset="0"/>
                <a:cs typeface="Times New Roman" pitchFamily="18" charset="0"/>
              </a:rPr>
              <a:t> 60%</a:t>
            </a:r>
          </a:p>
        </p:txBody>
      </p:sp>
      <p:sp>
        <p:nvSpPr>
          <p:cNvPr id="3317775" name="Text Box 15"/>
          <p:cNvSpPr txBox="1">
            <a:spLocks noChangeArrowheads="1"/>
          </p:cNvSpPr>
          <p:nvPr/>
        </p:nvSpPr>
        <p:spPr bwMode="auto">
          <a:xfrm>
            <a:off x="5122863" y="4478338"/>
            <a:ext cx="530225" cy="2746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200" b="1">
                <a:latin typeface="Arial" charset="0"/>
                <a:cs typeface="Times New Roman" pitchFamily="18" charset="0"/>
              </a:rPr>
              <a:t> 30%</a:t>
            </a:r>
          </a:p>
        </p:txBody>
      </p:sp>
      <p:sp>
        <p:nvSpPr>
          <p:cNvPr id="3317776" name="Text Box 16"/>
          <p:cNvSpPr txBox="1">
            <a:spLocks noChangeArrowheads="1"/>
          </p:cNvSpPr>
          <p:nvPr/>
        </p:nvSpPr>
        <p:spPr bwMode="auto">
          <a:xfrm>
            <a:off x="8255000" y="5003800"/>
            <a:ext cx="614363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200" b="1">
                <a:latin typeface="Arial" charset="0"/>
                <a:cs typeface="Times New Roman" pitchFamily="18" charset="0"/>
              </a:rPr>
              <a:t>37.8%</a:t>
            </a:r>
          </a:p>
        </p:txBody>
      </p:sp>
      <p:sp>
        <p:nvSpPr>
          <p:cNvPr id="3317777" name="Text Box 17"/>
          <p:cNvSpPr txBox="1">
            <a:spLocks noChangeArrowheads="1"/>
          </p:cNvSpPr>
          <p:nvPr/>
        </p:nvSpPr>
        <p:spPr bwMode="auto">
          <a:xfrm>
            <a:off x="7416800" y="5006975"/>
            <a:ext cx="530225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200" b="1">
                <a:latin typeface="Arial" charset="0"/>
                <a:cs typeface="Times New Roman" pitchFamily="18" charset="0"/>
              </a:rPr>
              <a:t>4.5%</a:t>
            </a:r>
          </a:p>
        </p:txBody>
      </p:sp>
      <p:sp>
        <p:nvSpPr>
          <p:cNvPr id="3317778" name="Text Box 18"/>
          <p:cNvSpPr txBox="1">
            <a:spLocks noChangeArrowheads="1"/>
          </p:cNvSpPr>
          <p:nvPr/>
        </p:nvSpPr>
        <p:spPr bwMode="auto">
          <a:xfrm rot="-2163980">
            <a:off x="635000" y="6027738"/>
            <a:ext cx="741363" cy="2746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200" b="1">
                <a:latin typeface="Arial" charset="0"/>
                <a:cs typeface="Times New Roman" pitchFamily="18" charset="0"/>
              </a:rPr>
              <a:t> 41.61%</a:t>
            </a:r>
          </a:p>
        </p:txBody>
      </p:sp>
      <p:sp>
        <p:nvSpPr>
          <p:cNvPr id="3317779" name="Text Box 19"/>
          <p:cNvSpPr txBox="1">
            <a:spLocks noChangeArrowheads="1"/>
          </p:cNvSpPr>
          <p:nvPr/>
        </p:nvSpPr>
        <p:spPr bwMode="auto">
          <a:xfrm rot="-1981464">
            <a:off x="1711325" y="6032500"/>
            <a:ext cx="739775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1200" b="1">
                <a:latin typeface="Arial" charset="0"/>
                <a:cs typeface="Times New Roman" pitchFamily="18" charset="0"/>
              </a:rPr>
              <a:t>16.78%</a:t>
            </a:r>
          </a:p>
        </p:txBody>
      </p:sp>
      <p:sp>
        <p:nvSpPr>
          <p:cNvPr id="3317780" name="Text Box 20"/>
          <p:cNvSpPr txBox="1">
            <a:spLocks noChangeArrowheads="1"/>
          </p:cNvSpPr>
          <p:nvPr/>
        </p:nvSpPr>
        <p:spPr bwMode="auto">
          <a:xfrm>
            <a:off x="8486775" y="4016375"/>
            <a:ext cx="487363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200" b="1">
                <a:latin typeface="Arial" charset="0"/>
                <a:cs typeface="Times New Roman" pitchFamily="18" charset="0"/>
              </a:rPr>
              <a:t>49%</a:t>
            </a:r>
          </a:p>
        </p:txBody>
      </p:sp>
      <p:sp>
        <p:nvSpPr>
          <p:cNvPr id="3317781" name="Line 21"/>
          <p:cNvSpPr>
            <a:spLocks noChangeShapeType="1"/>
          </p:cNvSpPr>
          <p:nvPr/>
        </p:nvSpPr>
        <p:spPr bwMode="auto">
          <a:xfrm flipH="1">
            <a:off x="4498975" y="1936750"/>
            <a:ext cx="819150" cy="1250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17782" name="Text Box 22"/>
          <p:cNvSpPr txBox="1">
            <a:spLocks noChangeArrowheads="1"/>
          </p:cNvSpPr>
          <p:nvPr/>
        </p:nvSpPr>
        <p:spPr bwMode="auto">
          <a:xfrm>
            <a:off x="4559300" y="2419350"/>
            <a:ext cx="603250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1200" b="1">
                <a:latin typeface="Arial" charset="0"/>
                <a:cs typeface="Times New Roman" pitchFamily="18" charset="0"/>
              </a:rPr>
              <a:t>  25%</a:t>
            </a:r>
          </a:p>
        </p:txBody>
      </p:sp>
      <p:sp>
        <p:nvSpPr>
          <p:cNvPr id="3317783" name="Line 23"/>
          <p:cNvSpPr>
            <a:spLocks noChangeShapeType="1"/>
          </p:cNvSpPr>
          <p:nvPr/>
        </p:nvSpPr>
        <p:spPr bwMode="auto">
          <a:xfrm flipV="1">
            <a:off x="4240213" y="2054225"/>
            <a:ext cx="236537" cy="10937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17784" name="Text Box 24"/>
          <p:cNvSpPr txBox="1">
            <a:spLocks noChangeArrowheads="1"/>
          </p:cNvSpPr>
          <p:nvPr/>
        </p:nvSpPr>
        <p:spPr bwMode="auto">
          <a:xfrm>
            <a:off x="3975100" y="2609850"/>
            <a:ext cx="584200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1200" b="1">
                <a:latin typeface="Arial" charset="0"/>
                <a:cs typeface="Times New Roman" pitchFamily="18" charset="0"/>
              </a:rPr>
              <a:t>  25%</a:t>
            </a:r>
          </a:p>
        </p:txBody>
      </p:sp>
      <p:pic>
        <p:nvPicPr>
          <p:cNvPr id="3317785" name="Picture 25" descr="opelLogo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432175" y="3386138"/>
            <a:ext cx="411163" cy="384175"/>
          </a:xfrm>
          <a:prstGeom prst="rect">
            <a:avLst/>
          </a:prstGeom>
          <a:noFill/>
        </p:spPr>
      </p:pic>
      <p:sp>
        <p:nvSpPr>
          <p:cNvPr id="3317786" name="Line 26"/>
          <p:cNvSpPr>
            <a:spLocks noChangeShapeType="1"/>
          </p:cNvSpPr>
          <p:nvPr/>
        </p:nvSpPr>
        <p:spPr bwMode="auto">
          <a:xfrm flipV="1">
            <a:off x="1390650" y="4676775"/>
            <a:ext cx="1800225" cy="231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17787" name="Line 27"/>
          <p:cNvSpPr>
            <a:spLocks noChangeShapeType="1"/>
          </p:cNvSpPr>
          <p:nvPr/>
        </p:nvSpPr>
        <p:spPr bwMode="auto">
          <a:xfrm flipH="1">
            <a:off x="1662113" y="5081588"/>
            <a:ext cx="1844675" cy="1025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17788" name="Line 28"/>
          <p:cNvSpPr>
            <a:spLocks noChangeShapeType="1"/>
          </p:cNvSpPr>
          <p:nvPr/>
        </p:nvSpPr>
        <p:spPr bwMode="auto">
          <a:xfrm>
            <a:off x="573088" y="3925888"/>
            <a:ext cx="285750" cy="6191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17789" name="Line 29"/>
          <p:cNvSpPr>
            <a:spLocks noChangeShapeType="1"/>
          </p:cNvSpPr>
          <p:nvPr/>
        </p:nvSpPr>
        <p:spPr bwMode="auto">
          <a:xfrm flipH="1">
            <a:off x="565150" y="3009900"/>
            <a:ext cx="139700" cy="323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17790" name="Line 30"/>
          <p:cNvSpPr>
            <a:spLocks noChangeShapeType="1"/>
          </p:cNvSpPr>
          <p:nvPr/>
        </p:nvSpPr>
        <p:spPr bwMode="auto">
          <a:xfrm>
            <a:off x="1058863" y="2951163"/>
            <a:ext cx="2074862" cy="9159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17791" name="Line 31"/>
          <p:cNvSpPr>
            <a:spLocks noChangeShapeType="1"/>
          </p:cNvSpPr>
          <p:nvPr/>
        </p:nvSpPr>
        <p:spPr bwMode="auto">
          <a:xfrm>
            <a:off x="1931988" y="2954338"/>
            <a:ext cx="1335087" cy="674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17792" name="Line 32"/>
          <p:cNvSpPr>
            <a:spLocks noChangeShapeType="1"/>
          </p:cNvSpPr>
          <p:nvPr/>
        </p:nvSpPr>
        <p:spPr bwMode="auto">
          <a:xfrm>
            <a:off x="2419350" y="1652588"/>
            <a:ext cx="147638" cy="6429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17793" name="Line 33"/>
          <p:cNvSpPr>
            <a:spLocks noChangeShapeType="1"/>
          </p:cNvSpPr>
          <p:nvPr/>
        </p:nvSpPr>
        <p:spPr bwMode="auto">
          <a:xfrm>
            <a:off x="2820988" y="2949575"/>
            <a:ext cx="646112" cy="450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17794" name="Line 34"/>
          <p:cNvSpPr>
            <a:spLocks noChangeShapeType="1"/>
          </p:cNvSpPr>
          <p:nvPr/>
        </p:nvSpPr>
        <p:spPr bwMode="auto">
          <a:xfrm>
            <a:off x="3724275" y="2690813"/>
            <a:ext cx="139700" cy="5191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17795" name="Text Box 35"/>
          <p:cNvSpPr txBox="1">
            <a:spLocks noChangeArrowheads="1"/>
          </p:cNvSpPr>
          <p:nvPr/>
        </p:nvSpPr>
        <p:spPr bwMode="auto">
          <a:xfrm>
            <a:off x="806450" y="5329238"/>
            <a:ext cx="487363" cy="2746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1200" b="1">
                <a:latin typeface="Arial" charset="0"/>
                <a:cs typeface="Times New Roman" pitchFamily="18" charset="0"/>
              </a:rPr>
              <a:t>50%</a:t>
            </a:r>
          </a:p>
        </p:txBody>
      </p:sp>
      <p:sp>
        <p:nvSpPr>
          <p:cNvPr id="3317796" name="Text Box 36"/>
          <p:cNvSpPr txBox="1">
            <a:spLocks noChangeArrowheads="1"/>
          </p:cNvSpPr>
          <p:nvPr/>
        </p:nvSpPr>
        <p:spPr bwMode="auto">
          <a:xfrm>
            <a:off x="393700" y="4148138"/>
            <a:ext cx="530225" cy="2746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200" b="1">
                <a:latin typeface="Arial" charset="0"/>
                <a:cs typeface="Times New Roman" pitchFamily="18" charset="0"/>
              </a:rPr>
              <a:t> 50%</a:t>
            </a:r>
          </a:p>
        </p:txBody>
      </p:sp>
      <p:sp>
        <p:nvSpPr>
          <p:cNvPr id="3317797" name="Text Box 37"/>
          <p:cNvSpPr txBox="1">
            <a:spLocks noChangeArrowheads="1"/>
          </p:cNvSpPr>
          <p:nvPr/>
        </p:nvSpPr>
        <p:spPr bwMode="auto">
          <a:xfrm>
            <a:off x="2422525" y="4613275"/>
            <a:ext cx="530225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200" b="1">
                <a:latin typeface="Arial" charset="0"/>
                <a:cs typeface="Times New Roman" pitchFamily="18" charset="0"/>
              </a:rPr>
              <a:t> 50%</a:t>
            </a:r>
          </a:p>
        </p:txBody>
      </p:sp>
      <p:sp>
        <p:nvSpPr>
          <p:cNvPr id="3317798" name="Text Box 38"/>
          <p:cNvSpPr txBox="1">
            <a:spLocks noChangeArrowheads="1"/>
          </p:cNvSpPr>
          <p:nvPr/>
        </p:nvSpPr>
        <p:spPr bwMode="auto">
          <a:xfrm>
            <a:off x="2498725" y="3252788"/>
            <a:ext cx="530225" cy="2746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200" b="1">
                <a:latin typeface="Arial" charset="0"/>
                <a:cs typeface="Times New Roman" pitchFamily="18" charset="0"/>
              </a:rPr>
              <a:t> 50%</a:t>
            </a:r>
          </a:p>
        </p:txBody>
      </p:sp>
      <p:sp>
        <p:nvSpPr>
          <p:cNvPr id="3317799" name="Text Box 39"/>
          <p:cNvSpPr txBox="1">
            <a:spLocks noChangeArrowheads="1"/>
          </p:cNvSpPr>
          <p:nvPr/>
        </p:nvSpPr>
        <p:spPr bwMode="auto">
          <a:xfrm>
            <a:off x="2266950" y="5467350"/>
            <a:ext cx="698500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200" b="1">
                <a:latin typeface="Arial" charset="0"/>
                <a:cs typeface="Times New Roman" pitchFamily="18" charset="0"/>
              </a:rPr>
              <a:t>41.61%</a:t>
            </a:r>
          </a:p>
        </p:txBody>
      </p:sp>
      <p:sp>
        <p:nvSpPr>
          <p:cNvPr id="3317800" name="Text Box 40"/>
          <p:cNvSpPr txBox="1">
            <a:spLocks noChangeArrowheads="1"/>
          </p:cNvSpPr>
          <p:nvPr/>
        </p:nvSpPr>
        <p:spPr bwMode="auto">
          <a:xfrm>
            <a:off x="3479800" y="2819400"/>
            <a:ext cx="615950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1200" b="1">
                <a:latin typeface="Arial" charset="0"/>
                <a:cs typeface="Times New Roman" pitchFamily="18" charset="0"/>
              </a:rPr>
              <a:t>  50%</a:t>
            </a:r>
          </a:p>
        </p:txBody>
      </p:sp>
      <p:sp>
        <p:nvSpPr>
          <p:cNvPr id="3317801" name="Text Box 41"/>
          <p:cNvSpPr txBox="1">
            <a:spLocks noChangeArrowheads="1"/>
          </p:cNvSpPr>
          <p:nvPr/>
        </p:nvSpPr>
        <p:spPr bwMode="auto">
          <a:xfrm>
            <a:off x="2933700" y="3062288"/>
            <a:ext cx="530225" cy="2746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200" b="1">
                <a:latin typeface="Arial" charset="0"/>
                <a:cs typeface="Times New Roman" pitchFamily="18" charset="0"/>
              </a:rPr>
              <a:t> 25%</a:t>
            </a:r>
          </a:p>
        </p:txBody>
      </p:sp>
      <p:sp>
        <p:nvSpPr>
          <p:cNvPr id="3317802" name="Text Box 42"/>
          <p:cNvSpPr txBox="1">
            <a:spLocks noChangeArrowheads="1"/>
          </p:cNvSpPr>
          <p:nvPr/>
        </p:nvSpPr>
        <p:spPr bwMode="auto">
          <a:xfrm>
            <a:off x="2173288" y="1911350"/>
            <a:ext cx="592137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1200" b="1">
                <a:latin typeface="Arial" charset="0"/>
                <a:cs typeface="Times New Roman" pitchFamily="18" charset="0"/>
              </a:rPr>
              <a:t> 25%</a:t>
            </a:r>
          </a:p>
        </p:txBody>
      </p:sp>
      <p:sp>
        <p:nvSpPr>
          <p:cNvPr id="3317803" name="Text Box 43"/>
          <p:cNvSpPr txBox="1">
            <a:spLocks noChangeArrowheads="1"/>
          </p:cNvSpPr>
          <p:nvPr/>
        </p:nvSpPr>
        <p:spPr bwMode="auto">
          <a:xfrm>
            <a:off x="2825750" y="2481263"/>
            <a:ext cx="57308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200" b="1">
                <a:latin typeface="Arial" charset="0"/>
                <a:cs typeface="Times New Roman" pitchFamily="18" charset="0"/>
              </a:rPr>
              <a:t>  50%</a:t>
            </a:r>
          </a:p>
        </p:txBody>
      </p:sp>
      <p:grpSp>
        <p:nvGrpSpPr>
          <p:cNvPr id="3317804" name="Group 44"/>
          <p:cNvGrpSpPr>
            <a:grpSpLocks/>
          </p:cNvGrpSpPr>
          <p:nvPr/>
        </p:nvGrpSpPr>
        <p:grpSpPr bwMode="auto">
          <a:xfrm>
            <a:off x="58738" y="5192713"/>
            <a:ext cx="742950" cy="735012"/>
            <a:chOff x="4590" y="2944"/>
            <a:chExt cx="468" cy="463"/>
          </a:xfrm>
        </p:grpSpPr>
        <p:pic>
          <p:nvPicPr>
            <p:cNvPr id="3317805" name="Picture 45" descr="logo_toyota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652" y="2967"/>
              <a:ext cx="344" cy="293"/>
            </a:xfrm>
            <a:prstGeom prst="rect">
              <a:avLst/>
            </a:prstGeom>
            <a:noFill/>
          </p:spPr>
        </p:pic>
        <p:sp>
          <p:nvSpPr>
            <p:cNvPr id="3317806" name="Text Box 46"/>
            <p:cNvSpPr txBox="1">
              <a:spLocks noChangeArrowheads="1"/>
            </p:cNvSpPr>
            <p:nvPr/>
          </p:nvSpPr>
          <p:spPr bwMode="auto">
            <a:xfrm>
              <a:off x="4631" y="3233"/>
              <a:ext cx="393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-US" sz="600">
                  <a:latin typeface="Arial" charset="0"/>
                  <a:cs typeface="Times New Roman" pitchFamily="18" charset="0"/>
                </a:rPr>
                <a:t>Toyota City, Japan</a:t>
              </a:r>
            </a:p>
          </p:txBody>
        </p:sp>
        <p:sp>
          <p:nvSpPr>
            <p:cNvPr id="3317807" name="Oval 47"/>
            <p:cNvSpPr>
              <a:spLocks noChangeArrowheads="1"/>
            </p:cNvSpPr>
            <p:nvPr/>
          </p:nvSpPr>
          <p:spPr bwMode="auto">
            <a:xfrm>
              <a:off x="4590" y="2944"/>
              <a:ext cx="468" cy="45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317808" name="Group 48"/>
          <p:cNvGrpSpPr>
            <a:grpSpLocks/>
          </p:cNvGrpSpPr>
          <p:nvPr/>
        </p:nvGrpSpPr>
        <p:grpSpPr bwMode="auto">
          <a:xfrm>
            <a:off x="612775" y="4505325"/>
            <a:ext cx="800100" cy="762000"/>
            <a:chOff x="453" y="2896"/>
            <a:chExt cx="504" cy="480"/>
          </a:xfrm>
        </p:grpSpPr>
        <p:sp>
          <p:nvSpPr>
            <p:cNvPr id="3317809" name="Oval 49"/>
            <p:cNvSpPr>
              <a:spLocks noChangeArrowheads="1"/>
            </p:cNvSpPr>
            <p:nvPr/>
          </p:nvSpPr>
          <p:spPr bwMode="auto">
            <a:xfrm>
              <a:off x="468" y="2896"/>
              <a:ext cx="480" cy="480"/>
            </a:xfrm>
            <a:prstGeom prst="ellipse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3317810" name="Picture 50" descr="CAMI Automotive Inc.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508" y="3034"/>
              <a:ext cx="384" cy="131"/>
            </a:xfrm>
            <a:prstGeom prst="rect">
              <a:avLst/>
            </a:prstGeom>
            <a:noFill/>
          </p:spPr>
        </p:pic>
        <p:sp>
          <p:nvSpPr>
            <p:cNvPr id="3317811" name="Text Box 51"/>
            <p:cNvSpPr txBox="1">
              <a:spLocks noChangeArrowheads="1"/>
            </p:cNvSpPr>
            <p:nvPr/>
          </p:nvSpPr>
          <p:spPr bwMode="auto">
            <a:xfrm>
              <a:off x="453" y="3168"/>
              <a:ext cx="504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-US" sz="600">
                  <a:latin typeface="Arial" charset="0"/>
                  <a:cs typeface="Times New Roman" pitchFamily="18" charset="0"/>
                </a:rPr>
                <a:t>Ingersoll, Ontario, Canada</a:t>
              </a:r>
            </a:p>
          </p:txBody>
        </p:sp>
      </p:grpSp>
      <p:pic>
        <p:nvPicPr>
          <p:cNvPr id="3317812" name="Picture 52" descr="Saab Logo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195638" y="4111625"/>
            <a:ext cx="276225" cy="276225"/>
          </a:xfrm>
          <a:prstGeom prst="rect">
            <a:avLst/>
          </a:prstGeom>
          <a:noFill/>
        </p:spPr>
      </p:pic>
      <p:pic>
        <p:nvPicPr>
          <p:cNvPr id="3317813" name="Picture 53" descr="holden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289300" y="4414838"/>
            <a:ext cx="423863" cy="333375"/>
          </a:xfrm>
          <a:prstGeom prst="rect">
            <a:avLst/>
          </a:prstGeom>
          <a:noFill/>
        </p:spPr>
      </p:pic>
      <p:pic>
        <p:nvPicPr>
          <p:cNvPr id="3317814" name="Picture 54" descr="3SCB2062AP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657600" y="4792663"/>
            <a:ext cx="238125" cy="296862"/>
          </a:xfrm>
          <a:prstGeom prst="rect">
            <a:avLst/>
          </a:prstGeom>
          <a:noFill/>
        </p:spPr>
      </p:pic>
      <p:grpSp>
        <p:nvGrpSpPr>
          <p:cNvPr id="3317815" name="Group 55"/>
          <p:cNvGrpSpPr>
            <a:grpSpLocks/>
          </p:cNvGrpSpPr>
          <p:nvPr/>
        </p:nvGrpSpPr>
        <p:grpSpPr bwMode="auto">
          <a:xfrm>
            <a:off x="44450" y="6069013"/>
            <a:ext cx="838200" cy="762000"/>
            <a:chOff x="544" y="3420"/>
            <a:chExt cx="528" cy="480"/>
          </a:xfrm>
        </p:grpSpPr>
        <p:grpSp>
          <p:nvGrpSpPr>
            <p:cNvPr id="3317816" name="Group 56"/>
            <p:cNvGrpSpPr>
              <a:grpSpLocks/>
            </p:cNvGrpSpPr>
            <p:nvPr/>
          </p:nvGrpSpPr>
          <p:grpSpPr bwMode="auto">
            <a:xfrm>
              <a:off x="544" y="3420"/>
              <a:ext cx="528" cy="480"/>
              <a:chOff x="544" y="3420"/>
              <a:chExt cx="528" cy="480"/>
            </a:xfrm>
          </p:grpSpPr>
          <p:pic>
            <p:nvPicPr>
              <p:cNvPr id="3317817" name="Picture 57" descr="vazlogo"/>
              <p:cNvPicPr>
                <a:picLocks noChangeAspect="1" noChangeArrowheads="1"/>
              </p:cNvPicPr>
              <p:nvPr/>
            </p:nvPicPr>
            <p:blipFill>
              <a:blip r:embed="rId13"/>
              <a:srcRect/>
              <a:stretch>
                <a:fillRect/>
              </a:stretch>
            </p:blipFill>
            <p:spPr bwMode="auto">
              <a:xfrm>
                <a:off x="544" y="3436"/>
                <a:ext cx="528" cy="343"/>
              </a:xfrm>
              <a:prstGeom prst="rect">
                <a:avLst/>
              </a:prstGeom>
              <a:noFill/>
            </p:spPr>
          </p:pic>
          <p:sp>
            <p:nvSpPr>
              <p:cNvPr id="3317818" name="Oval 58"/>
              <p:cNvSpPr>
                <a:spLocks noChangeArrowheads="1"/>
              </p:cNvSpPr>
              <p:nvPr/>
            </p:nvSpPr>
            <p:spPr bwMode="auto">
              <a:xfrm>
                <a:off x="552" y="3420"/>
                <a:ext cx="480" cy="480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317819" name="Text Box 59"/>
            <p:cNvSpPr txBox="1">
              <a:spLocks noChangeArrowheads="1"/>
            </p:cNvSpPr>
            <p:nvPr/>
          </p:nvSpPr>
          <p:spPr bwMode="auto">
            <a:xfrm>
              <a:off x="657" y="3735"/>
              <a:ext cx="273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600">
                  <a:latin typeface="Arial" charset="0"/>
                  <a:cs typeface="Times New Roman" pitchFamily="18" charset="0"/>
                </a:rPr>
                <a:t>Russia</a:t>
              </a:r>
            </a:p>
          </p:txBody>
        </p:sp>
      </p:grpSp>
      <p:grpSp>
        <p:nvGrpSpPr>
          <p:cNvPr id="3317820" name="Group 60"/>
          <p:cNvGrpSpPr>
            <a:grpSpLocks/>
          </p:cNvGrpSpPr>
          <p:nvPr/>
        </p:nvGrpSpPr>
        <p:grpSpPr bwMode="auto">
          <a:xfrm>
            <a:off x="447675" y="2266950"/>
            <a:ext cx="762000" cy="762000"/>
            <a:chOff x="306" y="1428"/>
            <a:chExt cx="480" cy="480"/>
          </a:xfrm>
        </p:grpSpPr>
        <p:sp>
          <p:nvSpPr>
            <p:cNvPr id="3317821" name="Oval 61"/>
            <p:cNvSpPr>
              <a:spLocks noChangeArrowheads="1"/>
            </p:cNvSpPr>
            <p:nvPr/>
          </p:nvSpPr>
          <p:spPr bwMode="auto">
            <a:xfrm>
              <a:off x="306" y="1428"/>
              <a:ext cx="480" cy="480"/>
            </a:xfrm>
            <a:prstGeom prst="ellipse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3317822" name="Picture 62" descr="GMDAEWOO CI(jpg)V 복사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354" y="1530"/>
              <a:ext cx="384" cy="179"/>
            </a:xfrm>
            <a:prstGeom prst="rect">
              <a:avLst/>
            </a:prstGeom>
            <a:noFill/>
          </p:spPr>
        </p:pic>
        <p:sp>
          <p:nvSpPr>
            <p:cNvPr id="3317823" name="Text Box 63"/>
            <p:cNvSpPr txBox="1">
              <a:spLocks noChangeArrowheads="1"/>
            </p:cNvSpPr>
            <p:nvPr/>
          </p:nvSpPr>
          <p:spPr bwMode="auto">
            <a:xfrm>
              <a:off x="346" y="1697"/>
              <a:ext cx="404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-US" sz="600">
                  <a:latin typeface="Arial" charset="0"/>
                  <a:cs typeface="Times New Roman" pitchFamily="18" charset="0"/>
                </a:rPr>
                <a:t>Incheon, South Korea</a:t>
              </a:r>
            </a:p>
          </p:txBody>
        </p:sp>
      </p:grpSp>
      <p:grpSp>
        <p:nvGrpSpPr>
          <p:cNvPr id="3317824" name="Group 64"/>
          <p:cNvGrpSpPr>
            <a:grpSpLocks/>
          </p:cNvGrpSpPr>
          <p:nvPr/>
        </p:nvGrpSpPr>
        <p:grpSpPr bwMode="auto">
          <a:xfrm>
            <a:off x="1296988" y="2266950"/>
            <a:ext cx="823912" cy="800100"/>
            <a:chOff x="841" y="1428"/>
            <a:chExt cx="519" cy="504"/>
          </a:xfrm>
        </p:grpSpPr>
        <p:sp>
          <p:nvSpPr>
            <p:cNvPr id="3317825" name="Oval 65"/>
            <p:cNvSpPr>
              <a:spLocks noChangeArrowheads="1"/>
            </p:cNvSpPr>
            <p:nvPr/>
          </p:nvSpPr>
          <p:spPr bwMode="auto">
            <a:xfrm>
              <a:off x="858" y="1428"/>
              <a:ext cx="480" cy="480"/>
            </a:xfrm>
            <a:prstGeom prst="ellipse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3317826" name="Picture 66" descr="patac_logo_big"/>
            <p:cNvPicPr>
              <a:picLocks noChangeAspect="1" noChangeArrowheads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1009" y="1457"/>
              <a:ext cx="189" cy="203"/>
            </a:xfrm>
            <a:prstGeom prst="rect">
              <a:avLst/>
            </a:prstGeom>
            <a:noFill/>
          </p:spPr>
        </p:pic>
        <p:sp>
          <p:nvSpPr>
            <p:cNvPr id="3317827" name="Text Box 67"/>
            <p:cNvSpPr txBox="1">
              <a:spLocks noChangeArrowheads="1"/>
            </p:cNvSpPr>
            <p:nvPr/>
          </p:nvSpPr>
          <p:spPr bwMode="auto">
            <a:xfrm>
              <a:off x="841" y="1634"/>
              <a:ext cx="519" cy="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-US" sz="500">
                  <a:solidFill>
                    <a:srgbClr val="FF0000"/>
                  </a:solidFill>
                  <a:latin typeface="Arial Black" pitchFamily="34" charset="0"/>
                  <a:cs typeface="Times New Roman" pitchFamily="18" charset="0"/>
                </a:rPr>
                <a:t>P</a:t>
              </a:r>
              <a:r>
                <a:rPr lang="en-US" sz="500" b="1">
                  <a:solidFill>
                    <a:srgbClr val="FF0000"/>
                  </a:solidFill>
                  <a:latin typeface="Arial" charset="0"/>
                  <a:cs typeface="Times New Roman" pitchFamily="18" charset="0"/>
                </a:rPr>
                <a:t>an </a:t>
              </a:r>
              <a:r>
                <a:rPr lang="en-US" sz="500">
                  <a:solidFill>
                    <a:srgbClr val="FF0000"/>
                  </a:solidFill>
                  <a:latin typeface="Arial Black" pitchFamily="34" charset="0"/>
                  <a:cs typeface="Times New Roman" pitchFamily="18" charset="0"/>
                </a:rPr>
                <a:t>A</a:t>
              </a:r>
              <a:r>
                <a:rPr lang="en-US" sz="500" b="1">
                  <a:solidFill>
                    <a:srgbClr val="FF0000"/>
                  </a:solidFill>
                  <a:latin typeface="Arial" charset="0"/>
                  <a:cs typeface="Times New Roman" pitchFamily="18" charset="0"/>
                </a:rPr>
                <a:t>sia</a:t>
              </a:r>
              <a:r>
                <a:rPr lang="en-US" sz="500" b="1">
                  <a:latin typeface="Arial" charset="0"/>
                  <a:cs typeface="Times New Roman" pitchFamily="18" charset="0"/>
                </a:rPr>
                <a:t> </a:t>
              </a:r>
              <a:r>
                <a:rPr lang="en-US" sz="500">
                  <a:latin typeface="Arial Black" pitchFamily="34" charset="0"/>
                  <a:cs typeface="Times New Roman" pitchFamily="18" charset="0"/>
                </a:rPr>
                <a:t>T</a:t>
              </a:r>
              <a:r>
                <a:rPr lang="en-US" sz="500" b="1">
                  <a:latin typeface="Arial" charset="0"/>
                  <a:cs typeface="Times New Roman" pitchFamily="18" charset="0"/>
                </a:rPr>
                <a:t>echnical </a:t>
              </a:r>
              <a:r>
                <a:rPr lang="en-US" sz="500">
                  <a:latin typeface="Arial Black" pitchFamily="34" charset="0"/>
                  <a:cs typeface="Times New Roman" pitchFamily="18" charset="0"/>
                </a:rPr>
                <a:t>A</a:t>
              </a:r>
              <a:r>
                <a:rPr lang="en-US" sz="500" b="1">
                  <a:latin typeface="Arial" charset="0"/>
                  <a:cs typeface="Times New Roman" pitchFamily="18" charset="0"/>
                </a:rPr>
                <a:t>utomotive </a:t>
              </a:r>
              <a:r>
                <a:rPr lang="en-US" sz="500">
                  <a:latin typeface="Arial Black" pitchFamily="34" charset="0"/>
                  <a:cs typeface="Times New Roman" pitchFamily="18" charset="0"/>
                </a:rPr>
                <a:t>C</a:t>
              </a:r>
              <a:r>
                <a:rPr lang="en-US" sz="500" b="1">
                  <a:latin typeface="Arial" charset="0"/>
                  <a:cs typeface="Times New Roman" pitchFamily="18" charset="0"/>
                </a:rPr>
                <a:t>enter</a:t>
              </a:r>
            </a:p>
            <a:p>
              <a:pPr algn="ctr" eaLnBrk="1" hangingPunct="1">
                <a:spcBef>
                  <a:spcPct val="20000"/>
                </a:spcBef>
              </a:pPr>
              <a:r>
                <a:rPr lang="en-US" sz="600">
                  <a:latin typeface="Arial" charset="0"/>
                  <a:cs typeface="Times New Roman" pitchFamily="18" charset="0"/>
                </a:rPr>
                <a:t>Shanghai, </a:t>
              </a:r>
            </a:p>
            <a:p>
              <a:pPr algn="ctr" eaLnBrk="1" hangingPunct="1"/>
              <a:r>
                <a:rPr lang="en-US" sz="600">
                  <a:latin typeface="Arial" charset="0"/>
                  <a:cs typeface="Times New Roman" pitchFamily="18" charset="0"/>
                </a:rPr>
                <a:t>China</a:t>
              </a:r>
            </a:p>
          </p:txBody>
        </p:sp>
      </p:grpSp>
      <p:grpSp>
        <p:nvGrpSpPr>
          <p:cNvPr id="3317828" name="Group 68"/>
          <p:cNvGrpSpPr>
            <a:grpSpLocks/>
          </p:cNvGrpSpPr>
          <p:nvPr/>
        </p:nvGrpSpPr>
        <p:grpSpPr bwMode="auto">
          <a:xfrm>
            <a:off x="5740400" y="490538"/>
            <a:ext cx="944563" cy="762000"/>
            <a:chOff x="4306" y="117"/>
            <a:chExt cx="595" cy="480"/>
          </a:xfrm>
        </p:grpSpPr>
        <p:sp>
          <p:nvSpPr>
            <p:cNvPr id="3317829" name="Oval 69"/>
            <p:cNvSpPr>
              <a:spLocks noChangeArrowheads="1"/>
            </p:cNvSpPr>
            <p:nvPr/>
          </p:nvSpPr>
          <p:spPr bwMode="auto">
            <a:xfrm>
              <a:off x="4364" y="117"/>
              <a:ext cx="480" cy="480"/>
            </a:xfrm>
            <a:prstGeom prst="ellipse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3317830" name="Picture 70" descr="sgmwl"/>
            <p:cNvPicPr>
              <a:picLocks noChangeAspect="1" noChangeArrowheads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4475" y="175"/>
              <a:ext cx="258" cy="184"/>
            </a:xfrm>
            <a:prstGeom prst="rect">
              <a:avLst/>
            </a:prstGeom>
            <a:noFill/>
          </p:spPr>
        </p:pic>
        <p:sp>
          <p:nvSpPr>
            <p:cNvPr id="3317831" name="Text Box 71"/>
            <p:cNvSpPr txBox="1">
              <a:spLocks noChangeArrowheads="1"/>
            </p:cNvSpPr>
            <p:nvPr/>
          </p:nvSpPr>
          <p:spPr bwMode="auto">
            <a:xfrm>
              <a:off x="4306" y="337"/>
              <a:ext cx="595" cy="2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sz="500" b="1">
                  <a:solidFill>
                    <a:srgbClr val="0000FF"/>
                  </a:solidFill>
                  <a:latin typeface="Arial" charset="0"/>
                  <a:cs typeface="Times New Roman" pitchFamily="18" charset="0"/>
                </a:rPr>
                <a:t>SAIC - GM - Wuling</a:t>
              </a:r>
            </a:p>
            <a:p>
              <a:pPr algn="ctr" eaLnBrk="1" hangingPunct="1"/>
              <a:r>
                <a:rPr lang="en-US" sz="500">
                  <a:latin typeface="Arial" charset="0"/>
                  <a:cs typeface="Times New Roman" pitchFamily="18" charset="0"/>
                </a:rPr>
                <a:t>Liuzhou, Guangxi, </a:t>
              </a:r>
            </a:p>
            <a:p>
              <a:pPr algn="ctr" eaLnBrk="1" hangingPunct="1"/>
              <a:r>
                <a:rPr lang="en-US" sz="500">
                  <a:latin typeface="Arial" charset="0"/>
                  <a:cs typeface="Times New Roman" pitchFamily="18" charset="0"/>
                </a:rPr>
                <a:t>QingDao, Shandong</a:t>
              </a:r>
            </a:p>
            <a:p>
              <a:pPr algn="ctr" eaLnBrk="1" hangingPunct="1"/>
              <a:r>
                <a:rPr lang="en-US" sz="600">
                  <a:latin typeface="Arial" charset="0"/>
                  <a:cs typeface="Times New Roman" pitchFamily="18" charset="0"/>
                </a:rPr>
                <a:t>China</a:t>
              </a:r>
            </a:p>
          </p:txBody>
        </p:sp>
      </p:grpSp>
      <p:sp>
        <p:nvSpPr>
          <p:cNvPr id="3317832" name="Text Box 72"/>
          <p:cNvSpPr txBox="1">
            <a:spLocks noChangeArrowheads="1"/>
          </p:cNvSpPr>
          <p:nvPr/>
        </p:nvSpPr>
        <p:spPr bwMode="auto">
          <a:xfrm>
            <a:off x="3279775" y="2443163"/>
            <a:ext cx="65246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600">
                <a:latin typeface="Arial" charset="0"/>
                <a:cs typeface="Times New Roman" pitchFamily="18" charset="0"/>
              </a:rPr>
              <a:t>Shanghai, China</a:t>
            </a:r>
          </a:p>
        </p:txBody>
      </p:sp>
      <p:pic>
        <p:nvPicPr>
          <p:cNvPr id="3317833" name="Picture 73" descr="saiclogo2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2060575" y="882650"/>
            <a:ext cx="498475" cy="482600"/>
          </a:xfrm>
          <a:prstGeom prst="rect">
            <a:avLst/>
          </a:prstGeom>
          <a:noFill/>
        </p:spPr>
      </p:pic>
      <p:sp>
        <p:nvSpPr>
          <p:cNvPr id="3317834" name="Oval 74"/>
          <p:cNvSpPr>
            <a:spLocks noChangeArrowheads="1"/>
          </p:cNvSpPr>
          <p:nvPr/>
        </p:nvSpPr>
        <p:spPr bwMode="auto">
          <a:xfrm>
            <a:off x="1928813" y="896938"/>
            <a:ext cx="762000" cy="762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17835" name="Text Box 75"/>
          <p:cNvSpPr txBox="1">
            <a:spLocks noChangeArrowheads="1"/>
          </p:cNvSpPr>
          <p:nvPr/>
        </p:nvSpPr>
        <p:spPr bwMode="auto">
          <a:xfrm>
            <a:off x="1814513" y="1235075"/>
            <a:ext cx="963612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500">
                <a:solidFill>
                  <a:srgbClr val="0099FF"/>
                </a:solidFill>
                <a:latin typeface="Arial Black" pitchFamily="34" charset="0"/>
                <a:cs typeface="Times New Roman" pitchFamily="18" charset="0"/>
              </a:rPr>
              <a:t>S</a:t>
            </a:r>
            <a:r>
              <a:rPr lang="en-US" sz="500" b="1">
                <a:solidFill>
                  <a:srgbClr val="0099FF"/>
                </a:solidFill>
                <a:latin typeface="Arial" charset="0"/>
                <a:cs typeface="Times New Roman" pitchFamily="18" charset="0"/>
              </a:rPr>
              <a:t>hanghai </a:t>
            </a:r>
            <a:r>
              <a:rPr lang="en-US" sz="500">
                <a:solidFill>
                  <a:srgbClr val="0099FF"/>
                </a:solidFill>
                <a:latin typeface="Arial Black" pitchFamily="34" charset="0"/>
                <a:cs typeface="Times New Roman" pitchFamily="18" charset="0"/>
              </a:rPr>
              <a:t>A</a:t>
            </a:r>
            <a:r>
              <a:rPr lang="en-US" sz="500" b="1">
                <a:solidFill>
                  <a:srgbClr val="0099FF"/>
                </a:solidFill>
                <a:latin typeface="Arial" charset="0"/>
                <a:cs typeface="Times New Roman" pitchFamily="18" charset="0"/>
              </a:rPr>
              <a:t>utomotive </a:t>
            </a:r>
            <a:r>
              <a:rPr lang="en-US" sz="500">
                <a:solidFill>
                  <a:srgbClr val="0099FF"/>
                </a:solidFill>
                <a:latin typeface="Arial Black" pitchFamily="34" charset="0"/>
                <a:cs typeface="Times New Roman" pitchFamily="18" charset="0"/>
              </a:rPr>
              <a:t>I</a:t>
            </a:r>
            <a:r>
              <a:rPr lang="en-US" sz="500" b="1">
                <a:solidFill>
                  <a:srgbClr val="0099FF"/>
                </a:solidFill>
                <a:latin typeface="Arial" charset="0"/>
                <a:cs typeface="Times New Roman" pitchFamily="18" charset="0"/>
              </a:rPr>
              <a:t>ndustry </a:t>
            </a:r>
            <a:r>
              <a:rPr lang="en-US" sz="500">
                <a:solidFill>
                  <a:srgbClr val="0099FF"/>
                </a:solidFill>
                <a:latin typeface="Arial Black" pitchFamily="34" charset="0"/>
                <a:cs typeface="Times New Roman" pitchFamily="18" charset="0"/>
              </a:rPr>
              <a:t>C</a:t>
            </a:r>
            <a:r>
              <a:rPr lang="en-US" sz="500" b="1">
                <a:solidFill>
                  <a:srgbClr val="0099FF"/>
                </a:solidFill>
                <a:latin typeface="Arial" charset="0"/>
                <a:cs typeface="Times New Roman" pitchFamily="18" charset="0"/>
              </a:rPr>
              <a:t>orp</a:t>
            </a:r>
          </a:p>
          <a:p>
            <a:pPr algn="ctr" eaLnBrk="1" hangingPunct="1">
              <a:spcBef>
                <a:spcPct val="20000"/>
              </a:spcBef>
            </a:pPr>
            <a:r>
              <a:rPr lang="en-US" sz="600">
                <a:latin typeface="Arial" charset="0"/>
                <a:cs typeface="Times New Roman" pitchFamily="18" charset="0"/>
              </a:rPr>
              <a:t>Shanghai, </a:t>
            </a:r>
          </a:p>
          <a:p>
            <a:pPr algn="ctr" eaLnBrk="1" hangingPunct="1"/>
            <a:r>
              <a:rPr lang="en-US" sz="600">
                <a:latin typeface="Arial" charset="0"/>
                <a:cs typeface="Times New Roman" pitchFamily="18" charset="0"/>
              </a:rPr>
              <a:t>China</a:t>
            </a:r>
          </a:p>
        </p:txBody>
      </p:sp>
      <p:sp>
        <p:nvSpPr>
          <p:cNvPr id="3317836" name="Line 76"/>
          <p:cNvSpPr>
            <a:spLocks noChangeShapeType="1"/>
          </p:cNvSpPr>
          <p:nvPr/>
        </p:nvSpPr>
        <p:spPr bwMode="auto">
          <a:xfrm flipH="1">
            <a:off x="992188" y="1057275"/>
            <a:ext cx="1006475" cy="1250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17837" name="Line 77"/>
          <p:cNvSpPr>
            <a:spLocks noChangeShapeType="1"/>
          </p:cNvSpPr>
          <p:nvPr/>
        </p:nvSpPr>
        <p:spPr bwMode="auto">
          <a:xfrm>
            <a:off x="2690813" y="1314450"/>
            <a:ext cx="1430337" cy="323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17838" name="Text Box 78"/>
          <p:cNvSpPr txBox="1">
            <a:spLocks noChangeArrowheads="1"/>
          </p:cNvSpPr>
          <p:nvPr/>
        </p:nvSpPr>
        <p:spPr bwMode="auto">
          <a:xfrm>
            <a:off x="1736725" y="3252788"/>
            <a:ext cx="657225" cy="2746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200" b="1">
                <a:latin typeface="Arial" charset="0"/>
                <a:cs typeface="Times New Roman" pitchFamily="18" charset="0"/>
              </a:rPr>
              <a:t> 50.9%</a:t>
            </a:r>
          </a:p>
        </p:txBody>
      </p:sp>
      <p:sp>
        <p:nvSpPr>
          <p:cNvPr id="3317839" name="Text Box 79"/>
          <p:cNvSpPr txBox="1">
            <a:spLocks noChangeArrowheads="1"/>
          </p:cNvSpPr>
          <p:nvPr/>
        </p:nvSpPr>
        <p:spPr bwMode="auto">
          <a:xfrm>
            <a:off x="947738" y="1849438"/>
            <a:ext cx="654050" cy="2746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1200" b="1">
                <a:latin typeface="Arial" charset="0"/>
                <a:cs typeface="Times New Roman" pitchFamily="18" charset="0"/>
              </a:rPr>
              <a:t>9.89%</a:t>
            </a:r>
          </a:p>
        </p:txBody>
      </p:sp>
      <p:grpSp>
        <p:nvGrpSpPr>
          <p:cNvPr id="3317840" name="Group 80"/>
          <p:cNvGrpSpPr>
            <a:grpSpLocks/>
          </p:cNvGrpSpPr>
          <p:nvPr/>
        </p:nvGrpSpPr>
        <p:grpSpPr bwMode="auto">
          <a:xfrm>
            <a:off x="61913" y="3189288"/>
            <a:ext cx="762000" cy="771525"/>
            <a:chOff x="78" y="2094"/>
            <a:chExt cx="480" cy="486"/>
          </a:xfrm>
        </p:grpSpPr>
        <p:sp>
          <p:nvSpPr>
            <p:cNvPr id="3317841" name="Oval 81"/>
            <p:cNvSpPr>
              <a:spLocks noChangeArrowheads="1"/>
            </p:cNvSpPr>
            <p:nvPr/>
          </p:nvSpPr>
          <p:spPr bwMode="auto">
            <a:xfrm>
              <a:off x="78" y="2094"/>
              <a:ext cx="480" cy="480"/>
            </a:xfrm>
            <a:prstGeom prst="ellipse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3317842" name="Picture 82"/>
            <p:cNvPicPr>
              <a:picLocks noChangeArrowheads="1"/>
            </p:cNvPicPr>
            <p:nvPr/>
          </p:nvPicPr>
          <p:blipFill>
            <a:blip r:embed="rId18"/>
            <a:srcRect/>
            <a:stretch>
              <a:fillRect/>
            </a:stretch>
          </p:blipFill>
          <p:spPr bwMode="auto">
            <a:xfrm>
              <a:off x="212" y="2136"/>
              <a:ext cx="206" cy="31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</p:pic>
        <p:sp>
          <p:nvSpPr>
            <p:cNvPr id="3317843" name="Text Box 83"/>
            <p:cNvSpPr txBox="1">
              <a:spLocks noChangeArrowheads="1"/>
            </p:cNvSpPr>
            <p:nvPr/>
          </p:nvSpPr>
          <p:spPr bwMode="auto">
            <a:xfrm>
              <a:off x="121" y="2406"/>
              <a:ext cx="401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-US" sz="600">
                  <a:latin typeface="Arial" charset="0"/>
                  <a:cs typeface="Times New Roman" pitchFamily="18" charset="0"/>
                </a:rPr>
                <a:t>Hamamatsu, Japan</a:t>
              </a:r>
            </a:p>
          </p:txBody>
        </p:sp>
      </p:grpSp>
      <p:sp>
        <p:nvSpPr>
          <p:cNvPr id="3317844" name="Text Box 84"/>
          <p:cNvSpPr txBox="1">
            <a:spLocks noChangeArrowheads="1"/>
          </p:cNvSpPr>
          <p:nvPr/>
        </p:nvSpPr>
        <p:spPr bwMode="auto">
          <a:xfrm>
            <a:off x="3146425" y="1323975"/>
            <a:ext cx="530225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200" b="1">
                <a:latin typeface="Arial" charset="0"/>
                <a:cs typeface="Times New Roman" pitchFamily="18" charset="0"/>
              </a:rPr>
              <a:t> 25%</a:t>
            </a:r>
          </a:p>
        </p:txBody>
      </p:sp>
      <p:sp>
        <p:nvSpPr>
          <p:cNvPr id="3317845" name="Text Box 85"/>
          <p:cNvSpPr txBox="1">
            <a:spLocks noChangeArrowheads="1"/>
          </p:cNvSpPr>
          <p:nvPr/>
        </p:nvSpPr>
        <p:spPr bwMode="auto">
          <a:xfrm>
            <a:off x="3875088" y="1974850"/>
            <a:ext cx="5302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200" b="1">
                <a:latin typeface="Arial" charset="0"/>
                <a:cs typeface="Times New Roman" pitchFamily="18" charset="0"/>
              </a:rPr>
              <a:t> 50%</a:t>
            </a:r>
          </a:p>
        </p:txBody>
      </p:sp>
      <p:sp>
        <p:nvSpPr>
          <p:cNvPr id="3317846" name="Line 86"/>
          <p:cNvSpPr>
            <a:spLocks noChangeShapeType="1"/>
          </p:cNvSpPr>
          <p:nvPr/>
        </p:nvSpPr>
        <p:spPr bwMode="auto">
          <a:xfrm flipV="1">
            <a:off x="3887788" y="1908175"/>
            <a:ext cx="306387" cy="157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17847" name="Line 87"/>
          <p:cNvSpPr>
            <a:spLocks noChangeShapeType="1"/>
          </p:cNvSpPr>
          <p:nvPr/>
        </p:nvSpPr>
        <p:spPr bwMode="auto">
          <a:xfrm flipV="1">
            <a:off x="1798638" y="1633538"/>
            <a:ext cx="369887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17848" name="Text Box 88"/>
          <p:cNvSpPr txBox="1">
            <a:spLocks noChangeArrowheads="1"/>
          </p:cNvSpPr>
          <p:nvPr/>
        </p:nvSpPr>
        <p:spPr bwMode="auto">
          <a:xfrm>
            <a:off x="752475" y="396875"/>
            <a:ext cx="546100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1200" b="1">
                <a:latin typeface="Arial" charset="0"/>
                <a:cs typeface="Times New Roman" pitchFamily="18" charset="0"/>
              </a:rPr>
              <a:t> 40%</a:t>
            </a:r>
          </a:p>
        </p:txBody>
      </p:sp>
      <p:grpSp>
        <p:nvGrpSpPr>
          <p:cNvPr id="3317849" name="Group 89"/>
          <p:cNvGrpSpPr>
            <a:grpSpLocks/>
          </p:cNvGrpSpPr>
          <p:nvPr/>
        </p:nvGrpSpPr>
        <p:grpSpPr bwMode="auto">
          <a:xfrm>
            <a:off x="1320800" y="5162550"/>
            <a:ext cx="762000" cy="774700"/>
            <a:chOff x="996" y="3312"/>
            <a:chExt cx="480" cy="488"/>
          </a:xfrm>
        </p:grpSpPr>
        <p:sp>
          <p:nvSpPr>
            <p:cNvPr id="3317850" name="Oval 90"/>
            <p:cNvSpPr>
              <a:spLocks noChangeArrowheads="1"/>
            </p:cNvSpPr>
            <p:nvPr/>
          </p:nvSpPr>
          <p:spPr bwMode="auto">
            <a:xfrm>
              <a:off x="996" y="3312"/>
              <a:ext cx="480" cy="468"/>
            </a:xfrm>
            <a:prstGeom prst="ellipse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3317851" name="Picture 91" descr="joblogo"/>
            <p:cNvPicPr>
              <a:picLocks noChangeAspect="1" noChangeArrowheads="1"/>
            </p:cNvPicPr>
            <p:nvPr/>
          </p:nvPicPr>
          <p:blipFill>
            <a:blip r:embed="rId19"/>
            <a:srcRect/>
            <a:stretch>
              <a:fillRect/>
            </a:stretch>
          </p:blipFill>
          <p:spPr bwMode="auto">
            <a:xfrm>
              <a:off x="1080" y="3388"/>
              <a:ext cx="304" cy="206"/>
            </a:xfrm>
            <a:prstGeom prst="rect">
              <a:avLst/>
            </a:prstGeom>
            <a:noFill/>
          </p:spPr>
        </p:pic>
        <p:sp>
          <p:nvSpPr>
            <p:cNvPr id="3317852" name="Text Box 92"/>
            <p:cNvSpPr txBox="1">
              <a:spLocks noChangeArrowheads="1"/>
            </p:cNvSpPr>
            <p:nvPr/>
          </p:nvSpPr>
          <p:spPr bwMode="auto">
            <a:xfrm>
              <a:off x="1012" y="3568"/>
              <a:ext cx="440" cy="2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sz="600">
                  <a:latin typeface="Arial" charset="0"/>
                  <a:cs typeface="Times New Roman" pitchFamily="18" charset="0"/>
                </a:rPr>
                <a:t>Fremont, California,</a:t>
              </a:r>
            </a:p>
            <a:p>
              <a:pPr algn="ctr" eaLnBrk="1" hangingPunct="1"/>
              <a:r>
                <a:rPr lang="en-US" sz="600">
                  <a:latin typeface="Arial" charset="0"/>
                  <a:cs typeface="Times New Roman" pitchFamily="18" charset="0"/>
                </a:rPr>
                <a:t>USA</a:t>
              </a:r>
            </a:p>
          </p:txBody>
        </p:sp>
      </p:grpSp>
      <p:grpSp>
        <p:nvGrpSpPr>
          <p:cNvPr id="3317853" name="Group 93"/>
          <p:cNvGrpSpPr>
            <a:grpSpLocks/>
          </p:cNvGrpSpPr>
          <p:nvPr/>
        </p:nvGrpSpPr>
        <p:grpSpPr bwMode="auto">
          <a:xfrm>
            <a:off x="8321675" y="2330450"/>
            <a:ext cx="762000" cy="762000"/>
            <a:chOff x="5148" y="1522"/>
            <a:chExt cx="480" cy="480"/>
          </a:xfrm>
        </p:grpSpPr>
        <p:pic>
          <p:nvPicPr>
            <p:cNvPr id="3317854" name="Picture 94"/>
            <p:cNvPicPr>
              <a:picLocks noChangeArrowheads="1"/>
            </p:cNvPicPr>
            <p:nvPr/>
          </p:nvPicPr>
          <p:blipFill>
            <a:blip r:embed="rId20"/>
            <a:srcRect/>
            <a:stretch>
              <a:fillRect/>
            </a:stretch>
          </p:blipFill>
          <p:spPr bwMode="auto">
            <a:xfrm>
              <a:off x="5196" y="1674"/>
              <a:ext cx="384" cy="14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</p:pic>
        <p:sp>
          <p:nvSpPr>
            <p:cNvPr id="3317855" name="Oval 95"/>
            <p:cNvSpPr>
              <a:spLocks noChangeArrowheads="1"/>
            </p:cNvSpPr>
            <p:nvPr/>
          </p:nvSpPr>
          <p:spPr bwMode="auto">
            <a:xfrm>
              <a:off x="5148" y="1522"/>
              <a:ext cx="480" cy="48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17856" name="Text Box 96"/>
            <p:cNvSpPr txBox="1">
              <a:spLocks noChangeArrowheads="1"/>
            </p:cNvSpPr>
            <p:nvPr/>
          </p:nvSpPr>
          <p:spPr bwMode="auto">
            <a:xfrm>
              <a:off x="5236" y="1817"/>
              <a:ext cx="331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-US" sz="600">
                  <a:latin typeface="Arial" charset="0"/>
                  <a:cs typeface="Times New Roman" pitchFamily="18" charset="0"/>
                </a:rPr>
                <a:t>Fujisawa, Japan</a:t>
              </a:r>
            </a:p>
          </p:txBody>
        </p:sp>
      </p:grpSp>
      <p:grpSp>
        <p:nvGrpSpPr>
          <p:cNvPr id="3317857" name="Group 97"/>
          <p:cNvGrpSpPr>
            <a:grpSpLocks/>
          </p:cNvGrpSpPr>
          <p:nvPr/>
        </p:nvGrpSpPr>
        <p:grpSpPr bwMode="auto">
          <a:xfrm>
            <a:off x="2030413" y="6080125"/>
            <a:ext cx="933450" cy="809625"/>
            <a:chOff x="1489" y="3820"/>
            <a:chExt cx="588" cy="510"/>
          </a:xfrm>
        </p:grpSpPr>
        <p:sp>
          <p:nvSpPr>
            <p:cNvPr id="3317858" name="Oval 98"/>
            <p:cNvSpPr>
              <a:spLocks noChangeArrowheads="1"/>
            </p:cNvSpPr>
            <p:nvPr/>
          </p:nvSpPr>
          <p:spPr bwMode="auto">
            <a:xfrm>
              <a:off x="1545" y="3820"/>
              <a:ext cx="468" cy="468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17859" name="Text Box 99"/>
            <p:cNvSpPr txBox="1">
              <a:spLocks noChangeArrowheads="1"/>
            </p:cNvSpPr>
            <p:nvPr/>
          </p:nvSpPr>
          <p:spPr bwMode="auto">
            <a:xfrm>
              <a:off x="1489" y="3848"/>
              <a:ext cx="588" cy="4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lnSpc>
                  <a:spcPct val="95000"/>
                </a:lnSpc>
              </a:pPr>
              <a:r>
                <a:rPr lang="en-US" sz="1000">
                  <a:solidFill>
                    <a:srgbClr val="0000FF"/>
                  </a:solidFill>
                  <a:latin typeface="Arial Black" pitchFamily="34" charset="0"/>
                  <a:cs typeface="Times New Roman" pitchFamily="18" charset="0"/>
                </a:rPr>
                <a:t>EBRD</a:t>
              </a:r>
            </a:p>
            <a:p>
              <a:pPr algn="ctr" eaLnBrk="1" hangingPunct="1">
                <a:lnSpc>
                  <a:spcPct val="95000"/>
                </a:lnSpc>
              </a:pPr>
              <a:r>
                <a:rPr lang="en-US" sz="700">
                  <a:solidFill>
                    <a:srgbClr val="0000FF"/>
                  </a:solidFill>
                  <a:latin typeface="Arial Black" pitchFamily="34" charset="0"/>
                  <a:cs typeface="Times New Roman" pitchFamily="18" charset="0"/>
                </a:rPr>
                <a:t>E</a:t>
              </a:r>
              <a:r>
                <a:rPr lang="en-US" sz="700">
                  <a:solidFill>
                    <a:srgbClr val="0000FF"/>
                  </a:solidFill>
                  <a:latin typeface="Arial" charset="0"/>
                  <a:cs typeface="Times New Roman" pitchFamily="18" charset="0"/>
                </a:rPr>
                <a:t>urope </a:t>
              </a:r>
              <a:r>
                <a:rPr lang="en-US" sz="700">
                  <a:solidFill>
                    <a:srgbClr val="0000FF"/>
                  </a:solidFill>
                  <a:latin typeface="Arial Black" pitchFamily="34" charset="0"/>
                  <a:cs typeface="Times New Roman" pitchFamily="18" charset="0"/>
                </a:rPr>
                <a:t>B</a:t>
              </a:r>
              <a:r>
                <a:rPr lang="en-US" sz="700">
                  <a:solidFill>
                    <a:srgbClr val="0000FF"/>
                  </a:solidFill>
                  <a:latin typeface="Arial" charset="0"/>
                  <a:cs typeface="Times New Roman" pitchFamily="18" charset="0"/>
                </a:rPr>
                <a:t>ank for </a:t>
              </a:r>
              <a:r>
                <a:rPr lang="en-US" sz="700">
                  <a:solidFill>
                    <a:srgbClr val="0000FF"/>
                  </a:solidFill>
                  <a:latin typeface="Arial Black" pitchFamily="34" charset="0"/>
                  <a:cs typeface="Times New Roman" pitchFamily="18" charset="0"/>
                </a:rPr>
                <a:t>R</a:t>
              </a:r>
              <a:r>
                <a:rPr lang="en-US" sz="700">
                  <a:solidFill>
                    <a:srgbClr val="0000FF"/>
                  </a:solidFill>
                  <a:latin typeface="Arial" charset="0"/>
                  <a:cs typeface="Times New Roman" pitchFamily="18" charset="0"/>
                </a:rPr>
                <a:t>econstruction &amp; </a:t>
              </a:r>
              <a:r>
                <a:rPr lang="en-US" sz="700">
                  <a:solidFill>
                    <a:srgbClr val="0000FF"/>
                  </a:solidFill>
                  <a:latin typeface="Arial Black" pitchFamily="34" charset="0"/>
                  <a:cs typeface="Times New Roman" pitchFamily="18" charset="0"/>
                </a:rPr>
                <a:t>D</a:t>
              </a:r>
              <a:r>
                <a:rPr lang="en-US" sz="700">
                  <a:solidFill>
                    <a:srgbClr val="0000FF"/>
                  </a:solidFill>
                  <a:latin typeface="Arial" charset="0"/>
                  <a:cs typeface="Times New Roman" pitchFamily="18" charset="0"/>
                </a:rPr>
                <a:t>evelopment</a:t>
              </a:r>
            </a:p>
            <a:p>
              <a:pPr algn="ctr" eaLnBrk="1" hangingPunct="1">
                <a:lnSpc>
                  <a:spcPct val="95000"/>
                </a:lnSpc>
              </a:pPr>
              <a:r>
                <a:rPr lang="en-US" sz="500">
                  <a:latin typeface="Arial" charset="0"/>
                  <a:cs typeface="Times New Roman" pitchFamily="18" charset="0"/>
                </a:rPr>
                <a:t>Headquartered</a:t>
              </a:r>
            </a:p>
            <a:p>
              <a:pPr algn="ctr" eaLnBrk="1" hangingPunct="1">
                <a:lnSpc>
                  <a:spcPct val="95000"/>
                </a:lnSpc>
              </a:pPr>
              <a:r>
                <a:rPr lang="en-US" sz="500">
                  <a:latin typeface="Arial" charset="0"/>
                  <a:cs typeface="Times New Roman" pitchFamily="18" charset="0"/>
                </a:rPr>
                <a:t> London, UK</a:t>
              </a:r>
            </a:p>
          </p:txBody>
        </p:sp>
      </p:grpSp>
      <p:sp>
        <p:nvSpPr>
          <p:cNvPr id="3317860" name="Line 100"/>
          <p:cNvSpPr>
            <a:spLocks noChangeShapeType="1"/>
          </p:cNvSpPr>
          <p:nvPr/>
        </p:nvSpPr>
        <p:spPr bwMode="auto">
          <a:xfrm>
            <a:off x="2663825" y="1122363"/>
            <a:ext cx="2503488" cy="1349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17861" name="Line 101"/>
          <p:cNvSpPr>
            <a:spLocks noChangeShapeType="1"/>
          </p:cNvSpPr>
          <p:nvPr/>
        </p:nvSpPr>
        <p:spPr bwMode="auto">
          <a:xfrm flipV="1">
            <a:off x="3960813" y="1844675"/>
            <a:ext cx="1169987" cy="6540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17862" name="Text Box 102"/>
          <p:cNvSpPr txBox="1">
            <a:spLocks noChangeArrowheads="1"/>
          </p:cNvSpPr>
          <p:nvPr/>
        </p:nvSpPr>
        <p:spPr bwMode="auto">
          <a:xfrm>
            <a:off x="3695700" y="1060450"/>
            <a:ext cx="496888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1200" b="1">
                <a:latin typeface="Arial" charset="0"/>
                <a:cs typeface="Times New Roman" pitchFamily="18" charset="0"/>
              </a:rPr>
              <a:t>25%</a:t>
            </a:r>
          </a:p>
        </p:txBody>
      </p:sp>
      <p:sp>
        <p:nvSpPr>
          <p:cNvPr id="3317863" name="Rectangle 103"/>
          <p:cNvSpPr>
            <a:spLocks noChangeArrowheads="1"/>
          </p:cNvSpPr>
          <p:nvPr/>
        </p:nvSpPr>
        <p:spPr bwMode="auto">
          <a:xfrm>
            <a:off x="4822825" y="1924050"/>
            <a:ext cx="317500" cy="177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17864" name="Text Box 104"/>
          <p:cNvSpPr txBox="1">
            <a:spLocks noChangeArrowheads="1"/>
          </p:cNvSpPr>
          <p:nvPr/>
        </p:nvSpPr>
        <p:spPr bwMode="auto">
          <a:xfrm>
            <a:off x="4711700" y="1871663"/>
            <a:ext cx="5302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1200" b="1">
                <a:latin typeface="Arial" charset="0"/>
                <a:cs typeface="Times New Roman" pitchFamily="18" charset="0"/>
              </a:rPr>
              <a:t> 50%</a:t>
            </a:r>
          </a:p>
        </p:txBody>
      </p:sp>
      <p:sp>
        <p:nvSpPr>
          <p:cNvPr id="3317865" name="Rectangle 105"/>
          <p:cNvSpPr>
            <a:spLocks noChangeArrowheads="1"/>
          </p:cNvSpPr>
          <p:nvPr/>
        </p:nvSpPr>
        <p:spPr bwMode="auto">
          <a:xfrm>
            <a:off x="5145088" y="1576388"/>
            <a:ext cx="490537" cy="161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317866" name="Group 106"/>
          <p:cNvGrpSpPr>
            <a:grpSpLocks/>
          </p:cNvGrpSpPr>
          <p:nvPr/>
        </p:nvGrpSpPr>
        <p:grpSpPr bwMode="auto">
          <a:xfrm>
            <a:off x="4837113" y="1189038"/>
            <a:ext cx="1090612" cy="752475"/>
            <a:chOff x="3047" y="749"/>
            <a:chExt cx="687" cy="474"/>
          </a:xfrm>
        </p:grpSpPr>
        <p:sp>
          <p:nvSpPr>
            <p:cNvPr id="3317867" name="Oval 107"/>
            <p:cNvSpPr>
              <a:spLocks noChangeArrowheads="1"/>
            </p:cNvSpPr>
            <p:nvPr/>
          </p:nvSpPr>
          <p:spPr bwMode="auto">
            <a:xfrm>
              <a:off x="3153" y="749"/>
              <a:ext cx="474" cy="474"/>
            </a:xfrm>
            <a:prstGeom prst="ellipse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aphicFrame>
          <p:nvGraphicFramePr>
            <p:cNvPr id="3317868" name="Object 108"/>
            <p:cNvGraphicFramePr>
              <a:graphicFrameLocks noChangeAspect="1"/>
            </p:cNvGraphicFramePr>
            <p:nvPr/>
          </p:nvGraphicFramePr>
          <p:xfrm>
            <a:off x="3181" y="883"/>
            <a:ext cx="416" cy="98"/>
          </p:xfrm>
          <a:graphic>
            <a:graphicData uri="http://schemas.openxmlformats.org/presentationml/2006/ole">
              <p:oleObj spid="_x0000_s3317868" name="Photo Editor Photo" r:id="rId21" imgW="6466667" imgH="1533739" progId="">
                <p:embed/>
              </p:oleObj>
            </a:graphicData>
          </a:graphic>
        </p:graphicFrame>
        <p:sp>
          <p:nvSpPr>
            <p:cNvPr id="3317869" name="Text Box 109"/>
            <p:cNvSpPr txBox="1">
              <a:spLocks noChangeArrowheads="1"/>
            </p:cNvSpPr>
            <p:nvPr/>
          </p:nvSpPr>
          <p:spPr bwMode="auto">
            <a:xfrm>
              <a:off x="3047" y="1042"/>
              <a:ext cx="687" cy="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sz="500">
                  <a:latin typeface="Arial" charset="0"/>
                  <a:cs typeface="Times New Roman" pitchFamily="18" charset="0"/>
                </a:rPr>
                <a:t>Shenyang, Liaoning,</a:t>
              </a:r>
            </a:p>
            <a:p>
              <a:pPr algn="ctr" eaLnBrk="1" hangingPunct="1"/>
              <a:r>
                <a:rPr lang="en-US" sz="600">
                  <a:latin typeface="Arial" charset="0"/>
                  <a:cs typeface="Times New Roman" pitchFamily="18" charset="0"/>
                </a:rPr>
                <a:t>China</a:t>
              </a:r>
            </a:p>
          </p:txBody>
        </p:sp>
        <p:sp>
          <p:nvSpPr>
            <p:cNvPr id="3317870" name="Text Box 110"/>
            <p:cNvSpPr txBox="1">
              <a:spLocks noChangeArrowheads="1"/>
            </p:cNvSpPr>
            <p:nvPr/>
          </p:nvSpPr>
          <p:spPr bwMode="auto">
            <a:xfrm>
              <a:off x="3079" y="941"/>
              <a:ext cx="606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-US" sz="500" b="1">
                  <a:solidFill>
                    <a:srgbClr val="CC3300"/>
                  </a:solidFill>
                  <a:latin typeface="Arial" charset="0"/>
                  <a:cs typeface="Times New Roman" pitchFamily="18" charset="0"/>
                </a:rPr>
                <a:t>Shanghai-GM Norsom Motors Co., LTD</a:t>
              </a:r>
            </a:p>
          </p:txBody>
        </p:sp>
      </p:grpSp>
      <p:sp>
        <p:nvSpPr>
          <p:cNvPr id="3317871" name="Line 111"/>
          <p:cNvSpPr>
            <a:spLocks noChangeShapeType="1"/>
          </p:cNvSpPr>
          <p:nvPr/>
        </p:nvSpPr>
        <p:spPr bwMode="auto">
          <a:xfrm flipH="1">
            <a:off x="2919413" y="2374900"/>
            <a:ext cx="312737" cy="160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3317872" name="Picture 112" descr="GM%20logo"/>
          <p:cNvPicPr>
            <a:picLocks noChangeAspect="1" noChangeArrowheads="1"/>
          </p:cNvPicPr>
          <p:nvPr/>
        </p:nvPicPr>
        <p:blipFill>
          <a:blip r:embed="rId22"/>
          <a:srcRect/>
          <a:stretch>
            <a:fillRect/>
          </a:stretch>
        </p:blipFill>
        <p:spPr bwMode="auto">
          <a:xfrm>
            <a:off x="3902075" y="3940175"/>
            <a:ext cx="577850" cy="577850"/>
          </a:xfrm>
          <a:prstGeom prst="rect">
            <a:avLst/>
          </a:prstGeom>
          <a:noFill/>
        </p:spPr>
      </p:pic>
      <p:sp>
        <p:nvSpPr>
          <p:cNvPr id="3317873" name="Line 113"/>
          <p:cNvSpPr>
            <a:spLocks noChangeShapeType="1"/>
          </p:cNvSpPr>
          <p:nvPr/>
        </p:nvSpPr>
        <p:spPr bwMode="auto">
          <a:xfrm>
            <a:off x="4854575" y="5083175"/>
            <a:ext cx="709613" cy="396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3317874" name="Group 114"/>
          <p:cNvGrpSpPr>
            <a:grpSpLocks/>
          </p:cNvGrpSpPr>
          <p:nvPr/>
        </p:nvGrpSpPr>
        <p:grpSpPr bwMode="auto">
          <a:xfrm>
            <a:off x="5505450" y="5305425"/>
            <a:ext cx="762000" cy="757238"/>
            <a:chOff x="3128" y="3357"/>
            <a:chExt cx="480" cy="477"/>
          </a:xfrm>
        </p:grpSpPr>
        <p:sp>
          <p:nvSpPr>
            <p:cNvPr id="3317875" name="Oval 115"/>
            <p:cNvSpPr>
              <a:spLocks noChangeArrowheads="1"/>
            </p:cNvSpPr>
            <p:nvPr/>
          </p:nvSpPr>
          <p:spPr bwMode="auto">
            <a:xfrm>
              <a:off x="3128" y="3357"/>
              <a:ext cx="480" cy="468"/>
            </a:xfrm>
            <a:prstGeom prst="ellipse">
              <a:avLst/>
            </a:prstGeom>
            <a:solidFill>
              <a:srgbClr val="CCEC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3317876" name="Picture 116" descr="2003_47_01"/>
            <p:cNvPicPr>
              <a:picLocks noChangeAspect="1" noChangeArrowheads="1"/>
            </p:cNvPicPr>
            <p:nvPr/>
          </p:nvPicPr>
          <p:blipFill>
            <a:blip r:embed="rId23" cstate="print"/>
            <a:srcRect/>
            <a:stretch>
              <a:fillRect/>
            </a:stretch>
          </p:blipFill>
          <p:spPr bwMode="auto">
            <a:xfrm>
              <a:off x="3261" y="3395"/>
              <a:ext cx="214" cy="237"/>
            </a:xfrm>
            <a:prstGeom prst="rect">
              <a:avLst/>
            </a:prstGeom>
            <a:noFill/>
          </p:spPr>
        </p:pic>
        <p:sp>
          <p:nvSpPr>
            <p:cNvPr id="3317877" name="Text Box 117"/>
            <p:cNvSpPr txBox="1">
              <a:spLocks noChangeArrowheads="1"/>
            </p:cNvSpPr>
            <p:nvPr/>
          </p:nvSpPr>
          <p:spPr bwMode="auto">
            <a:xfrm>
              <a:off x="3152" y="3602"/>
              <a:ext cx="440" cy="2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sz="600">
                  <a:latin typeface="Arial" charset="0"/>
                  <a:cs typeface="Times New Roman" pitchFamily="18" charset="0"/>
                </a:rPr>
                <a:t>Diesel Engines</a:t>
              </a:r>
            </a:p>
            <a:p>
              <a:pPr algn="ctr" eaLnBrk="1" hangingPunct="1"/>
              <a:r>
                <a:rPr lang="en-US" sz="600">
                  <a:latin typeface="Arial" charset="0"/>
                  <a:cs typeface="Times New Roman" pitchFamily="18" charset="0"/>
                </a:rPr>
                <a:t>Bielsko-Biala,</a:t>
              </a:r>
            </a:p>
            <a:p>
              <a:pPr algn="ctr" eaLnBrk="1" hangingPunct="1"/>
              <a:r>
                <a:rPr lang="en-US" sz="600">
                  <a:latin typeface="Arial" charset="0"/>
                  <a:cs typeface="Times New Roman" pitchFamily="18" charset="0"/>
                </a:rPr>
                <a:t>Poland</a:t>
              </a:r>
            </a:p>
          </p:txBody>
        </p:sp>
      </p:grpSp>
      <p:pic>
        <p:nvPicPr>
          <p:cNvPr id="3317878" name="Picture 118" descr="logo"/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4033838" y="5026025"/>
            <a:ext cx="412750" cy="198438"/>
          </a:xfrm>
          <a:prstGeom prst="rect">
            <a:avLst/>
          </a:prstGeom>
          <a:noFill/>
        </p:spPr>
      </p:pic>
      <p:sp>
        <p:nvSpPr>
          <p:cNvPr id="3317879" name="Line 119"/>
          <p:cNvSpPr>
            <a:spLocks noChangeShapeType="1"/>
          </p:cNvSpPr>
          <p:nvPr/>
        </p:nvSpPr>
        <p:spPr bwMode="auto">
          <a:xfrm>
            <a:off x="544513" y="1762125"/>
            <a:ext cx="161925" cy="5270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17880" name="Text Box 120"/>
          <p:cNvSpPr txBox="1">
            <a:spLocks noChangeArrowheads="1"/>
          </p:cNvSpPr>
          <p:nvPr/>
        </p:nvSpPr>
        <p:spPr bwMode="auto">
          <a:xfrm>
            <a:off x="250825" y="1849438"/>
            <a:ext cx="725488" cy="2746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1200" b="1">
                <a:latin typeface="Arial" charset="0"/>
                <a:ea typeface="Gulim" pitchFamily="34" charset="-127"/>
                <a:cs typeface="Times New Roman" pitchFamily="18" charset="0"/>
              </a:rPr>
              <a:t>27.97%</a:t>
            </a:r>
          </a:p>
        </p:txBody>
      </p:sp>
      <p:sp>
        <p:nvSpPr>
          <p:cNvPr id="3317881" name="Line 121"/>
          <p:cNvSpPr>
            <a:spLocks noChangeShapeType="1"/>
          </p:cNvSpPr>
          <p:nvPr/>
        </p:nvSpPr>
        <p:spPr bwMode="auto">
          <a:xfrm flipV="1">
            <a:off x="5124450" y="3035300"/>
            <a:ext cx="1050925" cy="6381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17882" name="Text Box 122"/>
          <p:cNvSpPr txBox="1">
            <a:spLocks noChangeArrowheads="1"/>
          </p:cNvSpPr>
          <p:nvPr/>
        </p:nvSpPr>
        <p:spPr bwMode="auto">
          <a:xfrm>
            <a:off x="5481638" y="3200400"/>
            <a:ext cx="487362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200" b="1">
                <a:latin typeface="Arial" charset="0"/>
                <a:cs typeface="Times New Roman" pitchFamily="18" charset="0"/>
              </a:rPr>
              <a:t>60%</a:t>
            </a:r>
          </a:p>
        </p:txBody>
      </p:sp>
      <p:sp>
        <p:nvSpPr>
          <p:cNvPr id="3317883" name="Line 123"/>
          <p:cNvSpPr>
            <a:spLocks noChangeShapeType="1"/>
          </p:cNvSpPr>
          <p:nvPr/>
        </p:nvSpPr>
        <p:spPr bwMode="auto">
          <a:xfrm flipV="1">
            <a:off x="5224463" y="3114675"/>
            <a:ext cx="1749425" cy="7350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17884" name="Line 124"/>
          <p:cNvSpPr>
            <a:spLocks noChangeShapeType="1"/>
          </p:cNvSpPr>
          <p:nvPr/>
        </p:nvSpPr>
        <p:spPr bwMode="auto">
          <a:xfrm flipH="1">
            <a:off x="6762750" y="2328863"/>
            <a:ext cx="1898650" cy="231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17885" name="Line 125"/>
          <p:cNvSpPr>
            <a:spLocks noChangeShapeType="1"/>
          </p:cNvSpPr>
          <p:nvPr/>
        </p:nvSpPr>
        <p:spPr bwMode="auto">
          <a:xfrm flipH="1">
            <a:off x="7691438" y="2776538"/>
            <a:ext cx="628650" cy="128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17886" name="Line 126"/>
          <p:cNvSpPr>
            <a:spLocks noChangeShapeType="1"/>
          </p:cNvSpPr>
          <p:nvPr/>
        </p:nvSpPr>
        <p:spPr bwMode="auto">
          <a:xfrm flipH="1">
            <a:off x="7167563" y="3074988"/>
            <a:ext cx="1651000" cy="452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17887" name="Line 127"/>
          <p:cNvSpPr>
            <a:spLocks noChangeShapeType="1"/>
          </p:cNvSpPr>
          <p:nvPr/>
        </p:nvSpPr>
        <p:spPr bwMode="auto">
          <a:xfrm flipH="1">
            <a:off x="8499475" y="2930525"/>
            <a:ext cx="512763" cy="5984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17888" name="Text Box 128"/>
          <p:cNvSpPr txBox="1">
            <a:spLocks noChangeArrowheads="1"/>
          </p:cNvSpPr>
          <p:nvPr/>
        </p:nvSpPr>
        <p:spPr bwMode="auto">
          <a:xfrm>
            <a:off x="5481638" y="3503613"/>
            <a:ext cx="487362" cy="2746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200" b="1">
                <a:latin typeface="Arial" charset="0"/>
                <a:cs typeface="Times New Roman" pitchFamily="18" charset="0"/>
              </a:rPr>
              <a:t>60%</a:t>
            </a:r>
          </a:p>
        </p:txBody>
      </p:sp>
      <p:sp>
        <p:nvSpPr>
          <p:cNvPr id="3317889" name="Line 129"/>
          <p:cNvSpPr>
            <a:spLocks noChangeShapeType="1"/>
          </p:cNvSpPr>
          <p:nvPr/>
        </p:nvSpPr>
        <p:spPr bwMode="auto">
          <a:xfrm flipV="1">
            <a:off x="5289550" y="3741738"/>
            <a:ext cx="1177925" cy="3032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17890" name="Text Box 130"/>
          <p:cNvSpPr txBox="1">
            <a:spLocks noChangeArrowheads="1"/>
          </p:cNvSpPr>
          <p:nvPr/>
        </p:nvSpPr>
        <p:spPr bwMode="auto">
          <a:xfrm>
            <a:off x="5481638" y="3805238"/>
            <a:ext cx="487362" cy="2746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200" b="1">
                <a:latin typeface="Arial" charset="0"/>
                <a:cs typeface="Times New Roman" pitchFamily="18" charset="0"/>
              </a:rPr>
              <a:t>60%</a:t>
            </a:r>
          </a:p>
        </p:txBody>
      </p:sp>
      <p:sp>
        <p:nvSpPr>
          <p:cNvPr id="3317891" name="Text Box 131"/>
          <p:cNvSpPr txBox="1">
            <a:spLocks noChangeArrowheads="1"/>
          </p:cNvSpPr>
          <p:nvPr/>
        </p:nvSpPr>
        <p:spPr bwMode="auto">
          <a:xfrm>
            <a:off x="7604125" y="2311400"/>
            <a:ext cx="487363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200" b="1">
                <a:latin typeface="Arial" charset="0"/>
                <a:cs typeface="Times New Roman" pitchFamily="18" charset="0"/>
              </a:rPr>
              <a:t>40%</a:t>
            </a:r>
          </a:p>
        </p:txBody>
      </p:sp>
      <p:sp>
        <p:nvSpPr>
          <p:cNvPr id="3317892" name="Text Box 132"/>
          <p:cNvSpPr txBox="1">
            <a:spLocks noChangeArrowheads="1"/>
          </p:cNvSpPr>
          <p:nvPr/>
        </p:nvSpPr>
        <p:spPr bwMode="auto">
          <a:xfrm>
            <a:off x="7764463" y="3149600"/>
            <a:ext cx="487362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200" b="1">
                <a:latin typeface="Arial" charset="0"/>
                <a:cs typeface="Times New Roman" pitchFamily="18" charset="0"/>
              </a:rPr>
              <a:t>40%</a:t>
            </a:r>
          </a:p>
        </p:txBody>
      </p:sp>
      <p:sp>
        <p:nvSpPr>
          <p:cNvPr id="3317893" name="Text Box 133"/>
          <p:cNvSpPr txBox="1">
            <a:spLocks noChangeArrowheads="1"/>
          </p:cNvSpPr>
          <p:nvPr/>
        </p:nvSpPr>
        <p:spPr bwMode="auto">
          <a:xfrm>
            <a:off x="7791450" y="2686050"/>
            <a:ext cx="487363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1200" b="1">
                <a:latin typeface="Arial" charset="0"/>
                <a:cs typeface="Times New Roman" pitchFamily="18" charset="0"/>
              </a:rPr>
              <a:t>40%</a:t>
            </a:r>
          </a:p>
        </p:txBody>
      </p:sp>
      <p:sp>
        <p:nvSpPr>
          <p:cNvPr id="3317894" name="Text Box 134"/>
          <p:cNvSpPr txBox="1">
            <a:spLocks noChangeArrowheads="1"/>
          </p:cNvSpPr>
          <p:nvPr/>
        </p:nvSpPr>
        <p:spPr bwMode="auto">
          <a:xfrm>
            <a:off x="2049463" y="-55563"/>
            <a:ext cx="4933950" cy="485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2200">
                <a:latin typeface="Arial Black" pitchFamily="34" charset="0"/>
                <a:cs typeface="Times New Roman" pitchFamily="18" charset="0"/>
              </a:rPr>
              <a:t>The General Motors Network</a:t>
            </a:r>
          </a:p>
        </p:txBody>
      </p:sp>
      <p:grpSp>
        <p:nvGrpSpPr>
          <p:cNvPr id="3317895" name="Group 135"/>
          <p:cNvGrpSpPr>
            <a:grpSpLocks/>
          </p:cNvGrpSpPr>
          <p:nvPr/>
        </p:nvGrpSpPr>
        <p:grpSpPr bwMode="auto">
          <a:xfrm>
            <a:off x="6096000" y="2451100"/>
            <a:ext cx="798513" cy="779463"/>
            <a:chOff x="3760" y="1598"/>
            <a:chExt cx="503" cy="491"/>
          </a:xfrm>
        </p:grpSpPr>
        <p:sp>
          <p:nvSpPr>
            <p:cNvPr id="3317896" name="Oval 136"/>
            <p:cNvSpPr>
              <a:spLocks noChangeArrowheads="1"/>
            </p:cNvSpPr>
            <p:nvPr/>
          </p:nvSpPr>
          <p:spPr bwMode="auto">
            <a:xfrm>
              <a:off x="3772" y="1598"/>
              <a:ext cx="480" cy="480"/>
            </a:xfrm>
            <a:prstGeom prst="ellipse">
              <a:avLst/>
            </a:prstGeom>
            <a:solidFill>
              <a:srgbClr val="CCEC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17897" name="Text Box 137"/>
            <p:cNvSpPr txBox="1">
              <a:spLocks noChangeArrowheads="1"/>
            </p:cNvSpPr>
            <p:nvPr/>
          </p:nvSpPr>
          <p:spPr bwMode="auto">
            <a:xfrm>
              <a:off x="3760" y="1810"/>
              <a:ext cx="503" cy="2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30000"/>
                </a:spcBef>
              </a:pPr>
              <a:r>
                <a:rPr lang="en-US" sz="500" b="1">
                  <a:solidFill>
                    <a:srgbClr val="FF0000"/>
                  </a:solidFill>
                  <a:latin typeface="Arial" charset="0"/>
                  <a:cs typeface="Times New Roman" pitchFamily="18" charset="0"/>
                </a:rPr>
                <a:t>GM-Isuzu Diesel Engineering Limited</a:t>
              </a:r>
            </a:p>
            <a:p>
              <a:pPr algn="ctr" eaLnBrk="1" hangingPunct="1">
                <a:spcBef>
                  <a:spcPct val="15000"/>
                </a:spcBef>
              </a:pPr>
              <a:r>
                <a:rPr lang="en-US" sz="600">
                  <a:latin typeface="Arial" charset="0"/>
                  <a:cs typeface="Times New Roman" pitchFamily="18" charset="0"/>
                </a:rPr>
                <a:t>Fujisawa, </a:t>
              </a:r>
            </a:p>
            <a:p>
              <a:pPr algn="ctr" eaLnBrk="1" hangingPunct="1"/>
              <a:r>
                <a:rPr lang="en-US" sz="600">
                  <a:latin typeface="Arial" charset="0"/>
                  <a:cs typeface="Times New Roman" pitchFamily="18" charset="0"/>
                </a:rPr>
                <a:t>Japan</a:t>
              </a:r>
            </a:p>
          </p:txBody>
        </p:sp>
        <p:pic>
          <p:nvPicPr>
            <p:cNvPr id="3317898" name="Picture 138" descr="symbol300dpi"/>
            <p:cNvPicPr>
              <a:picLocks noChangeAspect="1" noChangeArrowheads="1"/>
            </p:cNvPicPr>
            <p:nvPr/>
          </p:nvPicPr>
          <p:blipFill>
            <a:blip r:embed="rId25" cstate="print"/>
            <a:srcRect/>
            <a:stretch>
              <a:fillRect/>
            </a:stretch>
          </p:blipFill>
          <p:spPr bwMode="auto">
            <a:xfrm>
              <a:off x="3897" y="1643"/>
              <a:ext cx="225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317899" name="Group 139"/>
          <p:cNvGrpSpPr>
            <a:grpSpLocks/>
          </p:cNvGrpSpPr>
          <p:nvPr/>
        </p:nvGrpSpPr>
        <p:grpSpPr bwMode="auto">
          <a:xfrm>
            <a:off x="6915150" y="2571750"/>
            <a:ext cx="806450" cy="779463"/>
            <a:chOff x="4276" y="1674"/>
            <a:chExt cx="508" cy="491"/>
          </a:xfrm>
        </p:grpSpPr>
        <p:sp>
          <p:nvSpPr>
            <p:cNvPr id="3317900" name="Oval 140"/>
            <p:cNvSpPr>
              <a:spLocks noChangeArrowheads="1"/>
            </p:cNvSpPr>
            <p:nvPr/>
          </p:nvSpPr>
          <p:spPr bwMode="auto">
            <a:xfrm>
              <a:off x="4288" y="1674"/>
              <a:ext cx="480" cy="480"/>
            </a:xfrm>
            <a:prstGeom prst="ellipse">
              <a:avLst/>
            </a:prstGeom>
            <a:solidFill>
              <a:srgbClr val="CCEC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aphicFrame>
          <p:nvGraphicFramePr>
            <p:cNvPr id="3317901" name="Object 141"/>
            <p:cNvGraphicFramePr>
              <a:graphicFrameLocks noChangeAspect="1"/>
            </p:cNvGraphicFramePr>
            <p:nvPr/>
          </p:nvGraphicFramePr>
          <p:xfrm>
            <a:off x="4380" y="1745"/>
            <a:ext cx="296" cy="191"/>
          </p:xfrm>
          <a:graphic>
            <a:graphicData uri="http://schemas.openxmlformats.org/presentationml/2006/ole">
              <p:oleObj spid="_x0000_s3317901" name="Bitmap Image" r:id="rId26" imgW="5229955" imgH="3362794" progId="PBrush">
                <p:embed/>
              </p:oleObj>
            </a:graphicData>
          </a:graphic>
        </p:graphicFrame>
        <p:sp>
          <p:nvSpPr>
            <p:cNvPr id="3317902" name="Text Box 142"/>
            <p:cNvSpPr txBox="1">
              <a:spLocks noChangeArrowheads="1"/>
            </p:cNvSpPr>
            <p:nvPr/>
          </p:nvSpPr>
          <p:spPr bwMode="auto">
            <a:xfrm>
              <a:off x="4276" y="1931"/>
              <a:ext cx="508" cy="2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spcAft>
                  <a:spcPct val="25000"/>
                </a:spcAft>
              </a:pPr>
              <a:r>
                <a:rPr lang="en-US" sz="500" b="1">
                  <a:solidFill>
                    <a:srgbClr val="FF0000"/>
                  </a:solidFill>
                  <a:latin typeface="Arial" charset="0"/>
                  <a:cs typeface="Times New Roman" pitchFamily="18" charset="0"/>
                </a:rPr>
                <a:t>Duramax Diesel V8</a:t>
              </a:r>
            </a:p>
            <a:p>
              <a:pPr algn="ctr" eaLnBrk="1" hangingPunct="1"/>
              <a:r>
                <a:rPr lang="en-US" sz="600">
                  <a:latin typeface="Arial" charset="0"/>
                  <a:cs typeface="Times New Roman" pitchFamily="18" charset="0"/>
                </a:rPr>
                <a:t>Moraine, Ohio, USA</a:t>
              </a:r>
            </a:p>
          </p:txBody>
        </p:sp>
      </p:grpSp>
      <p:pic>
        <p:nvPicPr>
          <p:cNvPr id="3317903" name="Picture 143" descr="logo_phpBB"/>
          <p:cNvPicPr>
            <a:picLocks noChangeAspect="1" noChangeArrowheads="1"/>
          </p:cNvPicPr>
          <p:nvPr/>
        </p:nvPicPr>
        <p:blipFill>
          <a:blip r:embed="rId27" cstate="print"/>
          <a:srcRect/>
          <a:stretch>
            <a:fillRect/>
          </a:stretch>
        </p:blipFill>
        <p:spPr bwMode="auto">
          <a:xfrm>
            <a:off x="6673850" y="5453063"/>
            <a:ext cx="654050" cy="473075"/>
          </a:xfrm>
          <a:prstGeom prst="rect">
            <a:avLst/>
          </a:prstGeom>
          <a:noFill/>
        </p:spPr>
      </p:pic>
      <p:sp>
        <p:nvSpPr>
          <p:cNvPr id="3317904" name="Oval 144"/>
          <p:cNvSpPr>
            <a:spLocks noChangeArrowheads="1"/>
          </p:cNvSpPr>
          <p:nvPr/>
        </p:nvSpPr>
        <p:spPr bwMode="auto">
          <a:xfrm>
            <a:off x="6638925" y="5330825"/>
            <a:ext cx="742950" cy="7239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17905" name="Text Box 145"/>
          <p:cNvSpPr txBox="1">
            <a:spLocks noChangeArrowheads="1"/>
          </p:cNvSpPr>
          <p:nvPr/>
        </p:nvSpPr>
        <p:spPr bwMode="auto">
          <a:xfrm>
            <a:off x="6775450" y="5783263"/>
            <a:ext cx="47148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600">
                <a:latin typeface="Arial" charset="0"/>
                <a:cs typeface="Times New Roman" pitchFamily="18" charset="0"/>
              </a:rPr>
              <a:t>Turin, Italy</a:t>
            </a:r>
          </a:p>
        </p:txBody>
      </p:sp>
      <p:grpSp>
        <p:nvGrpSpPr>
          <p:cNvPr id="3317906" name="Group 146"/>
          <p:cNvGrpSpPr>
            <a:grpSpLocks/>
          </p:cNvGrpSpPr>
          <p:nvPr/>
        </p:nvGrpSpPr>
        <p:grpSpPr bwMode="auto">
          <a:xfrm>
            <a:off x="2028825" y="2292350"/>
            <a:ext cx="1066800" cy="762000"/>
            <a:chOff x="1302" y="1444"/>
            <a:chExt cx="672" cy="480"/>
          </a:xfrm>
        </p:grpSpPr>
        <p:sp>
          <p:nvSpPr>
            <p:cNvPr id="3317907" name="Oval 147"/>
            <p:cNvSpPr>
              <a:spLocks noChangeArrowheads="1"/>
            </p:cNvSpPr>
            <p:nvPr/>
          </p:nvSpPr>
          <p:spPr bwMode="auto">
            <a:xfrm>
              <a:off x="1398" y="1444"/>
              <a:ext cx="480" cy="480"/>
            </a:xfrm>
            <a:prstGeom prst="ellipse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17908" name="Text Box 148"/>
            <p:cNvSpPr txBox="1">
              <a:spLocks noChangeArrowheads="1"/>
            </p:cNvSpPr>
            <p:nvPr/>
          </p:nvSpPr>
          <p:spPr bwMode="auto">
            <a:xfrm>
              <a:off x="1345" y="1690"/>
              <a:ext cx="587" cy="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-US" sz="500" i="1">
                  <a:latin typeface="Arial" charset="0"/>
                  <a:cs typeface="Times New Roman" pitchFamily="18" charset="0"/>
                </a:rPr>
                <a:t>Vehicle Assembly</a:t>
              </a:r>
            </a:p>
            <a:p>
              <a:pPr algn="ctr" eaLnBrk="1" hangingPunct="1">
                <a:spcBef>
                  <a:spcPct val="10000"/>
                </a:spcBef>
              </a:pPr>
              <a:r>
                <a:rPr lang="en-US" sz="500">
                  <a:latin typeface="Arial" charset="0"/>
                  <a:cs typeface="Times New Roman" pitchFamily="18" charset="0"/>
                </a:rPr>
                <a:t>Yantai, Shandong,</a:t>
              </a:r>
              <a:r>
                <a:rPr lang="en-US" sz="600">
                  <a:latin typeface="Arial" charset="0"/>
                  <a:cs typeface="Times New Roman" pitchFamily="18" charset="0"/>
                </a:rPr>
                <a:t> </a:t>
              </a:r>
            </a:p>
            <a:p>
              <a:pPr algn="ctr" eaLnBrk="1" hangingPunct="1">
                <a:spcBef>
                  <a:spcPct val="10000"/>
                </a:spcBef>
              </a:pPr>
              <a:r>
                <a:rPr lang="en-US" sz="600">
                  <a:latin typeface="Arial" charset="0"/>
                  <a:cs typeface="Times New Roman" pitchFamily="18" charset="0"/>
                </a:rPr>
                <a:t>China</a:t>
              </a:r>
            </a:p>
          </p:txBody>
        </p:sp>
        <p:sp>
          <p:nvSpPr>
            <p:cNvPr id="3317909" name="Text Box 149"/>
            <p:cNvSpPr txBox="1">
              <a:spLocks noChangeArrowheads="1"/>
            </p:cNvSpPr>
            <p:nvPr/>
          </p:nvSpPr>
          <p:spPr bwMode="auto">
            <a:xfrm>
              <a:off x="1302" y="1496"/>
              <a:ext cx="672" cy="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lnSpc>
                  <a:spcPct val="85000"/>
                </a:lnSpc>
              </a:pPr>
              <a:r>
                <a:rPr lang="en-US" sz="600" b="1">
                  <a:solidFill>
                    <a:srgbClr val="CC00CC"/>
                  </a:solidFill>
                  <a:latin typeface="Arial" charset="0"/>
                  <a:cs typeface="Arial" charset="0"/>
                </a:rPr>
                <a:t>Shanghai-GM</a:t>
              </a:r>
            </a:p>
            <a:p>
              <a:pPr algn="ctr" eaLnBrk="1" hangingPunct="1">
                <a:lnSpc>
                  <a:spcPct val="85000"/>
                </a:lnSpc>
              </a:pPr>
              <a:r>
                <a:rPr lang="en-US" sz="1000" b="1">
                  <a:solidFill>
                    <a:srgbClr val="CC00CC"/>
                  </a:solidFill>
                  <a:latin typeface="Arial" charset="0"/>
                  <a:cs typeface="Arial" charset="0"/>
                </a:rPr>
                <a:t>DongYue</a:t>
              </a:r>
            </a:p>
            <a:p>
              <a:pPr algn="ctr" eaLnBrk="1" hangingPunct="1">
                <a:lnSpc>
                  <a:spcPct val="85000"/>
                </a:lnSpc>
              </a:pPr>
              <a:r>
                <a:rPr lang="en-US" sz="600" b="1">
                  <a:solidFill>
                    <a:srgbClr val="CC00CC"/>
                  </a:solidFill>
                  <a:latin typeface="Arial" charset="0"/>
                  <a:cs typeface="Arial" charset="0"/>
                </a:rPr>
                <a:t>Motors Co., LTD</a:t>
              </a:r>
            </a:p>
          </p:txBody>
        </p:sp>
      </p:grpSp>
      <p:grpSp>
        <p:nvGrpSpPr>
          <p:cNvPr id="3317910" name="Group 150"/>
          <p:cNvGrpSpPr>
            <a:grpSpLocks/>
          </p:cNvGrpSpPr>
          <p:nvPr/>
        </p:nvGrpSpPr>
        <p:grpSpPr bwMode="auto">
          <a:xfrm>
            <a:off x="3965575" y="1289050"/>
            <a:ext cx="1066800" cy="762000"/>
            <a:chOff x="2522" y="812"/>
            <a:chExt cx="672" cy="480"/>
          </a:xfrm>
        </p:grpSpPr>
        <p:sp>
          <p:nvSpPr>
            <p:cNvPr id="3317911" name="Oval 151"/>
            <p:cNvSpPr>
              <a:spLocks noChangeArrowheads="1"/>
            </p:cNvSpPr>
            <p:nvPr/>
          </p:nvSpPr>
          <p:spPr bwMode="auto">
            <a:xfrm>
              <a:off x="2618" y="812"/>
              <a:ext cx="480" cy="480"/>
            </a:xfrm>
            <a:prstGeom prst="ellipse">
              <a:avLst/>
            </a:prstGeom>
            <a:solidFill>
              <a:srgbClr val="CCEC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17912" name="Text Box 152"/>
            <p:cNvSpPr txBox="1">
              <a:spLocks noChangeArrowheads="1"/>
            </p:cNvSpPr>
            <p:nvPr/>
          </p:nvSpPr>
          <p:spPr bwMode="auto">
            <a:xfrm>
              <a:off x="2565" y="1122"/>
              <a:ext cx="587" cy="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sz="500">
                  <a:latin typeface="Arial" charset="0"/>
                  <a:cs typeface="Times New Roman" pitchFamily="18" charset="0"/>
                </a:rPr>
                <a:t>Yantai, Shandong,</a:t>
              </a:r>
              <a:r>
                <a:rPr lang="en-US" sz="600">
                  <a:latin typeface="Arial" charset="0"/>
                  <a:cs typeface="Times New Roman" pitchFamily="18" charset="0"/>
                </a:rPr>
                <a:t> </a:t>
              </a:r>
            </a:p>
            <a:p>
              <a:pPr algn="ctr" eaLnBrk="1" hangingPunct="1"/>
              <a:r>
                <a:rPr lang="en-US" sz="600">
                  <a:latin typeface="Arial" charset="0"/>
                  <a:cs typeface="Times New Roman" pitchFamily="18" charset="0"/>
                </a:rPr>
                <a:t>China</a:t>
              </a:r>
            </a:p>
          </p:txBody>
        </p:sp>
        <p:sp>
          <p:nvSpPr>
            <p:cNvPr id="3317913" name="Text Box 153"/>
            <p:cNvSpPr txBox="1">
              <a:spLocks noChangeArrowheads="1"/>
            </p:cNvSpPr>
            <p:nvPr/>
          </p:nvSpPr>
          <p:spPr bwMode="auto">
            <a:xfrm>
              <a:off x="2522" y="848"/>
              <a:ext cx="672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lnSpc>
                  <a:spcPct val="85000"/>
                </a:lnSpc>
              </a:pPr>
              <a:r>
                <a:rPr lang="en-US" sz="600" b="1">
                  <a:solidFill>
                    <a:srgbClr val="008000"/>
                  </a:solidFill>
                  <a:latin typeface="Arial" charset="0"/>
                  <a:cs typeface="Arial" charset="0"/>
                </a:rPr>
                <a:t>Shanghai-GM</a:t>
              </a:r>
            </a:p>
            <a:p>
              <a:pPr algn="ctr" eaLnBrk="1" hangingPunct="1">
                <a:lnSpc>
                  <a:spcPct val="85000"/>
                </a:lnSpc>
              </a:pPr>
              <a:r>
                <a:rPr lang="en-US" sz="900" b="1">
                  <a:solidFill>
                    <a:srgbClr val="008000"/>
                  </a:solidFill>
                  <a:latin typeface="Arial" charset="0"/>
                  <a:cs typeface="Arial" charset="0"/>
                </a:rPr>
                <a:t>DongYue</a:t>
              </a:r>
            </a:p>
            <a:p>
              <a:pPr algn="ctr" eaLnBrk="1" hangingPunct="1">
                <a:lnSpc>
                  <a:spcPct val="85000"/>
                </a:lnSpc>
              </a:pPr>
              <a:r>
                <a:rPr lang="en-US" sz="600" b="1">
                  <a:solidFill>
                    <a:srgbClr val="008000"/>
                  </a:solidFill>
                  <a:latin typeface="Arial" charset="0"/>
                  <a:cs typeface="Arial" charset="0"/>
                </a:rPr>
                <a:t>Automotive</a:t>
              </a:r>
            </a:p>
            <a:p>
              <a:pPr algn="ctr" eaLnBrk="1" hangingPunct="1">
                <a:lnSpc>
                  <a:spcPct val="85000"/>
                </a:lnSpc>
              </a:pPr>
              <a:r>
                <a:rPr lang="en-US" sz="600" b="1">
                  <a:solidFill>
                    <a:srgbClr val="008000"/>
                  </a:solidFill>
                  <a:latin typeface="Arial" charset="0"/>
                  <a:cs typeface="Arial" charset="0"/>
                </a:rPr>
                <a:t>Powertrain</a:t>
              </a:r>
            </a:p>
            <a:p>
              <a:pPr algn="ctr" eaLnBrk="1" hangingPunct="1">
                <a:lnSpc>
                  <a:spcPct val="85000"/>
                </a:lnSpc>
              </a:pPr>
              <a:r>
                <a:rPr lang="en-US" sz="600" b="1">
                  <a:solidFill>
                    <a:srgbClr val="008000"/>
                  </a:solidFill>
                  <a:latin typeface="Arial" charset="0"/>
                  <a:cs typeface="Arial" charset="0"/>
                </a:rPr>
                <a:t>Co., LTD.</a:t>
              </a:r>
            </a:p>
          </p:txBody>
        </p:sp>
      </p:grpSp>
      <p:sp>
        <p:nvSpPr>
          <p:cNvPr id="3317914" name="Text Box 154"/>
          <p:cNvSpPr txBox="1">
            <a:spLocks noChangeArrowheads="1"/>
          </p:cNvSpPr>
          <p:nvPr/>
        </p:nvSpPr>
        <p:spPr bwMode="auto">
          <a:xfrm>
            <a:off x="5032375" y="1173163"/>
            <a:ext cx="7239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/>
            <a:r>
              <a:rPr lang="en-US" sz="500" i="1">
                <a:latin typeface="Arial" charset="0"/>
                <a:cs typeface="Arial" charset="0"/>
              </a:rPr>
              <a:t>formerly </a:t>
            </a:r>
          </a:p>
          <a:p>
            <a:pPr algn="ctr" eaLnBrk="1" hangingPunct="1"/>
            <a:r>
              <a:rPr lang="en-US" sz="500" i="1">
                <a:latin typeface="Arial" charset="0"/>
                <a:cs typeface="Arial" charset="0"/>
              </a:rPr>
              <a:t>Jinbei GM</a:t>
            </a:r>
          </a:p>
        </p:txBody>
      </p:sp>
      <p:sp>
        <p:nvSpPr>
          <p:cNvPr id="3317915" name="Line 155"/>
          <p:cNvSpPr>
            <a:spLocks noChangeShapeType="1"/>
          </p:cNvSpPr>
          <p:nvPr/>
        </p:nvSpPr>
        <p:spPr bwMode="auto">
          <a:xfrm>
            <a:off x="830263" y="595313"/>
            <a:ext cx="238125" cy="1031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17916" name="Line 156"/>
          <p:cNvSpPr>
            <a:spLocks noChangeShapeType="1"/>
          </p:cNvSpPr>
          <p:nvPr/>
        </p:nvSpPr>
        <p:spPr bwMode="auto">
          <a:xfrm flipH="1" flipV="1">
            <a:off x="1724025" y="985838"/>
            <a:ext cx="249238" cy="106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3317917" name="Picture 157" descr="GM%20logo"/>
          <p:cNvPicPr>
            <a:picLocks noChangeAspect="1" noChangeArrowheads="1"/>
          </p:cNvPicPr>
          <p:nvPr/>
        </p:nvPicPr>
        <p:blipFill>
          <a:blip r:embed="rId22"/>
          <a:srcRect/>
          <a:stretch>
            <a:fillRect/>
          </a:stretch>
        </p:blipFill>
        <p:spPr bwMode="auto">
          <a:xfrm>
            <a:off x="1506538" y="4763"/>
            <a:ext cx="571500" cy="571500"/>
          </a:xfrm>
          <a:prstGeom prst="rect">
            <a:avLst/>
          </a:prstGeom>
          <a:noFill/>
        </p:spPr>
      </p:pic>
      <p:grpSp>
        <p:nvGrpSpPr>
          <p:cNvPr id="3317918" name="Group 158"/>
          <p:cNvGrpSpPr>
            <a:grpSpLocks/>
          </p:cNvGrpSpPr>
          <p:nvPr/>
        </p:nvGrpSpPr>
        <p:grpSpPr bwMode="auto">
          <a:xfrm>
            <a:off x="44450" y="138113"/>
            <a:ext cx="784225" cy="762000"/>
            <a:chOff x="96" y="102"/>
            <a:chExt cx="494" cy="480"/>
          </a:xfrm>
        </p:grpSpPr>
        <p:sp>
          <p:nvSpPr>
            <p:cNvPr id="3317919" name="Oval 159"/>
            <p:cNvSpPr>
              <a:spLocks noChangeArrowheads="1"/>
            </p:cNvSpPr>
            <p:nvPr/>
          </p:nvSpPr>
          <p:spPr bwMode="auto">
            <a:xfrm>
              <a:off x="110" y="102"/>
              <a:ext cx="480" cy="48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3317920" name="Picture 160" descr="cnmedia87">
              <a:hlinkClick r:id="rId28"/>
            </p:cNvPr>
            <p:cNvPicPr>
              <a:picLocks noChangeAspect="1" noChangeArrowheads="1"/>
            </p:cNvPicPr>
            <p:nvPr/>
          </p:nvPicPr>
          <p:blipFill>
            <a:blip r:embed="rId29"/>
            <a:srcRect/>
            <a:stretch>
              <a:fillRect/>
            </a:stretch>
          </p:blipFill>
          <p:spPr bwMode="auto">
            <a:xfrm>
              <a:off x="152" y="222"/>
              <a:ext cx="380" cy="131"/>
            </a:xfrm>
            <a:prstGeom prst="rect">
              <a:avLst/>
            </a:prstGeom>
            <a:noFill/>
          </p:spPr>
        </p:pic>
        <p:sp>
          <p:nvSpPr>
            <p:cNvPr id="3317921" name="Text Box 161"/>
            <p:cNvSpPr txBox="1">
              <a:spLocks noChangeArrowheads="1"/>
            </p:cNvSpPr>
            <p:nvPr/>
          </p:nvSpPr>
          <p:spPr bwMode="auto">
            <a:xfrm>
              <a:off x="96" y="334"/>
              <a:ext cx="492" cy="2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sz="600">
                  <a:latin typeface="Arial" charset="0"/>
                  <a:cs typeface="Arial" charset="0"/>
                </a:rPr>
                <a:t>General Motors Acceptance </a:t>
              </a:r>
            </a:p>
            <a:p>
              <a:pPr algn="ctr" eaLnBrk="1" hangingPunct="1"/>
              <a:r>
                <a:rPr lang="en-US" sz="600">
                  <a:latin typeface="Arial" charset="0"/>
                  <a:cs typeface="Arial" charset="0"/>
                </a:rPr>
                <a:t>Corporation</a:t>
              </a:r>
            </a:p>
          </p:txBody>
        </p:sp>
      </p:grpSp>
      <p:sp>
        <p:nvSpPr>
          <p:cNvPr id="3317922" name="Text Box 162"/>
          <p:cNvSpPr txBox="1">
            <a:spLocks noChangeArrowheads="1"/>
          </p:cNvSpPr>
          <p:nvPr/>
        </p:nvSpPr>
        <p:spPr bwMode="auto">
          <a:xfrm>
            <a:off x="1660525" y="1847850"/>
            <a:ext cx="615950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1200" b="1">
                <a:latin typeface="Arial" charset="0"/>
                <a:cs typeface="Times New Roman" pitchFamily="18" charset="0"/>
              </a:rPr>
              <a:t>  50%</a:t>
            </a:r>
          </a:p>
        </p:txBody>
      </p:sp>
      <p:sp>
        <p:nvSpPr>
          <p:cNvPr id="3317923" name="Line 163"/>
          <p:cNvSpPr>
            <a:spLocks noChangeShapeType="1"/>
          </p:cNvSpPr>
          <p:nvPr/>
        </p:nvSpPr>
        <p:spPr bwMode="auto">
          <a:xfrm rot="-10800000">
            <a:off x="812800" y="3686175"/>
            <a:ext cx="2270125" cy="479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17924" name="Text Box 164"/>
          <p:cNvSpPr txBox="1">
            <a:spLocks noChangeArrowheads="1"/>
          </p:cNvSpPr>
          <p:nvPr/>
        </p:nvSpPr>
        <p:spPr bwMode="auto">
          <a:xfrm>
            <a:off x="2171700" y="3897313"/>
            <a:ext cx="446088" cy="2746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200" b="1">
                <a:latin typeface="Arial" charset="0"/>
                <a:cs typeface="Times New Roman" pitchFamily="18" charset="0"/>
              </a:rPr>
              <a:t>.7%</a:t>
            </a:r>
          </a:p>
        </p:txBody>
      </p:sp>
      <p:grpSp>
        <p:nvGrpSpPr>
          <p:cNvPr id="3317925" name="Group 165"/>
          <p:cNvGrpSpPr>
            <a:grpSpLocks/>
          </p:cNvGrpSpPr>
          <p:nvPr/>
        </p:nvGrpSpPr>
        <p:grpSpPr bwMode="auto">
          <a:xfrm>
            <a:off x="1398588" y="4003675"/>
            <a:ext cx="800100" cy="762000"/>
            <a:chOff x="905" y="2542"/>
            <a:chExt cx="504" cy="480"/>
          </a:xfrm>
        </p:grpSpPr>
        <p:sp>
          <p:nvSpPr>
            <p:cNvPr id="3317926" name="Oval 166"/>
            <p:cNvSpPr>
              <a:spLocks noChangeArrowheads="1"/>
            </p:cNvSpPr>
            <p:nvPr/>
          </p:nvSpPr>
          <p:spPr bwMode="auto">
            <a:xfrm>
              <a:off x="920" y="2542"/>
              <a:ext cx="480" cy="480"/>
            </a:xfrm>
            <a:prstGeom prst="ellipse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17927" name="Text Box 167"/>
            <p:cNvSpPr txBox="1">
              <a:spLocks noChangeArrowheads="1"/>
            </p:cNvSpPr>
            <p:nvPr/>
          </p:nvSpPr>
          <p:spPr bwMode="auto">
            <a:xfrm>
              <a:off x="905" y="2814"/>
              <a:ext cx="504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-US" sz="600">
                  <a:latin typeface="Arial" charset="0"/>
                  <a:cs typeface="Times New Roman" pitchFamily="18" charset="0"/>
                </a:rPr>
                <a:t>Rosario, Argentina</a:t>
              </a:r>
            </a:p>
          </p:txBody>
        </p:sp>
        <p:pic>
          <p:nvPicPr>
            <p:cNvPr id="3317928" name="Picture 168" descr="GM%20logo"/>
            <p:cNvPicPr>
              <a:picLocks noChangeAspect="1" noChangeArrowheads="1"/>
            </p:cNvPicPr>
            <p:nvPr/>
          </p:nvPicPr>
          <p:blipFill>
            <a:blip r:embed="rId30" cstate="print"/>
            <a:srcRect/>
            <a:stretch>
              <a:fillRect/>
            </a:stretch>
          </p:blipFill>
          <p:spPr bwMode="auto">
            <a:xfrm>
              <a:off x="1042" y="2594"/>
              <a:ext cx="236" cy="236"/>
            </a:xfrm>
            <a:prstGeom prst="rect">
              <a:avLst/>
            </a:prstGeom>
            <a:noFill/>
          </p:spPr>
        </p:pic>
        <p:sp>
          <p:nvSpPr>
            <p:cNvPr id="3317929" name="Text Box 169"/>
            <p:cNvSpPr txBox="1">
              <a:spLocks noChangeArrowheads="1"/>
            </p:cNvSpPr>
            <p:nvPr/>
          </p:nvSpPr>
          <p:spPr bwMode="auto">
            <a:xfrm>
              <a:off x="1010" y="2741"/>
              <a:ext cx="332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500" b="1">
                  <a:solidFill>
                    <a:schemeClr val="bg1"/>
                  </a:solidFill>
                  <a:latin typeface="Arial" charset="0"/>
                  <a:cs typeface="Times New Roman" pitchFamily="18" charset="0"/>
                </a:rPr>
                <a:t>Argentina</a:t>
              </a:r>
            </a:p>
          </p:txBody>
        </p:sp>
      </p:grpSp>
      <p:sp>
        <p:nvSpPr>
          <p:cNvPr id="3317930" name="Line 170"/>
          <p:cNvSpPr>
            <a:spLocks noChangeShapeType="1"/>
          </p:cNvSpPr>
          <p:nvPr/>
        </p:nvSpPr>
        <p:spPr bwMode="auto">
          <a:xfrm flipV="1">
            <a:off x="2182813" y="4397375"/>
            <a:ext cx="903287" cy="2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17931" name="Text Box 171"/>
          <p:cNvSpPr txBox="1">
            <a:spLocks noChangeArrowheads="1"/>
          </p:cNvSpPr>
          <p:nvPr/>
        </p:nvSpPr>
        <p:spPr bwMode="auto">
          <a:xfrm>
            <a:off x="2422525" y="4275138"/>
            <a:ext cx="530225" cy="2746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200" b="1">
                <a:latin typeface="Arial" charset="0"/>
                <a:cs typeface="Times New Roman" pitchFamily="18" charset="0"/>
              </a:rPr>
              <a:t> 98%</a:t>
            </a:r>
          </a:p>
        </p:txBody>
      </p:sp>
      <p:sp>
        <p:nvSpPr>
          <p:cNvPr id="3317932" name="Line 172"/>
          <p:cNvSpPr>
            <a:spLocks noChangeShapeType="1"/>
          </p:cNvSpPr>
          <p:nvPr/>
        </p:nvSpPr>
        <p:spPr bwMode="auto">
          <a:xfrm>
            <a:off x="722313" y="3825875"/>
            <a:ext cx="719137" cy="4841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17933" name="Text Box 173"/>
          <p:cNvSpPr txBox="1">
            <a:spLocks noChangeArrowheads="1"/>
          </p:cNvSpPr>
          <p:nvPr/>
        </p:nvSpPr>
        <p:spPr bwMode="auto">
          <a:xfrm>
            <a:off x="869950" y="3954463"/>
            <a:ext cx="415925" cy="2746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1200" b="1">
                <a:latin typeface="Arial" charset="0"/>
                <a:cs typeface="Times New Roman" pitchFamily="18" charset="0"/>
              </a:rPr>
              <a:t>2%</a:t>
            </a:r>
          </a:p>
        </p:txBody>
      </p:sp>
      <p:sp>
        <p:nvSpPr>
          <p:cNvPr id="3317934" name="Line 174"/>
          <p:cNvSpPr>
            <a:spLocks noChangeShapeType="1"/>
          </p:cNvSpPr>
          <p:nvPr/>
        </p:nvSpPr>
        <p:spPr bwMode="auto">
          <a:xfrm>
            <a:off x="809625" y="3489325"/>
            <a:ext cx="2282825" cy="5111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17935" name="Text Box 175"/>
          <p:cNvSpPr txBox="1">
            <a:spLocks noChangeArrowheads="1"/>
          </p:cNvSpPr>
          <p:nvPr/>
        </p:nvSpPr>
        <p:spPr bwMode="auto">
          <a:xfrm>
            <a:off x="1303338" y="3494088"/>
            <a:ext cx="403225" cy="2746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200" b="1">
                <a:latin typeface="Arial" charset="0"/>
                <a:cs typeface="Times New Roman" pitchFamily="18" charset="0"/>
              </a:rPr>
              <a:t>3%</a:t>
            </a:r>
          </a:p>
        </p:txBody>
      </p:sp>
      <p:sp>
        <p:nvSpPr>
          <p:cNvPr id="3317936" name="Line 176"/>
          <p:cNvSpPr>
            <a:spLocks noChangeShapeType="1"/>
          </p:cNvSpPr>
          <p:nvPr/>
        </p:nvSpPr>
        <p:spPr bwMode="auto">
          <a:xfrm>
            <a:off x="5194300" y="4699000"/>
            <a:ext cx="327025" cy="904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17937" name="Line 177"/>
          <p:cNvSpPr>
            <a:spLocks noChangeShapeType="1"/>
          </p:cNvSpPr>
          <p:nvPr/>
        </p:nvSpPr>
        <p:spPr bwMode="auto">
          <a:xfrm flipH="1">
            <a:off x="7475538" y="1250950"/>
            <a:ext cx="7461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3317938" name="Group 178"/>
          <p:cNvGrpSpPr>
            <a:grpSpLocks/>
          </p:cNvGrpSpPr>
          <p:nvPr/>
        </p:nvGrpSpPr>
        <p:grpSpPr bwMode="auto">
          <a:xfrm>
            <a:off x="6670675" y="869950"/>
            <a:ext cx="857250" cy="763588"/>
            <a:chOff x="4356" y="897"/>
            <a:chExt cx="540" cy="481"/>
          </a:xfrm>
        </p:grpSpPr>
        <p:sp>
          <p:nvSpPr>
            <p:cNvPr id="3317939" name="Oval 179"/>
            <p:cNvSpPr>
              <a:spLocks noChangeArrowheads="1"/>
            </p:cNvSpPr>
            <p:nvPr/>
          </p:nvSpPr>
          <p:spPr bwMode="auto">
            <a:xfrm>
              <a:off x="4388" y="897"/>
              <a:ext cx="474" cy="47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17940" name="Text Box 180"/>
            <p:cNvSpPr txBox="1">
              <a:spLocks noChangeArrowheads="1"/>
            </p:cNvSpPr>
            <p:nvPr/>
          </p:nvSpPr>
          <p:spPr bwMode="auto">
            <a:xfrm>
              <a:off x="4356" y="968"/>
              <a:ext cx="540" cy="3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-US" sz="900" b="1">
                  <a:solidFill>
                    <a:srgbClr val="0000FF"/>
                  </a:solidFill>
                  <a:latin typeface="Arial" charset="0"/>
                  <a:cs typeface="Times New Roman" pitchFamily="18" charset="0"/>
                </a:rPr>
                <a:t>Yulon - GM</a:t>
              </a:r>
            </a:p>
            <a:p>
              <a:pPr algn="ctr" eaLnBrk="1" hangingPunct="1">
                <a:spcBef>
                  <a:spcPct val="5000"/>
                </a:spcBef>
              </a:pPr>
              <a:r>
                <a:rPr lang="en-US" sz="600" b="1">
                  <a:solidFill>
                    <a:srgbClr val="0000FF"/>
                  </a:solidFill>
                  <a:latin typeface="Arial" charset="0"/>
                  <a:cs typeface="Times New Roman" pitchFamily="18" charset="0"/>
                </a:rPr>
                <a:t>Motor Co., LTD.</a:t>
              </a:r>
            </a:p>
            <a:p>
              <a:pPr algn="ctr" eaLnBrk="1" hangingPunct="1">
                <a:spcBef>
                  <a:spcPct val="15000"/>
                </a:spcBef>
              </a:pPr>
              <a:r>
                <a:rPr lang="en-US" sz="500" b="1">
                  <a:solidFill>
                    <a:srgbClr val="0000FF"/>
                  </a:solidFill>
                  <a:latin typeface="Arial" charset="0"/>
                  <a:cs typeface="Times New Roman" pitchFamily="18" charset="0"/>
                </a:rPr>
                <a:t>Vehicle Distribution Aftermarket Sales</a:t>
              </a:r>
            </a:p>
          </p:txBody>
        </p:sp>
        <p:sp>
          <p:nvSpPr>
            <p:cNvPr id="3317941" name="Text Box 181"/>
            <p:cNvSpPr txBox="1">
              <a:spLocks noChangeArrowheads="1"/>
            </p:cNvSpPr>
            <p:nvPr/>
          </p:nvSpPr>
          <p:spPr bwMode="auto">
            <a:xfrm>
              <a:off x="4424" y="1224"/>
              <a:ext cx="404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-US" sz="500">
                  <a:latin typeface="Arial" charset="0"/>
                  <a:cs typeface="Arial" charset="0"/>
                </a:rPr>
                <a:t>Taipei, Taiwan, ROC</a:t>
              </a:r>
            </a:p>
          </p:txBody>
        </p:sp>
      </p:grpSp>
      <p:grpSp>
        <p:nvGrpSpPr>
          <p:cNvPr id="3317942" name="Group 182"/>
          <p:cNvGrpSpPr>
            <a:grpSpLocks/>
          </p:cNvGrpSpPr>
          <p:nvPr/>
        </p:nvGrpSpPr>
        <p:grpSpPr bwMode="auto">
          <a:xfrm>
            <a:off x="8231188" y="874713"/>
            <a:ext cx="752475" cy="752475"/>
            <a:chOff x="5081" y="897"/>
            <a:chExt cx="474" cy="474"/>
          </a:xfrm>
        </p:grpSpPr>
        <p:pic>
          <p:nvPicPr>
            <p:cNvPr id="3317943" name="Picture 183"/>
            <p:cNvPicPr>
              <a:picLocks noChangeArrowheads="1"/>
            </p:cNvPicPr>
            <p:nvPr/>
          </p:nvPicPr>
          <p:blipFill>
            <a:blip r:embed="rId31" cstate="print"/>
            <a:srcRect/>
            <a:stretch>
              <a:fillRect/>
            </a:stretch>
          </p:blipFill>
          <p:spPr bwMode="auto">
            <a:xfrm>
              <a:off x="5190" y="926"/>
              <a:ext cx="256" cy="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317944" name="Oval 184"/>
            <p:cNvSpPr>
              <a:spLocks noChangeArrowheads="1"/>
            </p:cNvSpPr>
            <p:nvPr/>
          </p:nvSpPr>
          <p:spPr bwMode="auto">
            <a:xfrm>
              <a:off x="5081" y="897"/>
              <a:ext cx="474" cy="47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17945" name="Text Box 185"/>
            <p:cNvSpPr txBox="1">
              <a:spLocks noChangeArrowheads="1"/>
            </p:cNvSpPr>
            <p:nvPr/>
          </p:nvSpPr>
          <p:spPr bwMode="auto">
            <a:xfrm>
              <a:off x="5124" y="1208"/>
              <a:ext cx="404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-US" sz="500">
                  <a:latin typeface="Arial" charset="0"/>
                  <a:cs typeface="Arial" charset="0"/>
                </a:rPr>
                <a:t>Taipei, Taiwan, ROC</a:t>
              </a:r>
            </a:p>
          </p:txBody>
        </p:sp>
      </p:grpSp>
      <p:grpSp>
        <p:nvGrpSpPr>
          <p:cNvPr id="3317946" name="Group 186"/>
          <p:cNvGrpSpPr>
            <a:grpSpLocks/>
          </p:cNvGrpSpPr>
          <p:nvPr/>
        </p:nvGrpSpPr>
        <p:grpSpPr bwMode="auto">
          <a:xfrm>
            <a:off x="5389563" y="4473575"/>
            <a:ext cx="1016000" cy="782638"/>
            <a:chOff x="3428" y="2983"/>
            <a:chExt cx="640" cy="493"/>
          </a:xfrm>
        </p:grpSpPr>
        <p:sp>
          <p:nvSpPr>
            <p:cNvPr id="3317947" name="Oval 187"/>
            <p:cNvSpPr>
              <a:spLocks noChangeArrowheads="1"/>
            </p:cNvSpPr>
            <p:nvPr/>
          </p:nvSpPr>
          <p:spPr bwMode="auto">
            <a:xfrm>
              <a:off x="3508" y="2983"/>
              <a:ext cx="480" cy="480"/>
            </a:xfrm>
            <a:prstGeom prst="ellipse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3317948" name="Picture 188" descr="GM%20logo"/>
            <p:cNvPicPr>
              <a:picLocks noChangeAspect="1" noChangeArrowheads="1"/>
            </p:cNvPicPr>
            <p:nvPr/>
          </p:nvPicPr>
          <p:blipFill>
            <a:blip r:embed="rId32" cstate="print"/>
            <a:srcRect/>
            <a:stretch>
              <a:fillRect/>
            </a:stretch>
          </p:blipFill>
          <p:spPr bwMode="auto">
            <a:xfrm>
              <a:off x="3644" y="3013"/>
              <a:ext cx="200" cy="200"/>
            </a:xfrm>
            <a:prstGeom prst="rect">
              <a:avLst/>
            </a:prstGeom>
            <a:noFill/>
          </p:spPr>
        </p:pic>
        <p:sp>
          <p:nvSpPr>
            <p:cNvPr id="3317949" name="Text Box 189"/>
            <p:cNvSpPr txBox="1">
              <a:spLocks noChangeArrowheads="1"/>
            </p:cNvSpPr>
            <p:nvPr/>
          </p:nvSpPr>
          <p:spPr bwMode="auto">
            <a:xfrm>
              <a:off x="3584" y="3128"/>
              <a:ext cx="332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-US" sz="500" b="1">
                  <a:solidFill>
                    <a:schemeClr val="bg1"/>
                  </a:solidFill>
                  <a:latin typeface="Arial" charset="0"/>
                  <a:cs typeface="Times New Roman" pitchFamily="18" charset="0"/>
                </a:rPr>
                <a:t>Nigeria</a:t>
              </a:r>
            </a:p>
          </p:txBody>
        </p:sp>
        <p:sp>
          <p:nvSpPr>
            <p:cNvPr id="3317950" name="Text Box 190"/>
            <p:cNvSpPr txBox="1">
              <a:spLocks noChangeArrowheads="1"/>
            </p:cNvSpPr>
            <p:nvPr/>
          </p:nvSpPr>
          <p:spPr bwMode="auto">
            <a:xfrm>
              <a:off x="3428" y="3186"/>
              <a:ext cx="640" cy="2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sz="600" b="1">
                  <a:latin typeface="Arial" charset="0"/>
                  <a:cs typeface="Times New Roman" pitchFamily="18" charset="0"/>
                </a:rPr>
                <a:t>10% = </a:t>
              </a:r>
              <a:r>
                <a:rPr lang="en-US" sz="600">
                  <a:latin typeface="Arial" charset="0"/>
                  <a:cs typeface="Times New Roman" pitchFamily="18" charset="0"/>
                </a:rPr>
                <a:t>Employee Ownership</a:t>
              </a:r>
            </a:p>
            <a:p>
              <a:pPr algn="ctr" eaLnBrk="1" hangingPunct="1"/>
              <a:r>
                <a:rPr lang="en-US" sz="600">
                  <a:latin typeface="Arial" charset="0"/>
                  <a:cs typeface="Times New Roman" pitchFamily="18" charset="0"/>
                </a:rPr>
                <a:t>Lagos, </a:t>
              </a:r>
            </a:p>
            <a:p>
              <a:pPr algn="ctr" eaLnBrk="1" hangingPunct="1"/>
              <a:r>
                <a:rPr lang="en-US" sz="600">
                  <a:latin typeface="Arial" charset="0"/>
                  <a:cs typeface="Times New Roman" pitchFamily="18" charset="0"/>
                </a:rPr>
                <a:t>Nigeria</a:t>
              </a:r>
            </a:p>
          </p:txBody>
        </p:sp>
      </p:grpSp>
      <p:sp>
        <p:nvSpPr>
          <p:cNvPr id="3317951" name="Line 191"/>
          <p:cNvSpPr>
            <a:spLocks noChangeShapeType="1"/>
          </p:cNvSpPr>
          <p:nvPr/>
        </p:nvSpPr>
        <p:spPr bwMode="auto">
          <a:xfrm flipH="1">
            <a:off x="2084388" y="4883150"/>
            <a:ext cx="1230312" cy="6286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3317952" name="Group 192"/>
          <p:cNvGrpSpPr>
            <a:grpSpLocks/>
          </p:cNvGrpSpPr>
          <p:nvPr/>
        </p:nvGrpSpPr>
        <p:grpSpPr bwMode="auto">
          <a:xfrm>
            <a:off x="6583363" y="4300538"/>
            <a:ext cx="857250" cy="957262"/>
            <a:chOff x="116" y="3171"/>
            <a:chExt cx="540" cy="603"/>
          </a:xfrm>
        </p:grpSpPr>
        <p:sp>
          <p:nvSpPr>
            <p:cNvPr id="3317953" name="Oval 193"/>
            <p:cNvSpPr>
              <a:spLocks noChangeArrowheads="1"/>
            </p:cNvSpPr>
            <p:nvPr/>
          </p:nvSpPr>
          <p:spPr bwMode="auto">
            <a:xfrm>
              <a:off x="144" y="3280"/>
              <a:ext cx="480" cy="48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3317954" name="Picture 194" descr="logo"/>
            <p:cNvPicPr>
              <a:picLocks noChangeAspect="1" noChangeArrowheads="1"/>
            </p:cNvPicPr>
            <p:nvPr/>
          </p:nvPicPr>
          <p:blipFill>
            <a:blip r:embed="rId33"/>
            <a:srcRect/>
            <a:stretch>
              <a:fillRect/>
            </a:stretch>
          </p:blipFill>
          <p:spPr bwMode="auto">
            <a:xfrm>
              <a:off x="241" y="3171"/>
              <a:ext cx="262" cy="349"/>
            </a:xfrm>
            <a:prstGeom prst="rect">
              <a:avLst/>
            </a:prstGeom>
            <a:noFill/>
          </p:spPr>
        </p:pic>
        <p:sp>
          <p:nvSpPr>
            <p:cNvPr id="3317955" name="Text Box 195"/>
            <p:cNvSpPr txBox="1">
              <a:spLocks noChangeArrowheads="1"/>
            </p:cNvSpPr>
            <p:nvPr/>
          </p:nvSpPr>
          <p:spPr bwMode="auto">
            <a:xfrm>
              <a:off x="116" y="3484"/>
              <a:ext cx="540" cy="2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sz="600">
                  <a:latin typeface="Arial" charset="0"/>
                  <a:cs typeface="Arial" charset="0"/>
                </a:rPr>
                <a:t>United Africa</a:t>
              </a:r>
            </a:p>
            <a:p>
              <a:pPr algn="ctr" eaLnBrk="1" hangingPunct="1"/>
              <a:r>
                <a:rPr lang="en-US" sz="600">
                  <a:latin typeface="Arial" charset="0"/>
                  <a:cs typeface="Arial" charset="0"/>
                </a:rPr>
                <a:t>Company - Nigeria</a:t>
              </a:r>
            </a:p>
            <a:p>
              <a:pPr algn="ctr" eaLnBrk="1" hangingPunct="1"/>
              <a:r>
                <a:rPr lang="en-US" sz="600">
                  <a:latin typeface="Arial" charset="0"/>
                  <a:cs typeface="Arial" charset="0"/>
                </a:rPr>
                <a:t>Lagos, </a:t>
              </a:r>
            </a:p>
            <a:p>
              <a:pPr algn="ctr" eaLnBrk="1" hangingPunct="1"/>
              <a:r>
                <a:rPr lang="en-US" sz="600">
                  <a:latin typeface="Arial" charset="0"/>
                  <a:cs typeface="Arial" charset="0"/>
                </a:rPr>
                <a:t>Nigeria</a:t>
              </a:r>
            </a:p>
          </p:txBody>
        </p:sp>
      </p:grpSp>
      <p:grpSp>
        <p:nvGrpSpPr>
          <p:cNvPr id="3317956" name="Group 196"/>
          <p:cNvGrpSpPr>
            <a:grpSpLocks/>
          </p:cNvGrpSpPr>
          <p:nvPr/>
        </p:nvGrpSpPr>
        <p:grpSpPr bwMode="auto">
          <a:xfrm>
            <a:off x="7794625" y="3403600"/>
            <a:ext cx="850900" cy="762000"/>
            <a:chOff x="4955" y="2440"/>
            <a:chExt cx="536" cy="480"/>
          </a:xfrm>
        </p:grpSpPr>
        <p:sp>
          <p:nvSpPr>
            <p:cNvPr id="3317957" name="Oval 197"/>
            <p:cNvSpPr>
              <a:spLocks noChangeArrowheads="1"/>
            </p:cNvSpPr>
            <p:nvPr/>
          </p:nvSpPr>
          <p:spPr bwMode="auto">
            <a:xfrm>
              <a:off x="4982" y="2440"/>
              <a:ext cx="480" cy="480"/>
            </a:xfrm>
            <a:prstGeom prst="ellipse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17958" name="Text Box 198"/>
            <p:cNvSpPr txBox="1">
              <a:spLocks noChangeArrowheads="1"/>
            </p:cNvSpPr>
            <p:nvPr/>
          </p:nvSpPr>
          <p:spPr bwMode="auto">
            <a:xfrm>
              <a:off x="4955" y="2708"/>
              <a:ext cx="536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-US" sz="600">
                  <a:latin typeface="Arial" charset="0"/>
                  <a:cs typeface="Times New Roman" pitchFamily="18" charset="0"/>
                </a:rPr>
                <a:t>6</a:t>
              </a:r>
              <a:r>
                <a:rPr lang="en-US" sz="600" baseline="30000">
                  <a:latin typeface="Arial" charset="0"/>
                  <a:cs typeface="Times New Roman" pitchFamily="18" charset="0"/>
                </a:rPr>
                <a:t>th</a:t>
              </a:r>
              <a:r>
                <a:rPr lang="en-US" sz="600">
                  <a:latin typeface="Arial" charset="0"/>
                  <a:cs typeface="Times New Roman" pitchFamily="18" charset="0"/>
                </a:rPr>
                <a:t> of October City, Egypt</a:t>
              </a:r>
            </a:p>
          </p:txBody>
        </p:sp>
        <p:pic>
          <p:nvPicPr>
            <p:cNvPr id="3317959" name="Picture 199" descr="GM%20logo"/>
            <p:cNvPicPr>
              <a:picLocks noChangeAspect="1" noChangeArrowheads="1"/>
            </p:cNvPicPr>
            <p:nvPr/>
          </p:nvPicPr>
          <p:blipFill>
            <a:blip r:embed="rId30" cstate="print"/>
            <a:srcRect/>
            <a:stretch>
              <a:fillRect/>
            </a:stretch>
          </p:blipFill>
          <p:spPr bwMode="auto">
            <a:xfrm>
              <a:off x="5104" y="2492"/>
              <a:ext cx="236" cy="236"/>
            </a:xfrm>
            <a:prstGeom prst="rect">
              <a:avLst/>
            </a:prstGeom>
            <a:noFill/>
          </p:spPr>
        </p:pic>
        <p:sp>
          <p:nvSpPr>
            <p:cNvPr id="3317960" name="Text Box 200"/>
            <p:cNvSpPr txBox="1">
              <a:spLocks noChangeArrowheads="1"/>
            </p:cNvSpPr>
            <p:nvPr/>
          </p:nvSpPr>
          <p:spPr bwMode="auto">
            <a:xfrm>
              <a:off x="5060" y="2639"/>
              <a:ext cx="332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-US" sz="500" b="1">
                  <a:solidFill>
                    <a:schemeClr val="bg1"/>
                  </a:solidFill>
                  <a:latin typeface="Arial" charset="0"/>
                  <a:cs typeface="Times New Roman" pitchFamily="18" charset="0"/>
                </a:rPr>
                <a:t>Egypt</a:t>
              </a:r>
            </a:p>
          </p:txBody>
        </p:sp>
      </p:grpSp>
      <p:grpSp>
        <p:nvGrpSpPr>
          <p:cNvPr id="3317961" name="Group 201"/>
          <p:cNvGrpSpPr>
            <a:grpSpLocks/>
          </p:cNvGrpSpPr>
          <p:nvPr/>
        </p:nvGrpSpPr>
        <p:grpSpPr bwMode="auto">
          <a:xfrm>
            <a:off x="7496175" y="4206875"/>
            <a:ext cx="762000" cy="762000"/>
            <a:chOff x="4746" y="2902"/>
            <a:chExt cx="480" cy="480"/>
          </a:xfrm>
        </p:grpSpPr>
        <p:sp>
          <p:nvSpPr>
            <p:cNvPr id="3317962" name="Oval 202"/>
            <p:cNvSpPr>
              <a:spLocks noChangeArrowheads="1"/>
            </p:cNvSpPr>
            <p:nvPr/>
          </p:nvSpPr>
          <p:spPr bwMode="auto">
            <a:xfrm>
              <a:off x="4746" y="2902"/>
              <a:ext cx="480" cy="480"/>
            </a:xfrm>
            <a:prstGeom prst="ellipse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17963" name="Text Box 203"/>
            <p:cNvSpPr txBox="1">
              <a:spLocks noChangeArrowheads="1"/>
            </p:cNvSpPr>
            <p:nvPr/>
          </p:nvSpPr>
          <p:spPr bwMode="auto">
            <a:xfrm>
              <a:off x="4795" y="3182"/>
              <a:ext cx="388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-US" sz="600">
                  <a:latin typeface="Arial" charset="0"/>
                  <a:cs typeface="Times New Roman" pitchFamily="18" charset="0"/>
                </a:rPr>
                <a:t>Nairobi, Kenya</a:t>
              </a:r>
            </a:p>
          </p:txBody>
        </p:sp>
        <p:pic>
          <p:nvPicPr>
            <p:cNvPr id="3317964" name="Picture 204" descr="GM%20logo"/>
            <p:cNvPicPr>
              <a:picLocks noChangeAspect="1" noChangeArrowheads="1"/>
            </p:cNvPicPr>
            <p:nvPr/>
          </p:nvPicPr>
          <p:blipFill>
            <a:blip r:embed="rId30" cstate="print"/>
            <a:srcRect/>
            <a:stretch>
              <a:fillRect/>
            </a:stretch>
          </p:blipFill>
          <p:spPr bwMode="auto">
            <a:xfrm>
              <a:off x="4868" y="2954"/>
              <a:ext cx="236" cy="236"/>
            </a:xfrm>
            <a:prstGeom prst="rect">
              <a:avLst/>
            </a:prstGeom>
            <a:noFill/>
          </p:spPr>
        </p:pic>
        <p:sp>
          <p:nvSpPr>
            <p:cNvPr id="3317965" name="Text Box 205"/>
            <p:cNvSpPr txBox="1">
              <a:spLocks noChangeArrowheads="1"/>
            </p:cNvSpPr>
            <p:nvPr/>
          </p:nvSpPr>
          <p:spPr bwMode="auto">
            <a:xfrm>
              <a:off x="4860" y="3101"/>
              <a:ext cx="252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-US" sz="500" b="1">
                  <a:solidFill>
                    <a:schemeClr val="bg1"/>
                  </a:solidFill>
                  <a:latin typeface="Arial" charset="0"/>
                  <a:cs typeface="Times New Roman" pitchFamily="18" charset="0"/>
                </a:rPr>
                <a:t>Kenya</a:t>
              </a:r>
            </a:p>
          </p:txBody>
        </p:sp>
      </p:grpSp>
      <p:grpSp>
        <p:nvGrpSpPr>
          <p:cNvPr id="3317966" name="Group 206"/>
          <p:cNvGrpSpPr>
            <a:grpSpLocks/>
          </p:cNvGrpSpPr>
          <p:nvPr/>
        </p:nvGrpSpPr>
        <p:grpSpPr bwMode="auto">
          <a:xfrm>
            <a:off x="6419850" y="3262313"/>
            <a:ext cx="806450" cy="755650"/>
            <a:chOff x="3924" y="2147"/>
            <a:chExt cx="508" cy="476"/>
          </a:xfrm>
        </p:grpSpPr>
        <p:sp>
          <p:nvSpPr>
            <p:cNvPr id="3317967" name="Oval 207"/>
            <p:cNvSpPr>
              <a:spLocks noChangeArrowheads="1"/>
            </p:cNvSpPr>
            <p:nvPr/>
          </p:nvSpPr>
          <p:spPr bwMode="auto">
            <a:xfrm>
              <a:off x="3944" y="2147"/>
              <a:ext cx="462" cy="466"/>
            </a:xfrm>
            <a:prstGeom prst="ellipse">
              <a:avLst/>
            </a:prstGeom>
            <a:solidFill>
              <a:srgbClr val="CCEC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3317968" name="Picture 208"/>
            <p:cNvPicPr>
              <a:picLocks noChangeAspect="1" noChangeArrowheads="1"/>
            </p:cNvPicPr>
            <p:nvPr/>
          </p:nvPicPr>
          <p:blipFill>
            <a:blip r:embed="rId34"/>
            <a:srcRect/>
            <a:stretch>
              <a:fillRect/>
            </a:stretch>
          </p:blipFill>
          <p:spPr bwMode="auto">
            <a:xfrm>
              <a:off x="4040" y="2207"/>
              <a:ext cx="263" cy="2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317969" name="Text Box 209"/>
            <p:cNvSpPr txBox="1">
              <a:spLocks noChangeArrowheads="1"/>
            </p:cNvSpPr>
            <p:nvPr/>
          </p:nvSpPr>
          <p:spPr bwMode="auto">
            <a:xfrm>
              <a:off x="3924" y="2389"/>
              <a:ext cx="508" cy="2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spcAft>
                  <a:spcPct val="25000"/>
                </a:spcAft>
              </a:pPr>
              <a:r>
                <a:rPr lang="en-US" sz="500" b="1">
                  <a:solidFill>
                    <a:srgbClr val="FF3300"/>
                  </a:solidFill>
                  <a:latin typeface="Arial" charset="0"/>
                  <a:cs typeface="Times New Roman" pitchFamily="18" charset="0"/>
                </a:rPr>
                <a:t>Isuzu Motors Polska</a:t>
              </a:r>
            </a:p>
            <a:p>
              <a:pPr algn="ctr" eaLnBrk="1" hangingPunct="1"/>
              <a:r>
                <a:rPr lang="en-US" sz="600">
                  <a:latin typeface="Arial" charset="0"/>
                  <a:cs typeface="Times New Roman" pitchFamily="18" charset="0"/>
                </a:rPr>
                <a:t>Tychy, </a:t>
              </a:r>
            </a:p>
            <a:p>
              <a:pPr algn="ctr" eaLnBrk="1" hangingPunct="1"/>
              <a:r>
                <a:rPr lang="en-US" sz="600">
                  <a:latin typeface="Arial" charset="0"/>
                  <a:cs typeface="Times New Roman" pitchFamily="18" charset="0"/>
                </a:rPr>
                <a:t>Poland</a:t>
              </a:r>
            </a:p>
          </p:txBody>
        </p:sp>
      </p:grpSp>
      <p:sp>
        <p:nvSpPr>
          <p:cNvPr id="3317970" name="Text Box 210"/>
          <p:cNvSpPr txBox="1">
            <a:spLocks noChangeArrowheads="1"/>
          </p:cNvSpPr>
          <p:nvPr/>
        </p:nvSpPr>
        <p:spPr bwMode="auto">
          <a:xfrm>
            <a:off x="8528050" y="3168650"/>
            <a:ext cx="538163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1200" b="1">
                <a:latin typeface="Arial" charset="0"/>
                <a:cs typeface="Times New Roman" pitchFamily="18" charset="0"/>
              </a:rPr>
              <a:t>20%</a:t>
            </a:r>
          </a:p>
        </p:txBody>
      </p:sp>
      <p:sp>
        <p:nvSpPr>
          <p:cNvPr id="3317971" name="Line 211"/>
          <p:cNvSpPr>
            <a:spLocks noChangeShapeType="1"/>
          </p:cNvSpPr>
          <p:nvPr/>
        </p:nvSpPr>
        <p:spPr bwMode="auto">
          <a:xfrm flipV="1">
            <a:off x="5308600" y="3946525"/>
            <a:ext cx="2560638" cy="2778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17972" name="Text Box 212"/>
          <p:cNvSpPr txBox="1">
            <a:spLocks noChangeArrowheads="1"/>
          </p:cNvSpPr>
          <p:nvPr/>
        </p:nvSpPr>
        <p:spPr bwMode="auto">
          <a:xfrm>
            <a:off x="7150100" y="3870325"/>
            <a:ext cx="487363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200" b="1">
                <a:latin typeface="Arial" charset="0"/>
                <a:cs typeface="Times New Roman" pitchFamily="18" charset="0"/>
              </a:rPr>
              <a:t>31%</a:t>
            </a:r>
          </a:p>
        </p:txBody>
      </p:sp>
      <p:grpSp>
        <p:nvGrpSpPr>
          <p:cNvPr id="3317973" name="Group 213"/>
          <p:cNvGrpSpPr>
            <a:grpSpLocks/>
          </p:cNvGrpSpPr>
          <p:nvPr/>
        </p:nvGrpSpPr>
        <p:grpSpPr bwMode="auto">
          <a:xfrm>
            <a:off x="8350250" y="4267200"/>
            <a:ext cx="781050" cy="723900"/>
            <a:chOff x="5274" y="2964"/>
            <a:chExt cx="492" cy="456"/>
          </a:xfrm>
        </p:grpSpPr>
        <p:sp>
          <p:nvSpPr>
            <p:cNvPr id="3317974" name="Oval 214"/>
            <p:cNvSpPr>
              <a:spLocks noChangeArrowheads="1"/>
            </p:cNvSpPr>
            <p:nvPr/>
          </p:nvSpPr>
          <p:spPr bwMode="auto">
            <a:xfrm>
              <a:off x="5274" y="2964"/>
              <a:ext cx="468" cy="45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17975" name="Text Box 215"/>
            <p:cNvSpPr txBox="1">
              <a:spLocks noChangeArrowheads="1"/>
            </p:cNvSpPr>
            <p:nvPr/>
          </p:nvSpPr>
          <p:spPr bwMode="auto">
            <a:xfrm>
              <a:off x="5274" y="3031"/>
              <a:ext cx="492" cy="3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600" b="1">
                  <a:latin typeface="Arial" charset="0"/>
                  <a:cs typeface="Arial" charset="0"/>
                </a:rPr>
                <a:t>33%</a:t>
              </a:r>
              <a:r>
                <a:rPr lang="en-US" sz="600">
                  <a:latin typeface="Arial" charset="0"/>
                  <a:cs typeface="Arial" charset="0"/>
                </a:rPr>
                <a:t> = Egyptian Private Investors</a:t>
              </a:r>
            </a:p>
            <a:p>
              <a:pPr eaLnBrk="1" hangingPunct="1">
                <a:spcBef>
                  <a:spcPct val="50000"/>
                </a:spcBef>
              </a:pPr>
              <a:r>
                <a:rPr lang="en-US" sz="600" b="1">
                  <a:latin typeface="Arial" charset="0"/>
                  <a:cs typeface="Arial" charset="0"/>
                </a:rPr>
                <a:t>16%</a:t>
              </a:r>
              <a:r>
                <a:rPr lang="en-US" sz="600">
                  <a:latin typeface="Arial" charset="0"/>
                  <a:cs typeface="Arial" charset="0"/>
                </a:rPr>
                <a:t> = Saudi Private Investors</a:t>
              </a:r>
            </a:p>
          </p:txBody>
        </p:sp>
      </p:grpSp>
      <p:sp>
        <p:nvSpPr>
          <p:cNvPr id="3317976" name="Line 216"/>
          <p:cNvSpPr>
            <a:spLocks noChangeShapeType="1"/>
          </p:cNvSpPr>
          <p:nvPr/>
        </p:nvSpPr>
        <p:spPr bwMode="auto">
          <a:xfrm>
            <a:off x="8428038" y="4103688"/>
            <a:ext cx="139700" cy="1936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17977" name="Line 217"/>
          <p:cNvSpPr>
            <a:spLocks noChangeShapeType="1"/>
          </p:cNvSpPr>
          <p:nvPr/>
        </p:nvSpPr>
        <p:spPr bwMode="auto">
          <a:xfrm flipV="1">
            <a:off x="6262688" y="5694363"/>
            <a:ext cx="3746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17978" name="Line 218"/>
          <p:cNvSpPr>
            <a:spLocks noChangeShapeType="1"/>
          </p:cNvSpPr>
          <p:nvPr/>
        </p:nvSpPr>
        <p:spPr bwMode="auto">
          <a:xfrm flipH="1">
            <a:off x="803275" y="5580063"/>
            <a:ext cx="522288" cy="31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17979" name="Line 219"/>
          <p:cNvSpPr>
            <a:spLocks noChangeShapeType="1"/>
          </p:cNvSpPr>
          <p:nvPr/>
        </p:nvSpPr>
        <p:spPr bwMode="auto">
          <a:xfrm>
            <a:off x="5286375" y="4389438"/>
            <a:ext cx="2271713" cy="63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17980" name="Text Box 220"/>
          <p:cNvSpPr txBox="1">
            <a:spLocks noChangeArrowheads="1"/>
          </p:cNvSpPr>
          <p:nvPr/>
        </p:nvSpPr>
        <p:spPr bwMode="auto">
          <a:xfrm>
            <a:off x="6143625" y="4246563"/>
            <a:ext cx="614363" cy="2746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200" b="1">
                <a:latin typeface="Arial" charset="0"/>
                <a:cs typeface="Times New Roman" pitchFamily="18" charset="0"/>
              </a:rPr>
              <a:t>57.7%</a:t>
            </a:r>
          </a:p>
        </p:txBody>
      </p:sp>
      <p:grpSp>
        <p:nvGrpSpPr>
          <p:cNvPr id="3317981" name="Group 221"/>
          <p:cNvGrpSpPr>
            <a:grpSpLocks/>
          </p:cNvGrpSpPr>
          <p:nvPr/>
        </p:nvGrpSpPr>
        <p:grpSpPr bwMode="auto">
          <a:xfrm>
            <a:off x="8329613" y="5260975"/>
            <a:ext cx="866775" cy="723900"/>
            <a:chOff x="5106" y="3566"/>
            <a:chExt cx="546" cy="456"/>
          </a:xfrm>
        </p:grpSpPr>
        <p:sp>
          <p:nvSpPr>
            <p:cNvPr id="3317982" name="Oval 222"/>
            <p:cNvSpPr>
              <a:spLocks noChangeArrowheads="1"/>
            </p:cNvSpPr>
            <p:nvPr/>
          </p:nvSpPr>
          <p:spPr bwMode="auto">
            <a:xfrm>
              <a:off x="5106" y="3566"/>
              <a:ext cx="468" cy="45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17983" name="Text Box 223"/>
            <p:cNvSpPr txBox="1">
              <a:spLocks noChangeArrowheads="1"/>
            </p:cNvSpPr>
            <p:nvPr/>
          </p:nvSpPr>
          <p:spPr bwMode="auto">
            <a:xfrm>
              <a:off x="5160" y="3586"/>
              <a:ext cx="492" cy="4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500" b="1">
                  <a:latin typeface="Arial" charset="0"/>
                  <a:cs typeface="Arial" charset="0"/>
                </a:rPr>
                <a:t>20%</a:t>
              </a:r>
              <a:r>
                <a:rPr lang="en-US" sz="500">
                  <a:latin typeface="Arial" charset="0"/>
                  <a:cs typeface="Arial" charset="0"/>
                </a:rPr>
                <a:t> = Kenyan Government</a:t>
              </a:r>
            </a:p>
            <a:p>
              <a:pPr eaLnBrk="1" hangingPunct="1">
                <a:spcBef>
                  <a:spcPct val="50000"/>
                </a:spcBef>
              </a:pPr>
              <a:r>
                <a:rPr lang="en-US" sz="500" b="1">
                  <a:latin typeface="Arial" charset="0"/>
                  <a:cs typeface="Arial" charset="0"/>
                </a:rPr>
                <a:t>17.8%</a:t>
              </a:r>
              <a:r>
                <a:rPr lang="en-US" sz="500">
                  <a:latin typeface="Arial" charset="0"/>
                  <a:cs typeface="Arial" charset="0"/>
                </a:rPr>
                <a:t> = Kenyan Industrial &amp; Commercial Development Company</a:t>
              </a:r>
            </a:p>
          </p:txBody>
        </p:sp>
      </p:grpSp>
      <p:grpSp>
        <p:nvGrpSpPr>
          <p:cNvPr id="3317984" name="Group 224"/>
          <p:cNvGrpSpPr>
            <a:grpSpLocks/>
          </p:cNvGrpSpPr>
          <p:nvPr/>
        </p:nvGrpSpPr>
        <p:grpSpPr bwMode="auto">
          <a:xfrm>
            <a:off x="7437438" y="5257800"/>
            <a:ext cx="869950" cy="730250"/>
            <a:chOff x="4544" y="3484"/>
            <a:chExt cx="548" cy="460"/>
          </a:xfrm>
        </p:grpSpPr>
        <p:pic>
          <p:nvPicPr>
            <p:cNvPr id="3317985" name="Picture 225" descr="open_logo"/>
            <p:cNvPicPr>
              <a:picLocks noChangeAspect="1" noChangeArrowheads="1"/>
            </p:cNvPicPr>
            <p:nvPr/>
          </p:nvPicPr>
          <p:blipFill>
            <a:blip r:embed="rId35"/>
            <a:srcRect/>
            <a:stretch>
              <a:fillRect/>
            </a:stretch>
          </p:blipFill>
          <p:spPr bwMode="auto">
            <a:xfrm>
              <a:off x="4613" y="3534"/>
              <a:ext cx="410" cy="184"/>
            </a:xfrm>
            <a:prstGeom prst="rect">
              <a:avLst/>
            </a:prstGeom>
            <a:noFill/>
          </p:spPr>
        </p:pic>
        <p:sp>
          <p:nvSpPr>
            <p:cNvPr id="3317986" name="Oval 226"/>
            <p:cNvSpPr>
              <a:spLocks noChangeArrowheads="1"/>
            </p:cNvSpPr>
            <p:nvPr/>
          </p:nvSpPr>
          <p:spPr bwMode="auto">
            <a:xfrm>
              <a:off x="4584" y="3484"/>
              <a:ext cx="468" cy="45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17987" name="Text Box 227"/>
            <p:cNvSpPr txBox="1">
              <a:spLocks noChangeArrowheads="1"/>
            </p:cNvSpPr>
            <p:nvPr/>
          </p:nvSpPr>
          <p:spPr bwMode="auto">
            <a:xfrm>
              <a:off x="4544" y="3712"/>
              <a:ext cx="548" cy="2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sz="600">
                  <a:latin typeface="Arial" charset="0"/>
                  <a:cs typeface="Arial" charset="0"/>
                </a:rPr>
                <a:t>Itochu Corporation Tokyo, </a:t>
              </a:r>
            </a:p>
            <a:p>
              <a:pPr algn="ctr" eaLnBrk="1" hangingPunct="1"/>
              <a:r>
                <a:rPr lang="en-US" sz="600">
                  <a:latin typeface="Arial" charset="0"/>
                  <a:cs typeface="Arial" charset="0"/>
                </a:rPr>
                <a:t>Japan</a:t>
              </a:r>
            </a:p>
          </p:txBody>
        </p:sp>
      </p:grpSp>
      <p:sp>
        <p:nvSpPr>
          <p:cNvPr id="3317988" name="Line 228"/>
          <p:cNvSpPr>
            <a:spLocks noChangeShapeType="1"/>
          </p:cNvSpPr>
          <p:nvPr/>
        </p:nvSpPr>
        <p:spPr bwMode="auto">
          <a:xfrm>
            <a:off x="8067675" y="4910138"/>
            <a:ext cx="396875" cy="4349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17989" name="Line 229"/>
          <p:cNvSpPr>
            <a:spLocks noChangeShapeType="1"/>
          </p:cNvSpPr>
          <p:nvPr/>
        </p:nvSpPr>
        <p:spPr bwMode="auto">
          <a:xfrm flipH="1">
            <a:off x="7870825" y="4970463"/>
            <a:ext cx="4763" cy="2746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17990" name="Text Box 230"/>
          <p:cNvSpPr txBox="1">
            <a:spLocks noChangeArrowheads="1"/>
          </p:cNvSpPr>
          <p:nvPr/>
        </p:nvSpPr>
        <p:spPr bwMode="auto">
          <a:xfrm>
            <a:off x="7912100" y="6122988"/>
            <a:ext cx="12319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/>
            <a:r>
              <a:rPr lang="en-US" sz="700">
                <a:latin typeface="Arial" charset="0"/>
                <a:cs typeface="Times New Roman" pitchFamily="18" charset="0"/>
              </a:rPr>
              <a:t>1 May 2008  </a:t>
            </a:r>
          </a:p>
          <a:p>
            <a:pPr algn="r" eaLnBrk="1" hangingPunct="1"/>
            <a:r>
              <a:rPr lang="en-US" sz="700">
                <a:latin typeface="Arial" charset="0"/>
                <a:cs typeface="Times New Roman" pitchFamily="18" charset="0"/>
              </a:rPr>
              <a:t>GM Network Charts </a:t>
            </a:r>
          </a:p>
          <a:p>
            <a:pPr algn="r" eaLnBrk="1" hangingPunct="1"/>
            <a:r>
              <a:rPr lang="en-US" sz="700" i="1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For Reference Only</a:t>
            </a:r>
          </a:p>
          <a:p>
            <a:pPr algn="r" eaLnBrk="1" hangingPunct="1"/>
            <a:r>
              <a:rPr lang="en-US" sz="700" i="1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Not All Inclusive</a:t>
            </a:r>
          </a:p>
          <a:p>
            <a:pPr algn="r" eaLnBrk="1" hangingPunct="1"/>
            <a:r>
              <a:rPr lang="en-US" sz="700">
                <a:latin typeface="Arial" charset="0"/>
                <a:cs typeface="Times New Roman" pitchFamily="18" charset="0"/>
              </a:rPr>
              <a:t>Bob Bjurman  </a:t>
            </a:r>
          </a:p>
          <a:p>
            <a:pPr algn="r" eaLnBrk="1" hangingPunct="1"/>
            <a:r>
              <a:rPr lang="en-US" sz="700">
                <a:latin typeface="Arial" charset="0"/>
                <a:cs typeface="Times New Roman" pitchFamily="18" charset="0"/>
              </a:rPr>
              <a:t>GM Global Engineering</a:t>
            </a:r>
          </a:p>
        </p:txBody>
      </p:sp>
      <p:sp>
        <p:nvSpPr>
          <p:cNvPr id="3317991" name="Line 231"/>
          <p:cNvSpPr>
            <a:spLocks noChangeShapeType="1"/>
          </p:cNvSpPr>
          <p:nvPr/>
        </p:nvSpPr>
        <p:spPr bwMode="auto">
          <a:xfrm flipV="1">
            <a:off x="6276975" y="4873625"/>
            <a:ext cx="3444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17992" name="Text Box 232"/>
          <p:cNvSpPr txBox="1">
            <a:spLocks noChangeArrowheads="1"/>
          </p:cNvSpPr>
          <p:nvPr/>
        </p:nvSpPr>
        <p:spPr bwMode="auto">
          <a:xfrm>
            <a:off x="2438400" y="5056188"/>
            <a:ext cx="496888" cy="28416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200" b="1">
                <a:latin typeface="Arial" charset="0"/>
                <a:cs typeface="Times New Roman" pitchFamily="18" charset="0"/>
              </a:rPr>
              <a:t>50%</a:t>
            </a:r>
          </a:p>
        </p:txBody>
      </p:sp>
      <p:sp>
        <p:nvSpPr>
          <p:cNvPr id="3317993" name="Line 233"/>
          <p:cNvSpPr>
            <a:spLocks noChangeShapeType="1"/>
          </p:cNvSpPr>
          <p:nvPr/>
        </p:nvSpPr>
        <p:spPr bwMode="auto">
          <a:xfrm flipV="1">
            <a:off x="2295525" y="828675"/>
            <a:ext cx="3536950" cy="68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17994" name="Line 234"/>
          <p:cNvSpPr>
            <a:spLocks noChangeShapeType="1"/>
          </p:cNvSpPr>
          <p:nvPr/>
        </p:nvSpPr>
        <p:spPr bwMode="auto">
          <a:xfrm flipH="1">
            <a:off x="6586538" y="517525"/>
            <a:ext cx="901700" cy="2952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17995" name="Text Box 235"/>
          <p:cNvSpPr txBox="1">
            <a:spLocks noChangeArrowheads="1"/>
          </p:cNvSpPr>
          <p:nvPr/>
        </p:nvSpPr>
        <p:spPr bwMode="auto">
          <a:xfrm>
            <a:off x="4217988" y="720725"/>
            <a:ext cx="614362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200" b="1">
                <a:latin typeface="Arial" charset="0"/>
                <a:cs typeface="Times New Roman" pitchFamily="18" charset="0"/>
              </a:rPr>
              <a:t>50.1%</a:t>
            </a:r>
          </a:p>
        </p:txBody>
      </p:sp>
      <p:sp>
        <p:nvSpPr>
          <p:cNvPr id="3317996" name="Oval 236"/>
          <p:cNvSpPr>
            <a:spLocks noChangeArrowheads="1"/>
          </p:cNvSpPr>
          <p:nvPr/>
        </p:nvSpPr>
        <p:spPr bwMode="auto">
          <a:xfrm>
            <a:off x="3086100" y="3162300"/>
            <a:ext cx="2209800" cy="2133600"/>
          </a:xfrm>
          <a:prstGeom prst="ellips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317997" name="Group 237"/>
          <p:cNvGrpSpPr>
            <a:grpSpLocks/>
          </p:cNvGrpSpPr>
          <p:nvPr/>
        </p:nvGrpSpPr>
        <p:grpSpPr bwMode="auto">
          <a:xfrm>
            <a:off x="2860675" y="258763"/>
            <a:ext cx="1377950" cy="568325"/>
            <a:chOff x="4056" y="3941"/>
            <a:chExt cx="868" cy="358"/>
          </a:xfrm>
        </p:grpSpPr>
        <p:sp>
          <p:nvSpPr>
            <p:cNvPr id="3317998" name="Text Box 238"/>
            <p:cNvSpPr txBox="1">
              <a:spLocks noChangeArrowheads="1"/>
            </p:cNvSpPr>
            <p:nvPr/>
          </p:nvSpPr>
          <p:spPr bwMode="auto">
            <a:xfrm>
              <a:off x="4114" y="3941"/>
              <a:ext cx="810" cy="3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lnSpc>
                  <a:spcPct val="130000"/>
                </a:lnSpc>
              </a:pPr>
              <a:r>
                <a:rPr lang="en-US" sz="800" b="1">
                  <a:latin typeface="Arial" charset="0"/>
                  <a:cs typeface="Arial" charset="0"/>
                </a:rPr>
                <a:t>Engineering JVs</a:t>
              </a:r>
            </a:p>
            <a:p>
              <a:pPr eaLnBrk="1" hangingPunct="1">
                <a:lnSpc>
                  <a:spcPct val="130000"/>
                </a:lnSpc>
              </a:pPr>
              <a:r>
                <a:rPr lang="en-US" sz="800" b="1">
                  <a:latin typeface="Arial" charset="0"/>
                  <a:cs typeface="Arial" charset="0"/>
                </a:rPr>
                <a:t>Manufacturing JVs</a:t>
              </a:r>
            </a:p>
            <a:p>
              <a:pPr eaLnBrk="1" hangingPunct="1">
                <a:lnSpc>
                  <a:spcPct val="130000"/>
                </a:lnSpc>
              </a:pPr>
              <a:r>
                <a:rPr lang="en-US" sz="800" b="1">
                  <a:latin typeface="Arial" charset="0"/>
                  <a:cs typeface="Arial" charset="0"/>
                </a:rPr>
                <a:t>Powertrain JVs</a:t>
              </a:r>
            </a:p>
          </p:txBody>
        </p:sp>
        <p:sp>
          <p:nvSpPr>
            <p:cNvPr id="3317999" name="Oval 239"/>
            <p:cNvSpPr>
              <a:spLocks noChangeArrowheads="1"/>
            </p:cNvSpPr>
            <p:nvPr/>
          </p:nvSpPr>
          <p:spPr bwMode="auto">
            <a:xfrm>
              <a:off x="4056" y="3984"/>
              <a:ext cx="96" cy="84"/>
            </a:xfrm>
            <a:prstGeom prst="ellipse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18000" name="Oval 240"/>
            <p:cNvSpPr>
              <a:spLocks noChangeArrowheads="1"/>
            </p:cNvSpPr>
            <p:nvPr/>
          </p:nvSpPr>
          <p:spPr bwMode="auto">
            <a:xfrm>
              <a:off x="4056" y="4080"/>
              <a:ext cx="96" cy="84"/>
            </a:xfrm>
            <a:prstGeom prst="ellipse">
              <a:avLst/>
            </a:prstGeom>
            <a:solidFill>
              <a:srgbClr val="99FF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18001" name="Oval 241"/>
            <p:cNvSpPr>
              <a:spLocks noChangeArrowheads="1"/>
            </p:cNvSpPr>
            <p:nvPr/>
          </p:nvSpPr>
          <p:spPr bwMode="auto">
            <a:xfrm>
              <a:off x="4056" y="4176"/>
              <a:ext cx="96" cy="84"/>
            </a:xfrm>
            <a:prstGeom prst="ellipse">
              <a:avLst/>
            </a:prstGeom>
            <a:solidFill>
              <a:srgbClr val="CCEC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318002" name="Line 242"/>
          <p:cNvSpPr>
            <a:spLocks noChangeShapeType="1"/>
          </p:cNvSpPr>
          <p:nvPr/>
        </p:nvSpPr>
        <p:spPr bwMode="auto">
          <a:xfrm flipV="1">
            <a:off x="5024438" y="2127250"/>
            <a:ext cx="1581150" cy="1376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18003" name="Line 243"/>
          <p:cNvSpPr>
            <a:spLocks noChangeShapeType="1"/>
          </p:cNvSpPr>
          <p:nvPr/>
        </p:nvSpPr>
        <p:spPr bwMode="auto">
          <a:xfrm flipH="1" flipV="1">
            <a:off x="7362825" y="2103438"/>
            <a:ext cx="136525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18004" name="Text Box 244"/>
          <p:cNvSpPr txBox="1">
            <a:spLocks noChangeArrowheads="1"/>
          </p:cNvSpPr>
          <p:nvPr/>
        </p:nvSpPr>
        <p:spPr bwMode="auto">
          <a:xfrm>
            <a:off x="7604125" y="2044700"/>
            <a:ext cx="487363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200" b="1">
                <a:latin typeface="Arial" charset="0"/>
                <a:cs typeface="Times New Roman" pitchFamily="18" charset="0"/>
              </a:rPr>
              <a:t>50%</a:t>
            </a:r>
          </a:p>
        </p:txBody>
      </p:sp>
      <p:sp>
        <p:nvSpPr>
          <p:cNvPr id="3318005" name="Text Box 245"/>
          <p:cNvSpPr txBox="1">
            <a:spLocks noChangeArrowheads="1"/>
          </p:cNvSpPr>
          <p:nvPr/>
        </p:nvSpPr>
        <p:spPr bwMode="auto">
          <a:xfrm>
            <a:off x="5481638" y="2754313"/>
            <a:ext cx="487362" cy="2746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200" b="1">
                <a:latin typeface="Arial" charset="0"/>
                <a:cs typeface="Times New Roman" pitchFamily="18" charset="0"/>
              </a:rPr>
              <a:t>50%</a:t>
            </a:r>
          </a:p>
        </p:txBody>
      </p:sp>
      <p:sp>
        <p:nvSpPr>
          <p:cNvPr id="3318006" name="Line 246"/>
          <p:cNvSpPr>
            <a:spLocks noChangeShapeType="1"/>
          </p:cNvSpPr>
          <p:nvPr/>
        </p:nvSpPr>
        <p:spPr bwMode="auto">
          <a:xfrm flipV="1">
            <a:off x="4721225" y="1246188"/>
            <a:ext cx="1512888" cy="20256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18007" name="Text Box 247"/>
          <p:cNvSpPr txBox="1">
            <a:spLocks noChangeArrowheads="1"/>
          </p:cNvSpPr>
          <p:nvPr/>
        </p:nvSpPr>
        <p:spPr bwMode="auto">
          <a:xfrm>
            <a:off x="5205413" y="2151063"/>
            <a:ext cx="500062" cy="2746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1200" b="1">
                <a:latin typeface="Arial" charset="0"/>
                <a:cs typeface="Times New Roman" pitchFamily="18" charset="0"/>
              </a:rPr>
              <a:t>34%</a:t>
            </a:r>
          </a:p>
        </p:txBody>
      </p:sp>
      <p:sp>
        <p:nvSpPr>
          <p:cNvPr id="3318008" name="Line 248"/>
          <p:cNvSpPr>
            <a:spLocks noChangeShapeType="1"/>
          </p:cNvSpPr>
          <p:nvPr/>
        </p:nvSpPr>
        <p:spPr bwMode="auto">
          <a:xfrm flipV="1">
            <a:off x="4884738" y="1449388"/>
            <a:ext cx="1897062" cy="1930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18009" name="Text Box 249"/>
          <p:cNvSpPr txBox="1">
            <a:spLocks noChangeArrowheads="1"/>
          </p:cNvSpPr>
          <p:nvPr/>
        </p:nvSpPr>
        <p:spPr bwMode="auto">
          <a:xfrm>
            <a:off x="5927725" y="1906588"/>
            <a:ext cx="496888" cy="2746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1200" b="1">
                <a:latin typeface="Arial" charset="0"/>
                <a:cs typeface="Times New Roman" pitchFamily="18" charset="0"/>
              </a:rPr>
              <a:t>49%</a:t>
            </a:r>
          </a:p>
        </p:txBody>
      </p:sp>
      <p:grpSp>
        <p:nvGrpSpPr>
          <p:cNvPr id="3318010" name="Group 250"/>
          <p:cNvGrpSpPr>
            <a:grpSpLocks/>
          </p:cNvGrpSpPr>
          <p:nvPr/>
        </p:nvGrpSpPr>
        <p:grpSpPr bwMode="auto">
          <a:xfrm>
            <a:off x="6534150" y="1708150"/>
            <a:ext cx="923925" cy="762000"/>
            <a:chOff x="4116" y="1130"/>
            <a:chExt cx="582" cy="480"/>
          </a:xfrm>
        </p:grpSpPr>
        <p:sp>
          <p:nvSpPr>
            <p:cNvPr id="3318011" name="Oval 251"/>
            <p:cNvSpPr>
              <a:spLocks noChangeArrowheads="1"/>
            </p:cNvSpPr>
            <p:nvPr/>
          </p:nvSpPr>
          <p:spPr bwMode="auto">
            <a:xfrm>
              <a:off x="4161" y="1130"/>
              <a:ext cx="480" cy="480"/>
            </a:xfrm>
            <a:prstGeom prst="ellipse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18012" name="Text Box 252"/>
            <p:cNvSpPr txBox="1">
              <a:spLocks noChangeArrowheads="1"/>
            </p:cNvSpPr>
            <p:nvPr/>
          </p:nvSpPr>
          <p:spPr bwMode="auto">
            <a:xfrm>
              <a:off x="4116" y="1146"/>
              <a:ext cx="582" cy="4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sz="400">
                  <a:solidFill>
                    <a:srgbClr val="0000FF"/>
                  </a:solidFill>
                  <a:latin typeface="Arial" charset="0"/>
                  <a:cs typeface="Arial" charset="0"/>
                </a:rPr>
                <a:t>Light </a:t>
              </a:r>
            </a:p>
            <a:p>
              <a:pPr algn="ctr" eaLnBrk="1" hangingPunct="1"/>
              <a:r>
                <a:rPr lang="en-US" sz="400">
                  <a:solidFill>
                    <a:srgbClr val="0000FF"/>
                  </a:solidFill>
                  <a:latin typeface="Arial" charset="0"/>
                  <a:cs typeface="Arial" charset="0"/>
                </a:rPr>
                <a:t>Commercial Vehicle</a:t>
              </a:r>
            </a:p>
            <a:p>
              <a:pPr algn="ctr" eaLnBrk="1" hangingPunct="1">
                <a:spcBef>
                  <a:spcPct val="20000"/>
                </a:spcBef>
              </a:pPr>
              <a:r>
                <a:rPr lang="en-US" sz="600" b="1">
                  <a:solidFill>
                    <a:srgbClr val="0000FF"/>
                  </a:solidFill>
                  <a:latin typeface="Arial" charset="0"/>
                  <a:cs typeface="Arial" charset="0"/>
                </a:rPr>
                <a:t>LCV Platform</a:t>
              </a:r>
            </a:p>
            <a:p>
              <a:pPr algn="ctr" eaLnBrk="1" hangingPunct="1"/>
              <a:r>
                <a:rPr lang="en-US" sz="600" b="1">
                  <a:solidFill>
                    <a:srgbClr val="0000FF"/>
                  </a:solidFill>
                  <a:latin typeface="Arial" charset="0"/>
                  <a:cs typeface="Arial" charset="0"/>
                </a:rPr>
                <a:t>Engineering Corp</a:t>
              </a:r>
              <a:r>
                <a:rPr lang="en-US" sz="600">
                  <a:solidFill>
                    <a:srgbClr val="0000FF"/>
                  </a:solidFill>
                  <a:latin typeface="Arial" charset="0"/>
                  <a:cs typeface="Arial" charset="0"/>
                </a:rPr>
                <a:t>.</a:t>
              </a:r>
            </a:p>
            <a:p>
              <a:pPr algn="ctr" eaLnBrk="1" hangingPunct="1">
                <a:spcBef>
                  <a:spcPct val="20000"/>
                </a:spcBef>
              </a:pPr>
              <a:r>
                <a:rPr lang="en-US" sz="500" b="1">
                  <a:solidFill>
                    <a:srgbClr val="FF0000"/>
                  </a:solidFill>
                  <a:latin typeface="Arial" charset="0"/>
                  <a:cs typeface="Arial" charset="0"/>
                </a:rPr>
                <a:t>Next Gen Small Truck</a:t>
              </a:r>
            </a:p>
            <a:p>
              <a:pPr algn="ctr" eaLnBrk="1" hangingPunct="1">
                <a:spcBef>
                  <a:spcPct val="25000"/>
                </a:spcBef>
              </a:pPr>
              <a:r>
                <a:rPr lang="en-US" sz="600">
                  <a:latin typeface="Arial" charset="0"/>
                  <a:cs typeface="Arial" charset="0"/>
                </a:rPr>
                <a:t>Fujisawa,</a:t>
              </a:r>
            </a:p>
            <a:p>
              <a:pPr algn="ctr" eaLnBrk="1" hangingPunct="1"/>
              <a:r>
                <a:rPr lang="en-US" sz="600">
                  <a:latin typeface="Arial" charset="0"/>
                  <a:cs typeface="Arial" charset="0"/>
                </a:rPr>
                <a:t>Japan</a:t>
              </a:r>
            </a:p>
          </p:txBody>
        </p:sp>
      </p:grpSp>
      <p:sp>
        <p:nvSpPr>
          <p:cNvPr id="3318013" name="Text Box 253"/>
          <p:cNvSpPr txBox="1">
            <a:spLocks noChangeArrowheads="1"/>
          </p:cNvSpPr>
          <p:nvPr/>
        </p:nvSpPr>
        <p:spPr bwMode="auto">
          <a:xfrm>
            <a:off x="6734175" y="530225"/>
            <a:ext cx="631825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1200" b="1">
                <a:latin typeface="Arial" charset="0"/>
                <a:cs typeface="Times New Roman" pitchFamily="18" charset="0"/>
              </a:rPr>
              <a:t>15.9%</a:t>
            </a:r>
          </a:p>
        </p:txBody>
      </p:sp>
      <p:sp>
        <p:nvSpPr>
          <p:cNvPr id="3318014" name="Text Box 254"/>
          <p:cNvSpPr txBox="1">
            <a:spLocks noChangeArrowheads="1"/>
          </p:cNvSpPr>
          <p:nvPr/>
        </p:nvSpPr>
        <p:spPr bwMode="auto">
          <a:xfrm>
            <a:off x="7635875" y="1114425"/>
            <a:ext cx="496888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1200" b="1">
                <a:latin typeface="Arial" charset="0"/>
                <a:cs typeface="Times New Roman" pitchFamily="18" charset="0"/>
              </a:rPr>
              <a:t>51%</a:t>
            </a:r>
          </a:p>
        </p:txBody>
      </p:sp>
      <p:sp>
        <p:nvSpPr>
          <p:cNvPr id="3318015" name="AutoShape 255" descr="Cerberus_capital_management_logo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  <p:grpSp>
        <p:nvGrpSpPr>
          <p:cNvPr id="3318016" name="Group 256"/>
          <p:cNvGrpSpPr>
            <a:grpSpLocks/>
          </p:cNvGrpSpPr>
          <p:nvPr/>
        </p:nvGrpSpPr>
        <p:grpSpPr bwMode="auto">
          <a:xfrm>
            <a:off x="1052513" y="6057900"/>
            <a:ext cx="796925" cy="785813"/>
            <a:chOff x="998" y="3802"/>
            <a:chExt cx="502" cy="495"/>
          </a:xfrm>
        </p:grpSpPr>
        <p:grpSp>
          <p:nvGrpSpPr>
            <p:cNvPr id="3318017" name="Group 257"/>
            <p:cNvGrpSpPr>
              <a:grpSpLocks/>
            </p:cNvGrpSpPr>
            <p:nvPr/>
          </p:nvGrpSpPr>
          <p:grpSpPr bwMode="auto">
            <a:xfrm>
              <a:off x="1020" y="3802"/>
              <a:ext cx="480" cy="495"/>
              <a:chOff x="1375" y="3812"/>
              <a:chExt cx="480" cy="495"/>
            </a:xfrm>
          </p:grpSpPr>
          <p:sp>
            <p:nvSpPr>
              <p:cNvPr id="3318018" name="Oval 258"/>
              <p:cNvSpPr>
                <a:spLocks noChangeArrowheads="1"/>
              </p:cNvSpPr>
              <p:nvPr/>
            </p:nvSpPr>
            <p:spPr bwMode="auto">
              <a:xfrm>
                <a:off x="1375" y="3812"/>
                <a:ext cx="480" cy="480"/>
              </a:xfrm>
              <a:prstGeom prst="ellipse">
                <a:avLst/>
              </a:prstGeom>
              <a:solidFill>
                <a:srgbClr val="CCFF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18019" name="Text Box 259"/>
              <p:cNvSpPr txBox="1">
                <a:spLocks noChangeArrowheads="1"/>
              </p:cNvSpPr>
              <p:nvPr/>
            </p:nvSpPr>
            <p:spPr bwMode="auto">
              <a:xfrm>
                <a:off x="1470" y="4133"/>
                <a:ext cx="301" cy="1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1" hangingPunct="1">
                  <a:spcBef>
                    <a:spcPct val="50000"/>
                  </a:spcBef>
                </a:pPr>
                <a:r>
                  <a:rPr lang="en-US" sz="600">
                    <a:latin typeface="Arial" charset="0"/>
                    <a:cs typeface="Times New Roman" pitchFamily="18" charset="0"/>
                  </a:rPr>
                  <a:t>Togliatti, Russia</a:t>
                </a:r>
              </a:p>
            </p:txBody>
          </p:sp>
          <p:pic>
            <p:nvPicPr>
              <p:cNvPr id="3318020" name="Picture 260" descr="80"/>
              <p:cNvPicPr>
                <a:picLocks noChangeAspect="1" noChangeArrowheads="1"/>
              </p:cNvPicPr>
              <p:nvPr/>
            </p:nvPicPr>
            <p:blipFill>
              <a:blip r:embed="rId36"/>
              <a:srcRect/>
              <a:stretch>
                <a:fillRect/>
              </a:stretch>
            </p:blipFill>
            <p:spPr bwMode="auto">
              <a:xfrm>
                <a:off x="1458" y="3890"/>
                <a:ext cx="314" cy="186"/>
              </a:xfrm>
              <a:prstGeom prst="rect">
                <a:avLst/>
              </a:prstGeom>
              <a:noFill/>
            </p:spPr>
          </p:pic>
        </p:grpSp>
        <p:sp>
          <p:nvSpPr>
            <p:cNvPr id="3318021" name="Text Box 261"/>
            <p:cNvSpPr txBox="1">
              <a:spLocks noChangeArrowheads="1"/>
            </p:cNvSpPr>
            <p:nvPr/>
          </p:nvSpPr>
          <p:spPr bwMode="auto">
            <a:xfrm>
              <a:off x="998" y="4034"/>
              <a:ext cx="499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000" b="1">
                  <a:latin typeface="Arial Narrow" pitchFamily="34" charset="0"/>
                  <a:cs typeface="Times New Roman" pitchFamily="18" charset="0"/>
                </a:rPr>
                <a:t> </a:t>
              </a:r>
              <a:r>
                <a:rPr lang="en-US" sz="900" b="1">
                  <a:latin typeface="Arial Narrow" pitchFamily="34" charset="0"/>
                  <a:cs typeface="Times New Roman" pitchFamily="18" charset="0"/>
                </a:rPr>
                <a:t>GM-AvtoVAZ</a:t>
              </a:r>
            </a:p>
          </p:txBody>
        </p:sp>
      </p:grpSp>
      <p:pic>
        <p:nvPicPr>
          <p:cNvPr id="3318022" name="Picture 262" descr="cnmedia87">
            <a:hlinkClick r:id="rId28"/>
          </p:cNvPr>
          <p:cNvPicPr>
            <a:picLocks noChangeAspect="1" noChangeArrowheads="1"/>
          </p:cNvPicPr>
          <p:nvPr/>
        </p:nvPicPr>
        <p:blipFill>
          <a:blip r:embed="rId29"/>
          <a:srcRect/>
          <a:stretch>
            <a:fillRect/>
          </a:stretch>
        </p:blipFill>
        <p:spPr bwMode="auto">
          <a:xfrm>
            <a:off x="3273425" y="5573713"/>
            <a:ext cx="603250" cy="207962"/>
          </a:xfrm>
          <a:prstGeom prst="rect">
            <a:avLst/>
          </a:prstGeom>
          <a:noFill/>
        </p:spPr>
      </p:pic>
      <p:sp>
        <p:nvSpPr>
          <p:cNvPr id="3318023" name="Line 263"/>
          <p:cNvSpPr>
            <a:spLocks noChangeShapeType="1"/>
          </p:cNvSpPr>
          <p:nvPr/>
        </p:nvSpPr>
        <p:spPr bwMode="auto">
          <a:xfrm flipV="1">
            <a:off x="3487738" y="5776913"/>
            <a:ext cx="93662" cy="2730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3318024" name="Group 264"/>
          <p:cNvGrpSpPr>
            <a:grpSpLocks/>
          </p:cNvGrpSpPr>
          <p:nvPr/>
        </p:nvGrpSpPr>
        <p:grpSpPr bwMode="auto">
          <a:xfrm>
            <a:off x="2914650" y="6051550"/>
            <a:ext cx="989013" cy="762000"/>
            <a:chOff x="2095" y="3812"/>
            <a:chExt cx="623" cy="480"/>
          </a:xfrm>
        </p:grpSpPr>
        <p:pic>
          <p:nvPicPr>
            <p:cNvPr id="3318025" name="Picture 265" descr="citigroup-logo-160"/>
            <p:cNvPicPr>
              <a:picLocks noChangeAspect="1" noChangeArrowheads="1"/>
            </p:cNvPicPr>
            <p:nvPr/>
          </p:nvPicPr>
          <p:blipFill>
            <a:blip r:embed="rId37" cstate="print"/>
            <a:srcRect/>
            <a:stretch>
              <a:fillRect/>
            </a:stretch>
          </p:blipFill>
          <p:spPr bwMode="auto">
            <a:xfrm>
              <a:off x="2236" y="3905"/>
              <a:ext cx="358" cy="358"/>
            </a:xfrm>
            <a:prstGeom prst="rect">
              <a:avLst/>
            </a:prstGeom>
            <a:noFill/>
          </p:spPr>
        </p:pic>
        <p:pic>
          <p:nvPicPr>
            <p:cNvPr id="3318026" name="Picture 266" descr="Cerberus_capital_management_logo"/>
            <p:cNvPicPr>
              <a:picLocks noChangeAspect="1" noChangeArrowheads="1"/>
            </p:cNvPicPr>
            <p:nvPr/>
          </p:nvPicPr>
          <p:blipFill>
            <a:blip r:embed="rId38" cstate="print"/>
            <a:srcRect/>
            <a:stretch>
              <a:fillRect/>
            </a:stretch>
          </p:blipFill>
          <p:spPr bwMode="auto">
            <a:xfrm>
              <a:off x="2227" y="3923"/>
              <a:ext cx="354" cy="106"/>
            </a:xfrm>
            <a:prstGeom prst="rect">
              <a:avLst/>
            </a:prstGeom>
            <a:noFill/>
          </p:spPr>
        </p:pic>
        <p:sp>
          <p:nvSpPr>
            <p:cNvPr id="3318027" name="Oval 267"/>
            <p:cNvSpPr>
              <a:spLocks noChangeArrowheads="1"/>
            </p:cNvSpPr>
            <p:nvPr/>
          </p:nvSpPr>
          <p:spPr bwMode="auto">
            <a:xfrm>
              <a:off x="2162" y="3812"/>
              <a:ext cx="480" cy="48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18028" name="Text Box 268"/>
            <p:cNvSpPr txBox="1">
              <a:spLocks noChangeArrowheads="1"/>
            </p:cNvSpPr>
            <p:nvPr/>
          </p:nvSpPr>
          <p:spPr bwMode="auto">
            <a:xfrm>
              <a:off x="2095" y="4099"/>
              <a:ext cx="623" cy="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sz="500">
                  <a:latin typeface="Arial" charset="0"/>
                  <a:cs typeface="Arial" charset="0"/>
                </a:rPr>
                <a:t>Aozora Bank of Japan</a:t>
              </a:r>
            </a:p>
            <a:p>
              <a:pPr algn="ctr" eaLnBrk="1" hangingPunct="1">
                <a:spcBef>
                  <a:spcPct val="30000"/>
                </a:spcBef>
              </a:pPr>
              <a:r>
                <a:rPr lang="en-US" sz="500">
                  <a:latin typeface="Arial" charset="0"/>
                  <a:cs typeface="Arial" charset="0"/>
                </a:rPr>
                <a:t>PNC Financial</a:t>
              </a:r>
            </a:p>
          </p:txBody>
        </p:sp>
        <p:sp>
          <p:nvSpPr>
            <p:cNvPr id="3318029" name="Text Box 269"/>
            <p:cNvSpPr txBox="1">
              <a:spLocks noChangeArrowheads="1"/>
            </p:cNvSpPr>
            <p:nvPr/>
          </p:nvSpPr>
          <p:spPr bwMode="auto">
            <a:xfrm>
              <a:off x="2209" y="3829"/>
              <a:ext cx="426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500">
                  <a:latin typeface="Arial" charset="0"/>
                  <a:cs typeface="Times New Roman" pitchFamily="18" charset="0"/>
                </a:rPr>
                <a:t>Consortium of:</a:t>
              </a:r>
            </a:p>
          </p:txBody>
        </p:sp>
      </p:grpSp>
      <p:grpSp>
        <p:nvGrpSpPr>
          <p:cNvPr id="3318030" name="Group 270"/>
          <p:cNvGrpSpPr>
            <a:grpSpLocks/>
          </p:cNvGrpSpPr>
          <p:nvPr/>
        </p:nvGrpSpPr>
        <p:grpSpPr bwMode="auto">
          <a:xfrm>
            <a:off x="7938" y="1009650"/>
            <a:ext cx="889000" cy="766763"/>
            <a:chOff x="58" y="636"/>
            <a:chExt cx="560" cy="483"/>
          </a:xfrm>
        </p:grpSpPr>
        <p:sp>
          <p:nvSpPr>
            <p:cNvPr id="3318031" name="Oval 271"/>
            <p:cNvSpPr>
              <a:spLocks noChangeArrowheads="1"/>
            </p:cNvSpPr>
            <p:nvPr/>
          </p:nvSpPr>
          <p:spPr bwMode="auto">
            <a:xfrm>
              <a:off x="94" y="636"/>
              <a:ext cx="480" cy="48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18032" name="Text Box 272"/>
            <p:cNvSpPr txBox="1">
              <a:spLocks noChangeArrowheads="1"/>
            </p:cNvSpPr>
            <p:nvPr/>
          </p:nvSpPr>
          <p:spPr bwMode="auto">
            <a:xfrm>
              <a:off x="58" y="860"/>
              <a:ext cx="560" cy="2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sz="700" b="1">
                  <a:solidFill>
                    <a:schemeClr val="accent2"/>
                  </a:solidFill>
                  <a:latin typeface="Arial" charset="0"/>
                  <a:ea typeface="Gulim" pitchFamily="34" charset="-127"/>
                  <a:cs typeface="Arial" charset="0"/>
                </a:rPr>
                <a:t>South Korean</a:t>
              </a:r>
            </a:p>
            <a:p>
              <a:pPr algn="ctr" eaLnBrk="1" hangingPunct="1"/>
              <a:r>
                <a:rPr lang="en-US" sz="700" b="1">
                  <a:solidFill>
                    <a:schemeClr val="accent2"/>
                  </a:solidFill>
                  <a:latin typeface="Arial" charset="0"/>
                  <a:ea typeface="Gulim" pitchFamily="34" charset="-127"/>
                  <a:cs typeface="Arial" charset="0"/>
                </a:rPr>
                <a:t>Creditor </a:t>
              </a:r>
            </a:p>
            <a:p>
              <a:pPr algn="ctr" eaLnBrk="1" hangingPunct="1"/>
              <a:r>
                <a:rPr lang="en-US" sz="700" b="1">
                  <a:solidFill>
                    <a:schemeClr val="accent2"/>
                  </a:solidFill>
                  <a:latin typeface="Arial" charset="0"/>
                  <a:ea typeface="Gulim" pitchFamily="34" charset="-127"/>
                  <a:cs typeface="Arial" charset="0"/>
                </a:rPr>
                <a:t>Banks</a:t>
              </a:r>
            </a:p>
          </p:txBody>
        </p:sp>
        <p:pic>
          <p:nvPicPr>
            <p:cNvPr id="3318033" name="Picture 273" descr="South_Korea_flag"/>
            <p:cNvPicPr>
              <a:picLocks noChangeAspect="1" noChangeArrowheads="1"/>
            </p:cNvPicPr>
            <p:nvPr/>
          </p:nvPicPr>
          <p:blipFill>
            <a:blip r:embed="rId39" cstate="print"/>
            <a:srcRect/>
            <a:stretch>
              <a:fillRect/>
            </a:stretch>
          </p:blipFill>
          <p:spPr bwMode="auto">
            <a:xfrm>
              <a:off x="214" y="685"/>
              <a:ext cx="237" cy="158"/>
            </a:xfrm>
            <a:prstGeom prst="rect">
              <a:avLst/>
            </a:prstGeom>
            <a:noFill/>
          </p:spPr>
        </p:pic>
      </p:grpSp>
      <p:grpSp>
        <p:nvGrpSpPr>
          <p:cNvPr id="3318034" name="Group 274"/>
          <p:cNvGrpSpPr>
            <a:grpSpLocks/>
          </p:cNvGrpSpPr>
          <p:nvPr/>
        </p:nvGrpSpPr>
        <p:grpSpPr bwMode="auto">
          <a:xfrm>
            <a:off x="7232650" y="6080125"/>
            <a:ext cx="817563" cy="742950"/>
            <a:chOff x="3511" y="3830"/>
            <a:chExt cx="515" cy="468"/>
          </a:xfrm>
        </p:grpSpPr>
        <p:pic>
          <p:nvPicPr>
            <p:cNvPr id="3318035" name="Picture 275" descr="logo-penske"/>
            <p:cNvPicPr>
              <a:picLocks noChangeAspect="1" noChangeArrowheads="1"/>
            </p:cNvPicPr>
            <p:nvPr/>
          </p:nvPicPr>
          <p:blipFill>
            <a:blip r:embed="rId40"/>
            <a:srcRect/>
            <a:stretch>
              <a:fillRect/>
            </a:stretch>
          </p:blipFill>
          <p:spPr bwMode="auto">
            <a:xfrm>
              <a:off x="3588" y="3905"/>
              <a:ext cx="361" cy="184"/>
            </a:xfrm>
            <a:prstGeom prst="rect">
              <a:avLst/>
            </a:prstGeom>
            <a:noFill/>
          </p:spPr>
        </p:pic>
        <p:sp>
          <p:nvSpPr>
            <p:cNvPr id="3318036" name="Oval 276"/>
            <p:cNvSpPr>
              <a:spLocks noChangeArrowheads="1"/>
            </p:cNvSpPr>
            <p:nvPr/>
          </p:nvSpPr>
          <p:spPr bwMode="auto">
            <a:xfrm>
              <a:off x="3535" y="3830"/>
              <a:ext cx="468" cy="45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18037" name="Text Box 277"/>
            <p:cNvSpPr txBox="1">
              <a:spLocks noChangeArrowheads="1"/>
            </p:cNvSpPr>
            <p:nvPr/>
          </p:nvSpPr>
          <p:spPr bwMode="auto">
            <a:xfrm>
              <a:off x="3511" y="4066"/>
              <a:ext cx="515" cy="2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sz="600">
                  <a:latin typeface="Arial" charset="0"/>
                  <a:cs typeface="Times New Roman" pitchFamily="18" charset="0"/>
                </a:rPr>
                <a:t>Bloomfield Hills,</a:t>
              </a:r>
            </a:p>
            <a:p>
              <a:pPr algn="ctr" eaLnBrk="1" hangingPunct="1"/>
              <a:r>
                <a:rPr lang="en-US" sz="600">
                  <a:latin typeface="Arial" charset="0"/>
                  <a:cs typeface="Times New Roman" pitchFamily="18" charset="0"/>
                </a:rPr>
                <a:t>Michigan, </a:t>
              </a:r>
            </a:p>
            <a:p>
              <a:pPr algn="ctr" eaLnBrk="1" hangingPunct="1"/>
              <a:r>
                <a:rPr lang="en-US" sz="600">
                  <a:latin typeface="Arial" charset="0"/>
                  <a:cs typeface="Times New Roman" pitchFamily="18" charset="0"/>
                </a:rPr>
                <a:t>USA</a:t>
              </a:r>
            </a:p>
          </p:txBody>
        </p:sp>
      </p:grpSp>
      <p:sp>
        <p:nvSpPr>
          <p:cNvPr id="3318038" name="Line 278"/>
          <p:cNvSpPr>
            <a:spLocks noChangeShapeType="1"/>
          </p:cNvSpPr>
          <p:nvPr/>
        </p:nvSpPr>
        <p:spPr bwMode="auto">
          <a:xfrm flipV="1">
            <a:off x="6845300" y="6448425"/>
            <a:ext cx="420688" cy="63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18039" name="Line 279"/>
          <p:cNvSpPr>
            <a:spLocks noChangeShapeType="1"/>
          </p:cNvSpPr>
          <p:nvPr/>
        </p:nvSpPr>
        <p:spPr bwMode="auto">
          <a:xfrm flipH="1" flipV="1">
            <a:off x="1420813" y="1350963"/>
            <a:ext cx="1827212" cy="889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18040" name="Text Box 280"/>
          <p:cNvSpPr txBox="1">
            <a:spLocks noChangeArrowheads="1"/>
          </p:cNvSpPr>
          <p:nvPr/>
        </p:nvSpPr>
        <p:spPr bwMode="auto">
          <a:xfrm>
            <a:off x="2624138" y="1911350"/>
            <a:ext cx="592137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1200" b="1">
                <a:latin typeface="Arial" charset="0"/>
                <a:cs typeface="Times New Roman" pitchFamily="18" charset="0"/>
              </a:rPr>
              <a:t> 20%</a:t>
            </a:r>
          </a:p>
        </p:txBody>
      </p:sp>
      <p:sp>
        <p:nvSpPr>
          <p:cNvPr id="3318041" name="Line 281"/>
          <p:cNvSpPr>
            <a:spLocks noChangeShapeType="1"/>
          </p:cNvSpPr>
          <p:nvPr/>
        </p:nvSpPr>
        <p:spPr bwMode="auto">
          <a:xfrm>
            <a:off x="2620963" y="1497013"/>
            <a:ext cx="722312" cy="579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18042" name="Text Box 282"/>
          <p:cNvSpPr txBox="1">
            <a:spLocks noChangeArrowheads="1"/>
          </p:cNvSpPr>
          <p:nvPr/>
        </p:nvSpPr>
        <p:spPr bwMode="auto">
          <a:xfrm>
            <a:off x="2632075" y="1589088"/>
            <a:ext cx="592138" cy="2746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1200" b="1">
                <a:latin typeface="Arial" charset="0"/>
                <a:cs typeface="Times New Roman" pitchFamily="18" charset="0"/>
              </a:rPr>
              <a:t> 50%</a:t>
            </a:r>
          </a:p>
        </p:txBody>
      </p:sp>
      <p:grpSp>
        <p:nvGrpSpPr>
          <p:cNvPr id="3318043" name="Group 283"/>
          <p:cNvGrpSpPr>
            <a:grpSpLocks/>
          </p:cNvGrpSpPr>
          <p:nvPr/>
        </p:nvGrpSpPr>
        <p:grpSpPr bwMode="auto">
          <a:xfrm>
            <a:off x="7466013" y="50800"/>
            <a:ext cx="1606550" cy="757238"/>
            <a:chOff x="4703" y="32"/>
            <a:chExt cx="1012" cy="477"/>
          </a:xfrm>
        </p:grpSpPr>
        <p:sp>
          <p:nvSpPr>
            <p:cNvPr id="3318044" name="Text Box 284"/>
            <p:cNvSpPr txBox="1">
              <a:spLocks noChangeArrowheads="1"/>
            </p:cNvSpPr>
            <p:nvPr/>
          </p:nvSpPr>
          <p:spPr bwMode="auto">
            <a:xfrm>
              <a:off x="4755" y="98"/>
              <a:ext cx="951" cy="3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55563" indent="-55563" eaLnBrk="1" hangingPunct="1">
                <a:tabLst>
                  <a:tab pos="1143000" algn="dec"/>
                </a:tabLst>
              </a:pPr>
              <a:endParaRPr lang="en-US" sz="500">
                <a:latin typeface="Arial" charset="0"/>
                <a:cs typeface="Times New Roman" pitchFamily="18" charset="0"/>
              </a:endParaRPr>
            </a:p>
            <a:p>
              <a:pPr marL="55563" indent="-55563" eaLnBrk="1" hangingPunct="1">
                <a:buFontTx/>
                <a:buChar char="•"/>
                <a:tabLst>
                  <a:tab pos="1143000" algn="dec"/>
                </a:tabLst>
              </a:pPr>
              <a:r>
                <a:rPr lang="en-US" sz="500">
                  <a:latin typeface="Arial" charset="0"/>
                  <a:cs typeface="Times New Roman" pitchFamily="18" charset="0"/>
                </a:rPr>
                <a:t>Mini Vehicles Factory	15.812%</a:t>
              </a:r>
            </a:p>
            <a:p>
              <a:pPr marL="55563" indent="-55563" eaLnBrk="1" hangingPunct="1">
                <a:buFontTx/>
                <a:buChar char="•"/>
                <a:tabLst>
                  <a:tab pos="1143000" algn="dec"/>
                </a:tabLst>
              </a:pPr>
              <a:r>
                <a:rPr lang="en-US" sz="500">
                  <a:latin typeface="Arial" charset="0"/>
                  <a:cs typeface="Times New Roman" pitchFamily="18" charset="0"/>
                </a:rPr>
                <a:t>Wuling Auto Co., Ltd.	.022</a:t>
              </a:r>
            </a:p>
            <a:p>
              <a:pPr marL="55563" indent="-55563" eaLnBrk="1" hangingPunct="1">
                <a:buFontTx/>
                <a:buChar char="•"/>
                <a:tabLst>
                  <a:tab pos="1143000" algn="dec"/>
                </a:tabLst>
              </a:pPr>
              <a:r>
                <a:rPr lang="en-US" sz="500">
                  <a:latin typeface="Arial" charset="0"/>
                  <a:cs typeface="Times New Roman" pitchFamily="18" charset="0"/>
                </a:rPr>
                <a:t>Yili Machinery Co., Ltd.	.022</a:t>
              </a:r>
            </a:p>
            <a:p>
              <a:pPr marL="55563" indent="-55563" eaLnBrk="1" hangingPunct="1">
                <a:buFontTx/>
                <a:buChar char="•"/>
                <a:tabLst>
                  <a:tab pos="1143000" algn="dec"/>
                </a:tabLst>
              </a:pPr>
              <a:r>
                <a:rPr lang="en-US" sz="500">
                  <a:latin typeface="Arial" charset="0"/>
                  <a:cs typeface="Times New Roman" pitchFamily="18" charset="0"/>
                </a:rPr>
                <a:t>Guolian Transportation Co., Ltd.	.022</a:t>
              </a:r>
            </a:p>
            <a:p>
              <a:pPr marL="55563" indent="-55563" eaLnBrk="1" hangingPunct="1">
                <a:buFontTx/>
                <a:buChar char="•"/>
                <a:tabLst>
                  <a:tab pos="1143000" algn="dec"/>
                </a:tabLst>
              </a:pPr>
              <a:r>
                <a:rPr lang="en-US" sz="500">
                  <a:latin typeface="Arial" charset="0"/>
                  <a:cs typeface="Times New Roman" pitchFamily="18" charset="0"/>
                </a:rPr>
                <a:t>Changhong Machinery Mfg. Co.	.022</a:t>
              </a:r>
            </a:p>
          </p:txBody>
        </p:sp>
        <p:graphicFrame>
          <p:nvGraphicFramePr>
            <p:cNvPr id="3318045" name="Object 285"/>
            <p:cNvGraphicFramePr>
              <a:graphicFrameLocks noChangeAspect="1"/>
            </p:cNvGraphicFramePr>
            <p:nvPr/>
          </p:nvGraphicFramePr>
          <p:xfrm>
            <a:off x="5263" y="87"/>
            <a:ext cx="200" cy="120"/>
          </p:xfrm>
          <a:graphic>
            <a:graphicData uri="http://schemas.openxmlformats.org/presentationml/2006/ole">
              <p:oleObj spid="_x0000_s3318045" name="Picture" r:id="rId41" imgW="533520" imgH="320040" progId="Word.Picture.8">
                <p:embed/>
              </p:oleObj>
            </a:graphicData>
          </a:graphic>
        </p:graphicFrame>
        <p:sp>
          <p:nvSpPr>
            <p:cNvPr id="3318046" name="Text Box 286"/>
            <p:cNvSpPr txBox="1">
              <a:spLocks noChangeArrowheads="1"/>
            </p:cNvSpPr>
            <p:nvPr/>
          </p:nvSpPr>
          <p:spPr bwMode="auto">
            <a:xfrm>
              <a:off x="4883" y="388"/>
              <a:ext cx="666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-US" sz="500">
                  <a:latin typeface="Arial" charset="0"/>
                  <a:cs typeface="Times New Roman" pitchFamily="18" charset="0"/>
                </a:rPr>
                <a:t>Liuzhou, Guangxi, </a:t>
              </a:r>
              <a:r>
                <a:rPr lang="en-US" sz="600">
                  <a:latin typeface="Arial" charset="0"/>
                  <a:cs typeface="Times New Roman" pitchFamily="18" charset="0"/>
                </a:rPr>
                <a:t>China</a:t>
              </a:r>
            </a:p>
          </p:txBody>
        </p:sp>
        <p:sp>
          <p:nvSpPr>
            <p:cNvPr id="3318047" name="Text Box 287"/>
            <p:cNvSpPr txBox="1">
              <a:spLocks noChangeArrowheads="1"/>
            </p:cNvSpPr>
            <p:nvPr/>
          </p:nvSpPr>
          <p:spPr bwMode="auto">
            <a:xfrm>
              <a:off x="4861" y="52"/>
              <a:ext cx="408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900" b="1">
                  <a:solidFill>
                    <a:srgbClr val="0000FF"/>
                  </a:solidFill>
                  <a:latin typeface="Arial" charset="0"/>
                  <a:cs typeface="Times New Roman" pitchFamily="18" charset="0"/>
                </a:rPr>
                <a:t>WULING</a:t>
              </a:r>
            </a:p>
          </p:txBody>
        </p:sp>
        <p:sp>
          <p:nvSpPr>
            <p:cNvPr id="3318048" name="Oval 288"/>
            <p:cNvSpPr>
              <a:spLocks noChangeArrowheads="1"/>
            </p:cNvSpPr>
            <p:nvPr/>
          </p:nvSpPr>
          <p:spPr bwMode="auto">
            <a:xfrm>
              <a:off x="4703" y="32"/>
              <a:ext cx="1012" cy="47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318049" name="Group 289"/>
          <p:cNvGrpSpPr>
            <a:grpSpLocks/>
          </p:cNvGrpSpPr>
          <p:nvPr/>
        </p:nvGrpSpPr>
        <p:grpSpPr bwMode="auto">
          <a:xfrm>
            <a:off x="906463" y="593725"/>
            <a:ext cx="869950" cy="781050"/>
            <a:chOff x="648" y="316"/>
            <a:chExt cx="548" cy="492"/>
          </a:xfrm>
        </p:grpSpPr>
        <p:sp>
          <p:nvSpPr>
            <p:cNvPr id="3318050" name="Oval 290"/>
            <p:cNvSpPr>
              <a:spLocks noChangeArrowheads="1"/>
            </p:cNvSpPr>
            <p:nvPr/>
          </p:nvSpPr>
          <p:spPr bwMode="auto">
            <a:xfrm>
              <a:off x="680" y="316"/>
              <a:ext cx="480" cy="48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18051" name="Text Box 291"/>
            <p:cNvSpPr txBox="1">
              <a:spLocks noChangeArrowheads="1"/>
            </p:cNvSpPr>
            <p:nvPr/>
          </p:nvSpPr>
          <p:spPr bwMode="auto">
            <a:xfrm>
              <a:off x="648" y="412"/>
              <a:ext cx="548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sz="800" b="1">
                  <a:solidFill>
                    <a:srgbClr val="996633"/>
                  </a:solidFill>
                  <a:latin typeface="Arial" charset="0"/>
                  <a:ea typeface="Gulim" pitchFamily="34" charset="-127"/>
                  <a:cs typeface="Arial" charset="0"/>
                </a:rPr>
                <a:t>GMAC - SAIC</a:t>
              </a:r>
            </a:p>
            <a:p>
              <a:pPr algn="ctr" eaLnBrk="1" hangingPunct="1"/>
              <a:r>
                <a:rPr lang="en-US" sz="600" b="1">
                  <a:solidFill>
                    <a:srgbClr val="996633"/>
                  </a:solidFill>
                  <a:latin typeface="Arial" charset="0"/>
                  <a:ea typeface="Gulim" pitchFamily="34" charset="-127"/>
                  <a:cs typeface="Arial" charset="0"/>
                </a:rPr>
                <a:t>Automotive Finance Co., LTD</a:t>
              </a:r>
            </a:p>
          </p:txBody>
        </p:sp>
        <p:sp>
          <p:nvSpPr>
            <p:cNvPr id="3318052" name="Text Box 292"/>
            <p:cNvSpPr txBox="1">
              <a:spLocks noChangeArrowheads="1"/>
            </p:cNvSpPr>
            <p:nvPr/>
          </p:nvSpPr>
          <p:spPr bwMode="auto">
            <a:xfrm>
              <a:off x="717" y="634"/>
              <a:ext cx="412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sz="600">
                  <a:latin typeface="Arial" charset="0"/>
                  <a:cs typeface="Arial" charset="0"/>
                </a:rPr>
                <a:t>Shanghai,</a:t>
              </a:r>
            </a:p>
            <a:p>
              <a:pPr algn="ctr" eaLnBrk="1" hangingPunct="1"/>
              <a:r>
                <a:rPr lang="en-US" sz="600">
                  <a:latin typeface="Arial" charset="0"/>
                  <a:cs typeface="Arial" charset="0"/>
                </a:rPr>
                <a:t>China</a:t>
              </a:r>
            </a:p>
          </p:txBody>
        </p:sp>
      </p:grpSp>
      <p:sp>
        <p:nvSpPr>
          <p:cNvPr id="3318053" name="Text Box 293"/>
          <p:cNvSpPr txBox="1">
            <a:spLocks noChangeArrowheads="1"/>
          </p:cNvSpPr>
          <p:nvPr/>
        </p:nvSpPr>
        <p:spPr bwMode="auto">
          <a:xfrm>
            <a:off x="4927600" y="5118100"/>
            <a:ext cx="487363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200" b="1">
                <a:latin typeface="Arial" charset="0"/>
                <a:cs typeface="Times New Roman" pitchFamily="18" charset="0"/>
              </a:rPr>
              <a:t>50%</a:t>
            </a:r>
          </a:p>
        </p:txBody>
      </p:sp>
      <p:sp>
        <p:nvSpPr>
          <p:cNvPr id="3318054" name="Line 294"/>
          <p:cNvSpPr>
            <a:spLocks noChangeShapeType="1"/>
          </p:cNvSpPr>
          <p:nvPr/>
        </p:nvSpPr>
        <p:spPr bwMode="auto">
          <a:xfrm flipV="1">
            <a:off x="4667250" y="6462713"/>
            <a:ext cx="3444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18055" name="Line 295"/>
          <p:cNvSpPr>
            <a:spLocks noChangeShapeType="1"/>
          </p:cNvSpPr>
          <p:nvPr/>
        </p:nvSpPr>
        <p:spPr bwMode="auto">
          <a:xfrm rot="10800000" flipV="1">
            <a:off x="815975" y="6450013"/>
            <a:ext cx="269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18056" name="Line 296"/>
          <p:cNvSpPr>
            <a:spLocks noChangeShapeType="1"/>
          </p:cNvSpPr>
          <p:nvPr/>
        </p:nvSpPr>
        <p:spPr bwMode="auto">
          <a:xfrm flipV="1">
            <a:off x="1844675" y="6450013"/>
            <a:ext cx="269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18057" name="Text Box 297"/>
          <p:cNvSpPr txBox="1">
            <a:spLocks noChangeArrowheads="1"/>
          </p:cNvSpPr>
          <p:nvPr/>
        </p:nvSpPr>
        <p:spPr bwMode="auto">
          <a:xfrm>
            <a:off x="4013200" y="5756275"/>
            <a:ext cx="858838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endParaRPr lang="en-US" sz="500">
              <a:latin typeface="Arial" charset="0"/>
              <a:cs typeface="Times New Roman" pitchFamily="18" charset="0"/>
            </a:endParaRPr>
          </a:p>
        </p:txBody>
      </p:sp>
      <p:grpSp>
        <p:nvGrpSpPr>
          <p:cNvPr id="3318058" name="Group 298"/>
          <p:cNvGrpSpPr>
            <a:grpSpLocks/>
          </p:cNvGrpSpPr>
          <p:nvPr/>
        </p:nvGrpSpPr>
        <p:grpSpPr bwMode="auto">
          <a:xfrm>
            <a:off x="3906838" y="6062663"/>
            <a:ext cx="762000" cy="762000"/>
            <a:chOff x="2461" y="3819"/>
            <a:chExt cx="480" cy="480"/>
          </a:xfrm>
        </p:grpSpPr>
        <p:sp>
          <p:nvSpPr>
            <p:cNvPr id="3318059" name="Oval 299"/>
            <p:cNvSpPr>
              <a:spLocks noChangeArrowheads="1"/>
            </p:cNvSpPr>
            <p:nvPr/>
          </p:nvSpPr>
          <p:spPr bwMode="auto">
            <a:xfrm>
              <a:off x="2461" y="3819"/>
              <a:ext cx="480" cy="480"/>
            </a:xfrm>
            <a:prstGeom prst="ellipse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3318060" name="Рисунок 1" descr="C:\Documents and Settings\Administrator\Desktop\logo-GM-Uzbekistan2.jpg"/>
            <p:cNvPicPr>
              <a:picLocks noChangeAspect="1" noChangeArrowheads="1"/>
            </p:cNvPicPr>
            <p:nvPr/>
          </p:nvPicPr>
          <p:blipFill>
            <a:blip r:embed="rId42" cstate="print"/>
            <a:srcRect/>
            <a:stretch>
              <a:fillRect/>
            </a:stretch>
          </p:blipFill>
          <p:spPr bwMode="auto">
            <a:xfrm>
              <a:off x="2494" y="3968"/>
              <a:ext cx="414" cy="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318061" name="Text Box 301"/>
            <p:cNvSpPr txBox="1">
              <a:spLocks noChangeArrowheads="1"/>
            </p:cNvSpPr>
            <p:nvPr/>
          </p:nvSpPr>
          <p:spPr bwMode="auto">
            <a:xfrm>
              <a:off x="2481" y="4053"/>
              <a:ext cx="441" cy="2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-US" sz="600">
                  <a:latin typeface="Arial" charset="0"/>
                  <a:cs typeface="Times New Roman" pitchFamily="18" charset="0"/>
                </a:rPr>
                <a:t>Asaka, Andijan Province, Uzbekistan</a:t>
              </a:r>
            </a:p>
          </p:txBody>
        </p:sp>
      </p:grpSp>
      <p:grpSp>
        <p:nvGrpSpPr>
          <p:cNvPr id="3318062" name="Group 302"/>
          <p:cNvGrpSpPr>
            <a:grpSpLocks/>
          </p:cNvGrpSpPr>
          <p:nvPr/>
        </p:nvGrpSpPr>
        <p:grpSpPr bwMode="auto">
          <a:xfrm>
            <a:off x="4960938" y="6062663"/>
            <a:ext cx="1154112" cy="762000"/>
            <a:chOff x="3125" y="3819"/>
            <a:chExt cx="727" cy="480"/>
          </a:xfrm>
        </p:grpSpPr>
        <p:grpSp>
          <p:nvGrpSpPr>
            <p:cNvPr id="3318063" name="Group 303"/>
            <p:cNvGrpSpPr>
              <a:grpSpLocks/>
            </p:cNvGrpSpPr>
            <p:nvPr/>
          </p:nvGrpSpPr>
          <p:grpSpPr bwMode="auto">
            <a:xfrm>
              <a:off x="3245" y="3834"/>
              <a:ext cx="607" cy="195"/>
              <a:chOff x="1814" y="2675"/>
              <a:chExt cx="2404" cy="851"/>
            </a:xfrm>
          </p:grpSpPr>
          <p:pic>
            <p:nvPicPr>
              <p:cNvPr id="3318064" name="Picture 304" descr="logo"/>
              <p:cNvPicPr>
                <a:picLocks noChangeAspect="1" noChangeArrowheads="1"/>
              </p:cNvPicPr>
              <p:nvPr/>
            </p:nvPicPr>
            <p:blipFill>
              <a:blip r:embed="rId43" cstate="print"/>
              <a:srcRect/>
              <a:stretch>
                <a:fillRect/>
              </a:stretch>
            </p:blipFill>
            <p:spPr bwMode="auto">
              <a:xfrm>
                <a:off x="1996" y="2726"/>
                <a:ext cx="2190" cy="756"/>
              </a:xfrm>
              <a:prstGeom prst="rect">
                <a:avLst/>
              </a:prstGeom>
              <a:noFill/>
            </p:spPr>
          </p:pic>
          <p:sp>
            <p:nvSpPr>
              <p:cNvPr id="3318065" name="Rectangle 305"/>
              <p:cNvSpPr>
                <a:spLocks noChangeArrowheads="1"/>
              </p:cNvSpPr>
              <p:nvPr/>
            </p:nvSpPr>
            <p:spPr bwMode="auto">
              <a:xfrm>
                <a:off x="2768" y="2691"/>
                <a:ext cx="1450" cy="823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18066" name="Rectangle 306"/>
              <p:cNvSpPr>
                <a:spLocks noChangeArrowheads="1"/>
              </p:cNvSpPr>
              <p:nvPr/>
            </p:nvSpPr>
            <p:spPr bwMode="auto">
              <a:xfrm>
                <a:off x="1814" y="2675"/>
                <a:ext cx="269" cy="851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318067" name="Oval 307"/>
            <p:cNvSpPr>
              <a:spLocks noChangeArrowheads="1"/>
            </p:cNvSpPr>
            <p:nvPr/>
          </p:nvSpPr>
          <p:spPr bwMode="auto">
            <a:xfrm>
              <a:off x="3161" y="3819"/>
              <a:ext cx="480" cy="48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18068" name="Text Box 308"/>
            <p:cNvSpPr txBox="1">
              <a:spLocks noChangeArrowheads="1"/>
            </p:cNvSpPr>
            <p:nvPr/>
          </p:nvSpPr>
          <p:spPr bwMode="auto">
            <a:xfrm>
              <a:off x="3183" y="4053"/>
              <a:ext cx="441" cy="2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-US" sz="600">
                  <a:latin typeface="Arial" charset="0"/>
                  <a:cs typeface="Times New Roman" pitchFamily="18" charset="0"/>
                </a:rPr>
                <a:t>Asaka, Andijan Province, Uzbekistan</a:t>
              </a:r>
            </a:p>
          </p:txBody>
        </p:sp>
        <p:sp>
          <p:nvSpPr>
            <p:cNvPr id="3318069" name="Text Box 309"/>
            <p:cNvSpPr txBox="1">
              <a:spLocks noChangeArrowheads="1"/>
            </p:cNvSpPr>
            <p:nvPr/>
          </p:nvSpPr>
          <p:spPr bwMode="auto">
            <a:xfrm>
              <a:off x="3125" y="3986"/>
              <a:ext cx="555" cy="1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700">
                  <a:solidFill>
                    <a:srgbClr val="009900"/>
                  </a:solidFill>
                  <a:latin typeface="Arial Black" pitchFamily="34" charset="0"/>
                  <a:cs typeface="Times New Roman" pitchFamily="18" charset="0"/>
                </a:rPr>
                <a:t>UzAvtoSanoat</a:t>
              </a:r>
            </a:p>
          </p:txBody>
        </p:sp>
      </p:grpSp>
      <p:sp>
        <p:nvSpPr>
          <p:cNvPr id="3318070" name="Line 310"/>
          <p:cNvSpPr>
            <a:spLocks noChangeShapeType="1"/>
          </p:cNvSpPr>
          <p:nvPr/>
        </p:nvSpPr>
        <p:spPr bwMode="auto">
          <a:xfrm>
            <a:off x="4211638" y="5299075"/>
            <a:ext cx="55562" cy="7667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18071" name="Text Box 311"/>
          <p:cNvSpPr txBox="1">
            <a:spLocks noChangeArrowheads="1"/>
          </p:cNvSpPr>
          <p:nvPr/>
        </p:nvSpPr>
        <p:spPr bwMode="auto">
          <a:xfrm>
            <a:off x="3992563" y="5372100"/>
            <a:ext cx="496887" cy="5508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/>
            <a:r>
              <a:rPr lang="en-US" sz="1200" b="1">
                <a:latin typeface="Arial" charset="0"/>
                <a:cs typeface="Times New Roman" pitchFamily="18" charset="0"/>
              </a:rPr>
              <a:t>25%</a:t>
            </a:r>
          </a:p>
          <a:p>
            <a:pPr algn="ctr" eaLnBrk="1" hangingPunct="1"/>
            <a:r>
              <a:rPr lang="en-US" sz="600" b="1">
                <a:latin typeface="Arial" charset="0"/>
                <a:cs typeface="Times New Roman" pitchFamily="18" charset="0"/>
              </a:rPr>
              <a:t>Plus One Share</a:t>
            </a:r>
          </a:p>
        </p:txBody>
      </p:sp>
      <p:pic>
        <p:nvPicPr>
          <p:cNvPr id="3318072" name="Picture 312" descr="Cadillac_logo"/>
          <p:cNvPicPr>
            <a:picLocks noChangeAspect="1" noChangeArrowheads="1"/>
          </p:cNvPicPr>
          <p:nvPr/>
        </p:nvPicPr>
        <p:blipFill>
          <a:blip r:embed="rId44" cstate="print"/>
          <a:srcRect/>
          <a:stretch>
            <a:fillRect/>
          </a:stretch>
        </p:blipFill>
        <p:spPr bwMode="auto">
          <a:xfrm>
            <a:off x="4559300" y="4410075"/>
            <a:ext cx="334963" cy="449263"/>
          </a:xfrm>
          <a:prstGeom prst="rect">
            <a:avLst/>
          </a:prstGeom>
          <a:noFill/>
        </p:spPr>
      </p:pic>
      <p:pic>
        <p:nvPicPr>
          <p:cNvPr id="3318073" name="Picture 313" descr="hummer-logo"/>
          <p:cNvPicPr>
            <a:picLocks noChangeAspect="1" noChangeArrowheads="1"/>
          </p:cNvPicPr>
          <p:nvPr/>
        </p:nvPicPr>
        <p:blipFill>
          <a:blip r:embed="rId45" cstate="print"/>
          <a:srcRect/>
          <a:stretch>
            <a:fillRect/>
          </a:stretch>
        </p:blipFill>
        <p:spPr bwMode="auto">
          <a:xfrm>
            <a:off x="4106863" y="4857750"/>
            <a:ext cx="725487" cy="142875"/>
          </a:xfrm>
          <a:prstGeom prst="rect">
            <a:avLst/>
          </a:prstGeom>
          <a:noFill/>
        </p:spPr>
      </p:pic>
      <p:pic>
        <p:nvPicPr>
          <p:cNvPr id="3318074" name="Picture 314"/>
          <p:cNvPicPr>
            <a:picLocks noChangeAspect="1" noChangeArrowheads="1"/>
          </p:cNvPicPr>
          <p:nvPr/>
        </p:nvPicPr>
        <p:blipFill>
          <a:blip r:embed="rId46" cstate="print"/>
          <a:srcRect/>
          <a:stretch>
            <a:fillRect/>
          </a:stretch>
        </p:blipFill>
        <p:spPr bwMode="auto">
          <a:xfrm>
            <a:off x="4606925" y="4243388"/>
            <a:ext cx="528638" cy="15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18075" name="Picture 315"/>
          <p:cNvPicPr>
            <a:picLocks noChangeAspect="1" noChangeArrowheads="1"/>
          </p:cNvPicPr>
          <p:nvPr/>
        </p:nvPicPr>
        <p:blipFill>
          <a:blip r:embed="rId47"/>
          <a:srcRect/>
          <a:stretch>
            <a:fillRect/>
          </a:stretch>
        </p:blipFill>
        <p:spPr bwMode="auto">
          <a:xfrm>
            <a:off x="4414838" y="3424238"/>
            <a:ext cx="471487" cy="47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18076" name="Picture 316" descr="chevrolet_logo"/>
          <p:cNvPicPr>
            <a:picLocks noChangeAspect="1" noChangeArrowheads="1"/>
          </p:cNvPicPr>
          <p:nvPr/>
        </p:nvPicPr>
        <p:blipFill>
          <a:blip r:embed="rId48" cstate="print"/>
          <a:srcRect/>
          <a:stretch>
            <a:fillRect/>
          </a:stretch>
        </p:blipFill>
        <p:spPr bwMode="auto">
          <a:xfrm>
            <a:off x="3868738" y="3238500"/>
            <a:ext cx="638175" cy="363538"/>
          </a:xfrm>
          <a:prstGeom prst="rect">
            <a:avLst/>
          </a:prstGeom>
          <a:noFill/>
        </p:spPr>
      </p:pic>
      <p:pic>
        <p:nvPicPr>
          <p:cNvPr id="3318077" name="Picture 317"/>
          <p:cNvPicPr>
            <a:picLocks noChangeAspect="1" noChangeArrowheads="1"/>
          </p:cNvPicPr>
          <p:nvPr/>
        </p:nvPicPr>
        <p:blipFill>
          <a:blip r:embed="rId49" cstate="print"/>
          <a:srcRect/>
          <a:stretch>
            <a:fillRect/>
          </a:stretch>
        </p:blipFill>
        <p:spPr bwMode="auto">
          <a:xfrm>
            <a:off x="3276600" y="3763963"/>
            <a:ext cx="296863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318078" name="Group 318"/>
          <p:cNvGrpSpPr>
            <a:grpSpLocks/>
          </p:cNvGrpSpPr>
          <p:nvPr/>
        </p:nvGrpSpPr>
        <p:grpSpPr bwMode="auto">
          <a:xfrm>
            <a:off x="6046788" y="6078538"/>
            <a:ext cx="846137" cy="723900"/>
            <a:chOff x="2764" y="3829"/>
            <a:chExt cx="533" cy="456"/>
          </a:xfrm>
        </p:grpSpPr>
        <p:sp>
          <p:nvSpPr>
            <p:cNvPr id="3318079" name="Oval 319"/>
            <p:cNvSpPr>
              <a:spLocks noChangeArrowheads="1"/>
            </p:cNvSpPr>
            <p:nvPr/>
          </p:nvSpPr>
          <p:spPr bwMode="auto">
            <a:xfrm>
              <a:off x="2797" y="3829"/>
              <a:ext cx="468" cy="456"/>
            </a:xfrm>
            <a:prstGeom prst="ellipse">
              <a:avLst/>
            </a:prstGeom>
            <a:solidFill>
              <a:srgbClr val="CCEC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18080" name="Text Box 320"/>
            <p:cNvSpPr txBox="1">
              <a:spLocks noChangeArrowheads="1"/>
            </p:cNvSpPr>
            <p:nvPr/>
          </p:nvSpPr>
          <p:spPr bwMode="auto">
            <a:xfrm>
              <a:off x="2764" y="4097"/>
              <a:ext cx="533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sz="600">
                  <a:latin typeface="Arial" charset="0"/>
                  <a:cs typeface="Times New Roman" pitchFamily="18" charset="0"/>
                </a:rPr>
                <a:t>Diesel Engines</a:t>
              </a:r>
            </a:p>
            <a:p>
              <a:pPr algn="ctr" eaLnBrk="1" hangingPunct="1"/>
              <a:r>
                <a:rPr lang="en-US" sz="600">
                  <a:latin typeface="Arial" charset="0"/>
                  <a:cs typeface="Times New Roman" pitchFamily="18" charset="0"/>
                </a:rPr>
                <a:t>Cento, Italy</a:t>
              </a:r>
            </a:p>
          </p:txBody>
        </p:sp>
        <p:pic>
          <p:nvPicPr>
            <p:cNvPr id="3318081" name="Picture 321" descr="vm%20motori%20logo"/>
            <p:cNvPicPr>
              <a:picLocks noChangeAspect="1" noChangeArrowheads="1"/>
            </p:cNvPicPr>
            <p:nvPr/>
          </p:nvPicPr>
          <p:blipFill>
            <a:blip r:embed="rId50" cstate="print"/>
            <a:srcRect/>
            <a:stretch>
              <a:fillRect/>
            </a:stretch>
          </p:blipFill>
          <p:spPr bwMode="auto">
            <a:xfrm>
              <a:off x="2842" y="3941"/>
              <a:ext cx="382" cy="174"/>
            </a:xfrm>
            <a:prstGeom prst="rect">
              <a:avLst/>
            </a:prstGeom>
            <a:noFill/>
          </p:spPr>
        </p:pic>
      </p:grpSp>
      <p:sp>
        <p:nvSpPr>
          <p:cNvPr id="3318082" name="Line 322"/>
          <p:cNvSpPr>
            <a:spLocks noChangeShapeType="1"/>
          </p:cNvSpPr>
          <p:nvPr/>
        </p:nvSpPr>
        <p:spPr bwMode="auto">
          <a:xfrm>
            <a:off x="4449763" y="5283200"/>
            <a:ext cx="1665287" cy="10556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18083" name="Text Box 323"/>
          <p:cNvSpPr txBox="1">
            <a:spLocks noChangeArrowheads="1"/>
          </p:cNvSpPr>
          <p:nvPr/>
        </p:nvSpPr>
        <p:spPr bwMode="auto">
          <a:xfrm>
            <a:off x="4826000" y="5519738"/>
            <a:ext cx="487363" cy="2746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200" b="1">
                <a:latin typeface="Arial" charset="0"/>
                <a:cs typeface="Times New Roman" pitchFamily="18" charset="0"/>
              </a:rPr>
              <a:t>50%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305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</p:spPr>
      </p:pic>
      <p:pic>
        <p:nvPicPr>
          <p:cNvPr id="3" name="Picture 26" descr="GM Logo metallic smal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5588" y="6334125"/>
            <a:ext cx="4667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8" descr="TGS_CME23a.jpg                                                 000067A3Cachet                         C4F43024: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2" name="Rectangle 6"/>
          <p:cNvSpPr>
            <a:spLocks noGrp="1" noChangeArrowheads="1"/>
          </p:cNvSpPr>
          <p:nvPr>
            <p:ph type="body" idx="4294967295"/>
          </p:nvPr>
        </p:nvSpPr>
        <p:spPr>
          <a:xfrm>
            <a:off x="706438" y="1511300"/>
            <a:ext cx="7858125" cy="4105275"/>
          </a:xfrm>
        </p:spPr>
        <p:txBody>
          <a:bodyPr>
            <a:spAutoFit/>
          </a:bodyPr>
          <a:lstStyle/>
          <a:p>
            <a:pPr lvl="1">
              <a:spcBef>
                <a:spcPct val="60000"/>
              </a:spcBef>
              <a:defRPr/>
            </a:pPr>
            <a:r>
              <a:rPr lang="en-US" sz="2600" dirty="0" smtClean="0"/>
              <a:t>Hydrogen fuel cell-electric vehicle</a:t>
            </a:r>
          </a:p>
          <a:p>
            <a:pPr lvl="1">
              <a:spcBef>
                <a:spcPct val="60000"/>
              </a:spcBef>
              <a:defRPr/>
            </a:pPr>
            <a:r>
              <a:rPr lang="en-US" sz="2600" dirty="0" smtClean="0"/>
              <a:t>&gt;100 vehicles in </a:t>
            </a:r>
            <a:br>
              <a:rPr lang="en-US" sz="2600" dirty="0" smtClean="0"/>
            </a:br>
            <a:r>
              <a:rPr lang="en-US" sz="2600" dirty="0" smtClean="0"/>
              <a:t>the hands of </a:t>
            </a:r>
            <a:br>
              <a:rPr lang="en-US" sz="2600" dirty="0" smtClean="0"/>
            </a:br>
            <a:r>
              <a:rPr lang="en-US" sz="2600" dirty="0" smtClean="0"/>
              <a:t>everyday drivers</a:t>
            </a:r>
          </a:p>
          <a:p>
            <a:pPr lvl="1">
              <a:spcBef>
                <a:spcPct val="60000"/>
              </a:spcBef>
              <a:defRPr/>
            </a:pPr>
            <a:r>
              <a:rPr lang="en-US" sz="2600" dirty="0" smtClean="0"/>
              <a:t>1 million real-world 			           kilometers</a:t>
            </a:r>
          </a:p>
          <a:p>
            <a:pPr lvl="1">
              <a:spcBef>
                <a:spcPct val="60000"/>
              </a:spcBef>
              <a:defRPr/>
            </a:pPr>
            <a:r>
              <a:rPr lang="en-US" sz="2600" dirty="0" smtClean="0"/>
              <a:t>10 HydroGen4 vehicles deployed in Berlin as part of Germany’s Clean Energy Partnership </a:t>
            </a:r>
          </a:p>
        </p:txBody>
      </p:sp>
      <p:pic>
        <p:nvPicPr>
          <p:cNvPr id="4" name="Picture 26" descr="GM Logo metallic smal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5588" y="6334125"/>
            <a:ext cx="4667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286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</p:spPr>
      </p:pic>
      <p:pic>
        <p:nvPicPr>
          <p:cNvPr id="3" name="Picture 26" descr="GM Logo metallic smal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5588" y="6334125"/>
            <a:ext cx="4667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307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</p:spPr>
      </p:pic>
      <p:pic>
        <p:nvPicPr>
          <p:cNvPr id="3" name="Picture 26" descr="GM Logo metallic smal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5588" y="6334125"/>
            <a:ext cx="4667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327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</p:spPr>
      </p:pic>
      <p:pic>
        <p:nvPicPr>
          <p:cNvPr id="3" name="Picture 26" descr="GM Logo metallic smal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5588" y="6334125"/>
            <a:ext cx="4667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348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</p:spPr>
      </p:pic>
      <p:pic>
        <p:nvPicPr>
          <p:cNvPr id="3" name="Picture 26" descr="GM Logo metallic smal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5588" y="6334125"/>
            <a:ext cx="4667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2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Collaboration is Key Opportunity</a:t>
            </a:r>
          </a:p>
        </p:txBody>
      </p:sp>
      <p:sp>
        <p:nvSpPr>
          <p:cNvPr id="3542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Investment </a:t>
            </a:r>
            <a:r>
              <a:rPr lang="en-US" dirty="0"/>
              <a:t>vs. Grants </a:t>
            </a:r>
          </a:p>
          <a:p>
            <a:r>
              <a:rPr lang="en-US" dirty="0"/>
              <a:t>Industry, Academia, and Government collaboration is a key opportunity</a:t>
            </a:r>
          </a:p>
          <a:p>
            <a:r>
              <a:rPr lang="en-US" dirty="0"/>
              <a:t>Transplant base research in home country</a:t>
            </a:r>
          </a:p>
          <a:p>
            <a:r>
              <a:rPr lang="en-US" dirty="0"/>
              <a:t>Domestic “Big Three” are likely to gain U.S. government funding for grand challenge</a:t>
            </a:r>
          </a:p>
        </p:txBody>
      </p:sp>
      <p:pic>
        <p:nvPicPr>
          <p:cNvPr id="4" name="Picture 26" descr="GM Logo metallic smal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5588" y="6334125"/>
            <a:ext cx="4667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536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Reduce fuel consumption</a:t>
            </a:r>
          </a:p>
          <a:p>
            <a:r>
              <a:rPr lang="en-US"/>
              <a:t>Be sustainable through energy diversity</a:t>
            </a:r>
          </a:p>
          <a:p>
            <a:r>
              <a:rPr lang="en-US"/>
              <a:t>Displace petroleum</a:t>
            </a:r>
          </a:p>
          <a:p>
            <a:r>
              <a:rPr lang="en-US"/>
              <a:t>Alleviate the issue of demand outgrowing limited supply</a:t>
            </a:r>
          </a:p>
          <a:p>
            <a:r>
              <a:rPr lang="en-US"/>
              <a:t>Reduce our dependence on a supply subject to uncontrollable risks</a:t>
            </a:r>
          </a:p>
          <a:p>
            <a:pPr>
              <a:buFont typeface="Wingdings" pitchFamily="2" charset="2"/>
              <a:buNone/>
            </a:pPr>
            <a:endParaRPr lang="en-US"/>
          </a:p>
        </p:txBody>
      </p:sp>
      <p:sp>
        <p:nvSpPr>
          <p:cNvPr id="3855366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GM’s Advanced Propulsion Technology Strategy will…</a:t>
            </a:r>
          </a:p>
        </p:txBody>
      </p:sp>
      <p:pic>
        <p:nvPicPr>
          <p:cNvPr id="5" name="Picture 26" descr="GM Logo metallic smal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5588" y="6334125"/>
            <a:ext cx="4667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65150" y="1765300"/>
            <a:ext cx="7645400" cy="3422650"/>
          </a:xfrm>
          <a:noFill/>
          <a:ln/>
        </p:spPr>
        <p:txBody>
          <a:bodyPr lIns="45703" tIns="91405" rIns="45703" bIns="91405">
            <a:spAutoFit/>
          </a:bodyPr>
          <a:lstStyle/>
          <a:p>
            <a:pPr>
              <a:lnSpc>
                <a:spcPct val="90000"/>
              </a:lnSpc>
              <a:spcBef>
                <a:spcPct val="30000"/>
              </a:spcBef>
            </a:pPr>
            <a:r>
              <a:rPr lang="en-US" sz="2400"/>
              <a:t>Continue to make improvement of conventional powertrains</a:t>
            </a:r>
          </a:p>
          <a:p>
            <a:pPr lvl="1">
              <a:lnSpc>
                <a:spcPct val="90000"/>
              </a:lnSpc>
              <a:spcBef>
                <a:spcPct val="10000"/>
              </a:spcBef>
            </a:pPr>
            <a:r>
              <a:rPr lang="en-US" sz="1900"/>
              <a:t>Gas engines, diesel engines and transmissions will be the principle propulsion systems for the foreseeable future</a:t>
            </a:r>
          </a:p>
          <a:p>
            <a:pPr>
              <a:lnSpc>
                <a:spcPct val="90000"/>
              </a:lnSpc>
              <a:spcBef>
                <a:spcPct val="30000"/>
              </a:spcBef>
            </a:pPr>
            <a:r>
              <a:rPr lang="en-US" sz="2400"/>
              <a:t>Leverage alternative fuels</a:t>
            </a:r>
          </a:p>
          <a:p>
            <a:pPr lvl="1">
              <a:lnSpc>
                <a:spcPct val="90000"/>
              </a:lnSpc>
              <a:spcBef>
                <a:spcPct val="10000"/>
              </a:spcBef>
            </a:pPr>
            <a:r>
              <a:rPr lang="en-US" sz="1900"/>
              <a:t>Biofuels such as E85 ethanol and Biodiesel (i.e. B20)</a:t>
            </a:r>
          </a:p>
          <a:p>
            <a:pPr>
              <a:lnSpc>
                <a:spcPct val="90000"/>
              </a:lnSpc>
              <a:spcBef>
                <a:spcPct val="30000"/>
              </a:spcBef>
            </a:pPr>
            <a:r>
              <a:rPr lang="en-US" sz="2400"/>
              <a:t>Increase electrification of the automobile</a:t>
            </a:r>
          </a:p>
          <a:p>
            <a:pPr lvl="1">
              <a:lnSpc>
                <a:spcPct val="90000"/>
              </a:lnSpc>
              <a:spcBef>
                <a:spcPct val="10000"/>
              </a:spcBef>
            </a:pPr>
            <a:r>
              <a:rPr lang="en-US" sz="1900"/>
              <a:t>Rapid expansion of our hybrid portfolio, including plug-ins</a:t>
            </a:r>
          </a:p>
          <a:p>
            <a:pPr lvl="1">
              <a:lnSpc>
                <a:spcPct val="90000"/>
              </a:lnSpc>
              <a:spcBef>
                <a:spcPct val="10000"/>
              </a:spcBef>
            </a:pPr>
            <a:r>
              <a:rPr lang="en-US" sz="1900"/>
              <a:t>Extended-range electric vehicles (E-REV)</a:t>
            </a:r>
          </a:p>
          <a:p>
            <a:pPr lvl="1">
              <a:lnSpc>
                <a:spcPct val="90000"/>
              </a:lnSpc>
              <a:spcBef>
                <a:spcPct val="10000"/>
              </a:spcBef>
            </a:pPr>
            <a:r>
              <a:rPr lang="en-US" sz="1900"/>
              <a:t>Ultimately, hydrogen fuel cells</a:t>
            </a:r>
          </a:p>
        </p:txBody>
      </p:sp>
      <p:sp>
        <p:nvSpPr>
          <p:cNvPr id="3857414" name="Rectangle 6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GM’s Advanced Propulsion Technology Strategy will…</a:t>
            </a:r>
          </a:p>
        </p:txBody>
      </p:sp>
      <p:pic>
        <p:nvPicPr>
          <p:cNvPr id="5" name="Picture 26" descr="GM Logo metallic smal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5588" y="6334125"/>
            <a:ext cx="4667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3" name="Rectangle 7"/>
          <p:cNvSpPr>
            <a:spLocks noGrp="1" noChangeArrowheads="1"/>
          </p:cNvSpPr>
          <p:nvPr>
            <p:ph type="title" idx="4294967295"/>
          </p:nvPr>
        </p:nvSpPr>
        <p:spPr>
          <a:noFill/>
        </p:spPr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Summary</a:t>
            </a:r>
          </a:p>
        </p:txBody>
      </p:sp>
      <p:sp>
        <p:nvSpPr>
          <p:cNvPr id="34824" name="Rectangle 8"/>
          <p:cNvSpPr>
            <a:spLocks noGrp="1" noChangeArrowheads="1"/>
          </p:cNvSpPr>
          <p:nvPr>
            <p:ph type="body" idx="4294967295"/>
          </p:nvPr>
        </p:nvSpPr>
        <p:spPr>
          <a:noFill/>
        </p:spPr>
        <p:txBody>
          <a:bodyPr/>
          <a:lstStyle/>
          <a:p>
            <a:pPr lvl="1"/>
            <a:r>
              <a:rPr lang="en-US" sz="2400" dirty="0" smtClean="0"/>
              <a:t>Our challenges are to increase fuel economy, reduce vehicle emissions, and displace petroleum</a:t>
            </a:r>
          </a:p>
          <a:p>
            <a:pPr lvl="2">
              <a:buClr>
                <a:schemeClr val="tx2"/>
              </a:buClr>
            </a:pPr>
            <a:r>
              <a:rPr lang="en-US" sz="2400" dirty="0" smtClean="0"/>
              <a:t>There is no single solution</a:t>
            </a:r>
          </a:p>
          <a:p>
            <a:pPr lvl="1"/>
            <a:r>
              <a:rPr lang="en-US" sz="2400" dirty="0" smtClean="0"/>
              <a:t>Our strategy is:</a:t>
            </a:r>
          </a:p>
          <a:p>
            <a:pPr lvl="2">
              <a:buClr>
                <a:schemeClr val="tx2"/>
              </a:buClr>
            </a:pPr>
            <a:r>
              <a:rPr lang="en-US" sz="2400" dirty="0" smtClean="0"/>
              <a:t>Continued improvement of conventional powertrains</a:t>
            </a:r>
          </a:p>
          <a:p>
            <a:pPr lvl="2">
              <a:buClr>
                <a:schemeClr val="tx2"/>
              </a:buClr>
            </a:pPr>
            <a:r>
              <a:rPr lang="en-US" sz="2400" dirty="0" smtClean="0"/>
              <a:t>More vehicles with biofuels capability </a:t>
            </a:r>
          </a:p>
          <a:p>
            <a:pPr lvl="2">
              <a:buClr>
                <a:schemeClr val="tx2"/>
              </a:buClr>
            </a:pPr>
            <a:r>
              <a:rPr lang="en-US" sz="2400" dirty="0" smtClean="0"/>
              <a:t>Increased electrification of the automobile</a:t>
            </a:r>
          </a:p>
          <a:p>
            <a:pPr lvl="1"/>
            <a:r>
              <a:rPr lang="en-US" sz="2400" dirty="0" smtClean="0"/>
              <a:t>GM is working aggressively to become part of </a:t>
            </a:r>
            <a:br>
              <a:rPr lang="en-US" sz="2400" dirty="0" smtClean="0"/>
            </a:br>
            <a:r>
              <a:rPr lang="en-US" sz="2400" dirty="0" smtClean="0"/>
              <a:t>the solution through </a:t>
            </a:r>
            <a:r>
              <a:rPr lang="en-US" sz="2400" b="1" i="1" dirty="0" smtClean="0">
                <a:solidFill>
                  <a:schemeClr val="tx2"/>
                </a:solidFill>
              </a:rPr>
              <a:t>energy diversity and energy efficiency</a:t>
            </a:r>
          </a:p>
        </p:txBody>
      </p:sp>
      <p:pic>
        <p:nvPicPr>
          <p:cNvPr id="4" name="Picture 26" descr="GM Logo metallic smal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5588" y="6334125"/>
            <a:ext cx="4667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20847" name="Picture 15" descr="RAK_ARA0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320846" name="Rectangle 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Global Engineering and Design Centers</a:t>
            </a:r>
          </a:p>
        </p:txBody>
      </p:sp>
      <p:pic>
        <p:nvPicPr>
          <p:cNvPr id="4" name="Picture 26" descr="GM Logo metallic smal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5588" y="6334125"/>
            <a:ext cx="4667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260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</p:spPr>
      </p:pic>
      <p:sp>
        <p:nvSpPr>
          <p:cNvPr id="3926019" name="Text Box 3"/>
          <p:cNvSpPr txBox="1">
            <a:spLocks noChangeArrowheads="1"/>
          </p:cNvSpPr>
          <p:nvPr/>
        </p:nvSpPr>
        <p:spPr bwMode="auto">
          <a:xfrm>
            <a:off x="2901395" y="2620961"/>
            <a:ext cx="3122894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6600" b="1" i="1" dirty="0" smtClean="0">
                <a:solidFill>
                  <a:schemeClr val="tx2"/>
                </a:solidFill>
              </a:rPr>
              <a:t>Q &amp; A</a:t>
            </a:r>
          </a:p>
        </p:txBody>
      </p:sp>
      <p:sp>
        <p:nvSpPr>
          <p:cNvPr id="3926020" name="Text Box 4"/>
          <p:cNvSpPr txBox="1">
            <a:spLocks noChangeArrowheads="1"/>
          </p:cNvSpPr>
          <p:nvPr/>
        </p:nvSpPr>
        <p:spPr bwMode="auto">
          <a:xfrm>
            <a:off x="428625" y="5628062"/>
            <a:ext cx="17811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chemeClr val="tx2"/>
                </a:solidFill>
              </a:rPr>
              <a:t>Bob Kruse</a:t>
            </a:r>
            <a:endParaRPr lang="en-US" sz="2800" b="1"/>
          </a:p>
        </p:txBody>
      </p:sp>
      <p:sp>
        <p:nvSpPr>
          <p:cNvPr id="3926021" name="Text Box 5"/>
          <p:cNvSpPr txBox="1">
            <a:spLocks noChangeArrowheads="1"/>
          </p:cNvSpPr>
          <p:nvPr/>
        </p:nvSpPr>
        <p:spPr bwMode="auto">
          <a:xfrm>
            <a:off x="428625" y="6064624"/>
            <a:ext cx="482523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n-US" dirty="0"/>
              <a:t>Executive Director, Global Vehicle </a:t>
            </a:r>
            <a:r>
              <a:rPr lang="en-US" dirty="0" smtClean="0"/>
              <a:t>Engineering</a:t>
            </a:r>
            <a:endParaRPr lang="en-US" dirty="0"/>
          </a:p>
          <a:p>
            <a:r>
              <a:rPr lang="en-US" dirty="0"/>
              <a:t>Hybrids, Electric Vehicles &amp; Batteries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297695" y="6055660"/>
            <a:ext cx="268547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r"/>
            <a:r>
              <a:rPr lang="en-US" dirty="0" smtClean="0"/>
              <a:t>Missouri Energy Summit</a:t>
            </a:r>
          </a:p>
          <a:p>
            <a:pPr algn="r"/>
            <a:r>
              <a:rPr lang="en-US" dirty="0" smtClean="0"/>
              <a:t>April 22, 2009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>
          <a:xfrm>
            <a:off x="665163" y="2499494"/>
            <a:ext cx="7813675" cy="1154162"/>
          </a:xfrm>
        </p:spPr>
        <p:txBody>
          <a:bodyPr/>
          <a:lstStyle/>
          <a:p>
            <a:r>
              <a:rPr lang="en-US" dirty="0" smtClean="0"/>
              <a:t>Back Up</a:t>
            </a:r>
            <a:endParaRPr lang="en-U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355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91177" name="Picture 41" descr="RAK_ARA0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291139" name="Text Box 3"/>
          <p:cNvSpPr txBox="1">
            <a:spLocks noChangeArrowheads="1"/>
          </p:cNvSpPr>
          <p:nvPr/>
        </p:nvSpPr>
        <p:spPr bwMode="auto">
          <a:xfrm>
            <a:off x="3976688" y="1452563"/>
            <a:ext cx="10779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ctr">
              <a:lnSpc>
                <a:spcPct val="85000"/>
              </a:lnSpc>
            </a:pPr>
            <a:r>
              <a:rPr lang="en-US" sz="2000" b="1">
                <a:cs typeface="Arial" charset="0"/>
              </a:rPr>
              <a:t>Sweden</a:t>
            </a:r>
          </a:p>
          <a:p>
            <a:pPr algn="ctr">
              <a:lnSpc>
                <a:spcPct val="85000"/>
              </a:lnSpc>
            </a:pPr>
            <a:r>
              <a:rPr lang="en-US" b="1">
                <a:cs typeface="Arial" charset="0"/>
              </a:rPr>
              <a:t>(2005)</a:t>
            </a:r>
            <a:endParaRPr lang="en-US" sz="1600" b="1">
              <a:cs typeface="Arial" charset="0"/>
            </a:endParaRPr>
          </a:p>
        </p:txBody>
      </p:sp>
      <p:sp>
        <p:nvSpPr>
          <p:cNvPr id="3291140" name="Text Box 4"/>
          <p:cNvSpPr txBox="1">
            <a:spLocks noChangeArrowheads="1"/>
          </p:cNvSpPr>
          <p:nvPr/>
        </p:nvSpPr>
        <p:spPr bwMode="auto">
          <a:xfrm>
            <a:off x="4038600" y="2590800"/>
            <a:ext cx="1222375" cy="63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>
              <a:lnSpc>
                <a:spcPct val="85000"/>
              </a:lnSpc>
            </a:pPr>
            <a:r>
              <a:rPr lang="en-US" sz="2400" b="1">
                <a:cs typeface="Arial" charset="0"/>
              </a:rPr>
              <a:t>Israel</a:t>
            </a:r>
          </a:p>
          <a:p>
            <a:pPr algn="ctr">
              <a:lnSpc>
                <a:spcPct val="85000"/>
              </a:lnSpc>
            </a:pPr>
            <a:r>
              <a:rPr lang="en-US" b="1">
                <a:cs typeface="Arial" charset="0"/>
              </a:rPr>
              <a:t>(2007)</a:t>
            </a:r>
          </a:p>
        </p:txBody>
      </p:sp>
      <p:pic>
        <p:nvPicPr>
          <p:cNvPr id="3291141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14538" y="2189163"/>
            <a:ext cx="441325" cy="406400"/>
          </a:xfrm>
          <a:prstGeom prst="rect">
            <a:avLst/>
          </a:prstGeom>
          <a:noFill/>
          <a:effectLst>
            <a:outerShdw dist="35921" dir="2700000" algn="ctr" rotWithShape="0">
              <a:schemeClr val="bg2"/>
            </a:outerShdw>
          </a:effectLst>
        </p:spPr>
      </p:pic>
      <p:pic>
        <p:nvPicPr>
          <p:cNvPr id="3291142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00538" y="1922463"/>
            <a:ext cx="441325" cy="406400"/>
          </a:xfrm>
          <a:prstGeom prst="rect">
            <a:avLst/>
          </a:prstGeom>
          <a:noFill/>
          <a:effectLst>
            <a:outerShdw dist="35921" dir="2700000" algn="ctr" rotWithShape="0">
              <a:schemeClr val="bg2"/>
            </a:outerShdw>
          </a:effectLst>
        </p:spPr>
      </p:pic>
      <p:pic>
        <p:nvPicPr>
          <p:cNvPr id="3291143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24438" y="1935163"/>
            <a:ext cx="441325" cy="406400"/>
          </a:xfrm>
          <a:prstGeom prst="rect">
            <a:avLst/>
          </a:prstGeom>
          <a:noFill/>
          <a:effectLst>
            <a:outerShdw dist="35921" dir="2700000" algn="ctr" rotWithShape="0">
              <a:schemeClr val="bg2"/>
            </a:outerShdw>
          </a:effectLst>
        </p:spPr>
      </p:pic>
      <p:pic>
        <p:nvPicPr>
          <p:cNvPr id="3291144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2838" y="2862263"/>
            <a:ext cx="441325" cy="406400"/>
          </a:xfrm>
          <a:prstGeom prst="rect">
            <a:avLst/>
          </a:prstGeom>
          <a:noFill/>
          <a:effectLst>
            <a:outerShdw dist="35921" dir="2700000" algn="ctr" rotWithShape="0">
              <a:schemeClr val="bg2"/>
            </a:outerShdw>
          </a:effectLst>
        </p:spPr>
      </p:pic>
      <p:pic>
        <p:nvPicPr>
          <p:cNvPr id="3291145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34238" y="2633663"/>
            <a:ext cx="441325" cy="406400"/>
          </a:xfrm>
          <a:prstGeom prst="rect">
            <a:avLst/>
          </a:prstGeom>
          <a:noFill/>
          <a:effectLst>
            <a:outerShdw dist="35921" dir="2700000" algn="ctr" rotWithShape="0">
              <a:schemeClr val="bg2"/>
            </a:outerShdw>
          </a:effectLst>
        </p:spPr>
      </p:pic>
      <p:pic>
        <p:nvPicPr>
          <p:cNvPr id="3291146" name="Picture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45400" y="2532063"/>
            <a:ext cx="441325" cy="406400"/>
          </a:xfrm>
          <a:prstGeom prst="rect">
            <a:avLst/>
          </a:prstGeom>
          <a:noFill/>
          <a:effectLst>
            <a:outerShdw dist="35921" dir="2700000" algn="ctr" rotWithShape="0">
              <a:schemeClr val="bg2"/>
            </a:outerShdw>
          </a:effectLst>
        </p:spPr>
      </p:pic>
      <p:pic>
        <p:nvPicPr>
          <p:cNvPr id="3291147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37538" y="5059363"/>
            <a:ext cx="441325" cy="406400"/>
          </a:xfrm>
          <a:prstGeom prst="rect">
            <a:avLst/>
          </a:prstGeom>
          <a:noFill/>
          <a:effectLst>
            <a:outerShdw dist="35921" dir="2700000" algn="ctr" rotWithShape="0">
              <a:schemeClr val="bg2"/>
            </a:outerShdw>
          </a:effectLst>
        </p:spPr>
      </p:pic>
      <p:sp>
        <p:nvSpPr>
          <p:cNvPr id="3291148" name="Text Box 12"/>
          <p:cNvSpPr txBox="1">
            <a:spLocks noChangeArrowheads="1"/>
          </p:cNvSpPr>
          <p:nvPr/>
        </p:nvSpPr>
        <p:spPr bwMode="auto">
          <a:xfrm>
            <a:off x="6259513" y="2362200"/>
            <a:ext cx="1381125" cy="61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>
              <a:lnSpc>
                <a:spcPct val="85000"/>
              </a:lnSpc>
            </a:pPr>
            <a:r>
              <a:rPr lang="en-US" sz="2200" b="1">
                <a:cs typeface="Arial" charset="0"/>
              </a:rPr>
              <a:t>China</a:t>
            </a:r>
          </a:p>
          <a:p>
            <a:pPr algn="ctr">
              <a:lnSpc>
                <a:spcPct val="85000"/>
              </a:lnSpc>
            </a:pPr>
            <a:r>
              <a:rPr lang="en-US" b="1">
                <a:cs typeface="Arial" charset="0"/>
              </a:rPr>
              <a:t>(2008)</a:t>
            </a:r>
          </a:p>
        </p:txBody>
      </p:sp>
      <p:sp>
        <p:nvSpPr>
          <p:cNvPr id="3291149" name="Text Box 13"/>
          <p:cNvSpPr txBox="1">
            <a:spLocks noChangeArrowheads="1"/>
          </p:cNvSpPr>
          <p:nvPr/>
        </p:nvSpPr>
        <p:spPr bwMode="auto">
          <a:xfrm>
            <a:off x="5943600" y="3530600"/>
            <a:ext cx="1381125" cy="61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>
              <a:lnSpc>
                <a:spcPct val="85000"/>
              </a:lnSpc>
            </a:pPr>
            <a:r>
              <a:rPr lang="en-US" sz="2200" b="1">
                <a:cs typeface="Arial" charset="0"/>
              </a:rPr>
              <a:t>India</a:t>
            </a:r>
          </a:p>
          <a:p>
            <a:pPr algn="ctr">
              <a:lnSpc>
                <a:spcPct val="85000"/>
              </a:lnSpc>
            </a:pPr>
            <a:r>
              <a:rPr lang="en-US" b="1">
                <a:cs typeface="Arial" charset="0"/>
              </a:rPr>
              <a:t>(2003)</a:t>
            </a:r>
            <a:endParaRPr lang="en-US" sz="1600" b="1">
              <a:cs typeface="Arial" charset="0"/>
            </a:endParaRPr>
          </a:p>
        </p:txBody>
      </p:sp>
      <p:pic>
        <p:nvPicPr>
          <p:cNvPr id="3291150" name="Picture 1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34138" y="3236913"/>
            <a:ext cx="441325" cy="406400"/>
          </a:xfrm>
          <a:prstGeom prst="rect">
            <a:avLst/>
          </a:prstGeom>
          <a:noFill/>
          <a:effectLst>
            <a:outerShdw dist="35921" dir="2700000" algn="ctr" rotWithShape="0">
              <a:schemeClr val="bg2"/>
            </a:outerShdw>
          </a:effectLst>
        </p:spPr>
      </p:pic>
      <p:sp>
        <p:nvSpPr>
          <p:cNvPr id="3291151" name="Text Box 15"/>
          <p:cNvSpPr txBox="1">
            <a:spLocks noChangeArrowheads="1"/>
          </p:cNvSpPr>
          <p:nvPr/>
        </p:nvSpPr>
        <p:spPr bwMode="auto">
          <a:xfrm>
            <a:off x="266700" y="2951163"/>
            <a:ext cx="8477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ctr">
              <a:lnSpc>
                <a:spcPct val="85000"/>
              </a:lnSpc>
            </a:pPr>
            <a:r>
              <a:rPr lang="en-US" sz="2000" b="1">
                <a:cs typeface="Arial" charset="0"/>
              </a:rPr>
              <a:t>HRL</a:t>
            </a:r>
            <a:br>
              <a:rPr lang="en-US" sz="2000" b="1">
                <a:cs typeface="Arial" charset="0"/>
              </a:rPr>
            </a:br>
            <a:r>
              <a:rPr lang="en-US" b="1">
                <a:cs typeface="Arial" charset="0"/>
              </a:rPr>
              <a:t>(2000)</a:t>
            </a:r>
            <a:endParaRPr lang="en-US" sz="1600" b="1">
              <a:cs typeface="Arial" charset="0"/>
            </a:endParaRPr>
          </a:p>
        </p:txBody>
      </p:sp>
      <p:pic>
        <p:nvPicPr>
          <p:cNvPr id="3291152" name="Picture 1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58938" y="2449513"/>
            <a:ext cx="441325" cy="406400"/>
          </a:xfrm>
          <a:prstGeom prst="rect">
            <a:avLst/>
          </a:prstGeom>
          <a:noFill/>
          <a:effectLst>
            <a:outerShdw dist="35921" dir="2700000" algn="ctr" rotWithShape="0">
              <a:schemeClr val="bg2"/>
            </a:outerShdw>
          </a:effectLst>
        </p:spPr>
      </p:pic>
      <p:pic>
        <p:nvPicPr>
          <p:cNvPr id="3291153" name="Picture 1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9438" y="2665413"/>
            <a:ext cx="441325" cy="406400"/>
          </a:xfrm>
          <a:prstGeom prst="rect">
            <a:avLst/>
          </a:prstGeom>
          <a:noFill/>
          <a:effectLst>
            <a:outerShdw dist="35921" dir="2700000" algn="ctr" rotWithShape="0">
              <a:schemeClr val="bg2"/>
            </a:outerShdw>
          </a:effectLst>
        </p:spPr>
      </p:pic>
      <p:pic>
        <p:nvPicPr>
          <p:cNvPr id="3291154" name="Picture 1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35538" y="2868613"/>
            <a:ext cx="441325" cy="406400"/>
          </a:xfrm>
          <a:prstGeom prst="rect">
            <a:avLst/>
          </a:prstGeom>
          <a:noFill/>
          <a:effectLst>
            <a:outerShdw dist="35921" dir="2700000" algn="ctr" rotWithShape="0">
              <a:schemeClr val="bg2"/>
            </a:outerShdw>
          </a:effectLst>
        </p:spPr>
      </p:pic>
      <p:pic>
        <p:nvPicPr>
          <p:cNvPr id="3291155" name="Picture 1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69163" y="2640013"/>
            <a:ext cx="441325" cy="406400"/>
          </a:xfrm>
          <a:prstGeom prst="rect">
            <a:avLst/>
          </a:prstGeom>
          <a:noFill/>
          <a:effectLst>
            <a:outerShdw dist="35921" dir="2700000" algn="ctr" rotWithShape="0">
              <a:schemeClr val="bg2"/>
            </a:outerShdw>
          </a:effectLst>
        </p:spPr>
      </p:pic>
      <p:pic>
        <p:nvPicPr>
          <p:cNvPr id="3291156" name="Picture 2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2138" y="2398713"/>
            <a:ext cx="441325" cy="406400"/>
          </a:xfrm>
          <a:prstGeom prst="rect">
            <a:avLst/>
          </a:prstGeom>
          <a:noFill/>
          <a:effectLst>
            <a:outerShdw dist="35921" dir="2700000" algn="ctr" rotWithShape="0">
              <a:schemeClr val="bg2"/>
            </a:outerShdw>
          </a:effectLst>
        </p:spPr>
      </p:pic>
      <p:sp>
        <p:nvSpPr>
          <p:cNvPr id="3291157" name="Text Box 21"/>
          <p:cNvSpPr txBox="1">
            <a:spLocks noChangeArrowheads="1"/>
          </p:cNvSpPr>
          <p:nvPr/>
        </p:nvSpPr>
        <p:spPr bwMode="auto">
          <a:xfrm>
            <a:off x="0" y="1701800"/>
            <a:ext cx="1031875" cy="84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>
              <a:lnSpc>
                <a:spcPct val="85000"/>
              </a:lnSpc>
            </a:pPr>
            <a:r>
              <a:rPr lang="en-US" sz="2000" b="1">
                <a:cs typeface="Arial" charset="0"/>
              </a:rPr>
              <a:t>Silicon Valley</a:t>
            </a:r>
          </a:p>
          <a:p>
            <a:pPr algn="ctr">
              <a:lnSpc>
                <a:spcPct val="85000"/>
              </a:lnSpc>
            </a:pPr>
            <a:r>
              <a:rPr lang="en-US" b="1">
                <a:cs typeface="Arial" charset="0"/>
              </a:rPr>
              <a:t>(2007)</a:t>
            </a:r>
            <a:endParaRPr lang="en-US" sz="1600" b="1">
              <a:cs typeface="Arial" charset="0"/>
            </a:endParaRPr>
          </a:p>
        </p:txBody>
      </p:sp>
      <p:sp>
        <p:nvSpPr>
          <p:cNvPr id="3291158" name="Text Box 22"/>
          <p:cNvSpPr txBox="1">
            <a:spLocks noChangeArrowheads="1"/>
          </p:cNvSpPr>
          <p:nvPr/>
        </p:nvSpPr>
        <p:spPr bwMode="auto">
          <a:xfrm>
            <a:off x="1981200" y="2590800"/>
            <a:ext cx="1384300" cy="84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>
              <a:lnSpc>
                <a:spcPct val="85000"/>
              </a:lnSpc>
            </a:pPr>
            <a:r>
              <a:rPr lang="en-US" sz="2000" b="1">
                <a:cs typeface="Arial" charset="0"/>
              </a:rPr>
              <a:t>Honeoye Falls</a:t>
            </a:r>
          </a:p>
          <a:p>
            <a:pPr algn="ctr">
              <a:lnSpc>
                <a:spcPct val="85000"/>
              </a:lnSpc>
            </a:pPr>
            <a:r>
              <a:rPr lang="en-US" b="1">
                <a:cs typeface="Arial" charset="0"/>
              </a:rPr>
              <a:t>(2007)</a:t>
            </a:r>
            <a:r>
              <a:rPr lang="en-US" sz="1600" b="1">
                <a:cs typeface="Arial" charset="0"/>
              </a:rPr>
              <a:t> </a:t>
            </a:r>
          </a:p>
        </p:txBody>
      </p:sp>
      <p:sp>
        <p:nvSpPr>
          <p:cNvPr id="3291159" name="Text Box 23"/>
          <p:cNvSpPr txBox="1">
            <a:spLocks noChangeArrowheads="1"/>
          </p:cNvSpPr>
          <p:nvPr/>
        </p:nvSpPr>
        <p:spPr bwMode="auto">
          <a:xfrm>
            <a:off x="3048000" y="1993900"/>
            <a:ext cx="1485900" cy="84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>
              <a:lnSpc>
                <a:spcPct val="85000"/>
              </a:lnSpc>
            </a:pPr>
            <a:r>
              <a:rPr lang="en-US" sz="2000" b="1">
                <a:cs typeface="Arial" charset="0"/>
              </a:rPr>
              <a:t>Mainz-Kastel</a:t>
            </a:r>
          </a:p>
          <a:p>
            <a:pPr algn="ctr">
              <a:lnSpc>
                <a:spcPct val="85000"/>
              </a:lnSpc>
            </a:pPr>
            <a:r>
              <a:rPr lang="en-US" b="1">
                <a:cs typeface="Arial" charset="0"/>
              </a:rPr>
              <a:t>(2007)</a:t>
            </a:r>
          </a:p>
        </p:txBody>
      </p:sp>
      <p:pic>
        <p:nvPicPr>
          <p:cNvPr id="3291160" name="Picture 2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811338" y="2436813"/>
            <a:ext cx="441325" cy="406400"/>
          </a:xfrm>
          <a:prstGeom prst="rect">
            <a:avLst/>
          </a:prstGeom>
          <a:noFill/>
          <a:effectLst>
            <a:outerShdw dist="35921" dir="2700000" algn="ctr" rotWithShape="0">
              <a:schemeClr val="bg2"/>
            </a:outerShdw>
          </a:effectLst>
        </p:spPr>
      </p:pic>
      <p:pic>
        <p:nvPicPr>
          <p:cNvPr id="3291161" name="Picture 2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11638" y="2182813"/>
            <a:ext cx="441325" cy="406400"/>
          </a:xfrm>
          <a:prstGeom prst="rect">
            <a:avLst/>
          </a:prstGeom>
          <a:noFill/>
          <a:effectLst>
            <a:outerShdw dist="35921" dir="2700000" algn="ctr" rotWithShape="0">
              <a:schemeClr val="bg2"/>
            </a:outerShdw>
          </a:effectLst>
        </p:spPr>
      </p:pic>
      <p:sp>
        <p:nvSpPr>
          <p:cNvPr id="3291162" name="Text Box 26"/>
          <p:cNvSpPr txBox="1">
            <a:spLocks noChangeArrowheads="1"/>
          </p:cNvSpPr>
          <p:nvPr/>
        </p:nvSpPr>
        <p:spPr bwMode="auto">
          <a:xfrm>
            <a:off x="5308600" y="1752600"/>
            <a:ext cx="976313" cy="61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ctr">
              <a:lnSpc>
                <a:spcPct val="85000"/>
              </a:lnSpc>
            </a:pPr>
            <a:r>
              <a:rPr lang="en-US" sz="2200" b="1">
                <a:cs typeface="Arial" charset="0"/>
              </a:rPr>
              <a:t>Russia</a:t>
            </a:r>
          </a:p>
          <a:p>
            <a:pPr algn="ctr">
              <a:lnSpc>
                <a:spcPct val="85000"/>
              </a:lnSpc>
            </a:pPr>
            <a:r>
              <a:rPr lang="en-US" b="1">
                <a:cs typeface="Arial" charset="0"/>
              </a:rPr>
              <a:t>(2005)</a:t>
            </a:r>
          </a:p>
        </p:txBody>
      </p:sp>
      <p:sp>
        <p:nvSpPr>
          <p:cNvPr id="3291163" name="Text Box 27"/>
          <p:cNvSpPr txBox="1">
            <a:spLocks noChangeArrowheads="1"/>
          </p:cNvSpPr>
          <p:nvPr/>
        </p:nvSpPr>
        <p:spPr bwMode="auto">
          <a:xfrm>
            <a:off x="7315200" y="4572000"/>
            <a:ext cx="2009775" cy="61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>
              <a:lnSpc>
                <a:spcPct val="85000"/>
              </a:lnSpc>
            </a:pPr>
            <a:r>
              <a:rPr lang="en-US" sz="2200" b="1">
                <a:cs typeface="Arial" charset="0"/>
              </a:rPr>
              <a:t>Australia</a:t>
            </a:r>
          </a:p>
          <a:p>
            <a:pPr algn="ctr">
              <a:lnSpc>
                <a:spcPct val="85000"/>
              </a:lnSpc>
            </a:pPr>
            <a:r>
              <a:rPr lang="en-US" b="1">
                <a:cs typeface="Arial" charset="0"/>
              </a:rPr>
              <a:t>(2006)</a:t>
            </a:r>
          </a:p>
        </p:txBody>
      </p:sp>
      <p:sp>
        <p:nvSpPr>
          <p:cNvPr id="3291164" name="Text Box 28"/>
          <p:cNvSpPr txBox="1">
            <a:spLocks noChangeArrowheads="1"/>
          </p:cNvSpPr>
          <p:nvPr/>
        </p:nvSpPr>
        <p:spPr bwMode="auto">
          <a:xfrm>
            <a:off x="7353300" y="2057400"/>
            <a:ext cx="13811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>
              <a:lnSpc>
                <a:spcPct val="85000"/>
              </a:lnSpc>
            </a:pPr>
            <a:r>
              <a:rPr lang="en-US" sz="2000" b="1">
                <a:cs typeface="Arial" charset="0"/>
              </a:rPr>
              <a:t>Korea</a:t>
            </a:r>
          </a:p>
          <a:p>
            <a:pPr algn="ctr">
              <a:lnSpc>
                <a:spcPct val="85000"/>
              </a:lnSpc>
            </a:pPr>
            <a:r>
              <a:rPr lang="en-US" b="1">
                <a:cs typeface="Arial" charset="0"/>
              </a:rPr>
              <a:t>(2004)</a:t>
            </a:r>
          </a:p>
        </p:txBody>
      </p:sp>
      <p:sp>
        <p:nvSpPr>
          <p:cNvPr id="3291165" name="Text Box 29"/>
          <p:cNvSpPr txBox="1">
            <a:spLocks noChangeArrowheads="1"/>
          </p:cNvSpPr>
          <p:nvPr/>
        </p:nvSpPr>
        <p:spPr bwMode="auto">
          <a:xfrm>
            <a:off x="723900" y="2133600"/>
            <a:ext cx="1371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>
              <a:lnSpc>
                <a:spcPct val="85000"/>
              </a:lnSpc>
            </a:pPr>
            <a:r>
              <a:rPr lang="en-US" sz="2000" b="1">
                <a:cs typeface="Arial" charset="0"/>
              </a:rPr>
              <a:t>Warren</a:t>
            </a:r>
            <a:br>
              <a:rPr lang="en-US" sz="2000" b="1">
                <a:cs typeface="Arial" charset="0"/>
              </a:rPr>
            </a:br>
            <a:r>
              <a:rPr lang="en-US" b="1">
                <a:cs typeface="Arial" charset="0"/>
              </a:rPr>
              <a:t>(1920)</a:t>
            </a:r>
            <a:endParaRPr lang="en-US" sz="1600" b="1">
              <a:cs typeface="Arial" charset="0"/>
            </a:endParaRPr>
          </a:p>
        </p:txBody>
      </p:sp>
      <p:sp>
        <p:nvSpPr>
          <p:cNvPr id="3291166" name="Text Box 30"/>
          <p:cNvSpPr txBox="1">
            <a:spLocks noChangeArrowheads="1"/>
          </p:cNvSpPr>
          <p:nvPr/>
        </p:nvSpPr>
        <p:spPr bwMode="auto">
          <a:xfrm>
            <a:off x="1562100" y="1714500"/>
            <a:ext cx="15525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>
              <a:lnSpc>
                <a:spcPct val="85000"/>
              </a:lnSpc>
            </a:pPr>
            <a:r>
              <a:rPr lang="en-US" sz="2000" b="1">
                <a:cs typeface="Arial" charset="0"/>
              </a:rPr>
              <a:t>Canada</a:t>
            </a:r>
          </a:p>
          <a:p>
            <a:pPr algn="ctr">
              <a:lnSpc>
                <a:spcPct val="85000"/>
              </a:lnSpc>
            </a:pPr>
            <a:r>
              <a:rPr lang="en-US" b="1">
                <a:cs typeface="Arial" charset="0"/>
              </a:rPr>
              <a:t>(2002)</a:t>
            </a:r>
            <a:endParaRPr lang="en-US" sz="1600" b="1">
              <a:cs typeface="Arial" charset="0"/>
            </a:endParaRPr>
          </a:p>
        </p:txBody>
      </p:sp>
      <p:grpSp>
        <p:nvGrpSpPr>
          <p:cNvPr id="3291167" name="Group 31"/>
          <p:cNvGrpSpPr>
            <a:grpSpLocks/>
          </p:cNvGrpSpPr>
          <p:nvPr/>
        </p:nvGrpSpPr>
        <p:grpSpPr bwMode="auto">
          <a:xfrm>
            <a:off x="3182938" y="4737100"/>
            <a:ext cx="2085975" cy="1112838"/>
            <a:chOff x="2005" y="2984"/>
            <a:chExt cx="1314" cy="701"/>
          </a:xfrm>
        </p:grpSpPr>
        <p:sp>
          <p:nvSpPr>
            <p:cNvPr id="3291168" name="Rectangle 32"/>
            <p:cNvSpPr>
              <a:spLocks noChangeArrowheads="1"/>
            </p:cNvSpPr>
            <p:nvPr/>
          </p:nvSpPr>
          <p:spPr bwMode="auto">
            <a:xfrm>
              <a:off x="2012" y="2984"/>
              <a:ext cx="1307" cy="701"/>
            </a:xfrm>
            <a:prstGeom prst="rect">
              <a:avLst/>
            </a:prstGeom>
            <a:solidFill>
              <a:srgbClr val="212222"/>
            </a:solidFill>
            <a:ln w="28575">
              <a:solidFill>
                <a:srgbClr val="656869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291169" name="Group 33"/>
            <p:cNvGrpSpPr>
              <a:grpSpLocks/>
            </p:cNvGrpSpPr>
            <p:nvPr/>
          </p:nvGrpSpPr>
          <p:grpSpPr bwMode="auto">
            <a:xfrm>
              <a:off x="2005" y="3005"/>
              <a:ext cx="1182" cy="653"/>
              <a:chOff x="2005" y="3005"/>
              <a:chExt cx="1182" cy="653"/>
            </a:xfrm>
          </p:grpSpPr>
          <p:sp>
            <p:nvSpPr>
              <p:cNvPr id="3291170" name="Text Box 34"/>
              <p:cNvSpPr txBox="1">
                <a:spLocks noChangeArrowheads="1"/>
              </p:cNvSpPr>
              <p:nvPr/>
            </p:nvSpPr>
            <p:spPr bwMode="auto">
              <a:xfrm>
                <a:off x="2175" y="3009"/>
                <a:ext cx="1012" cy="6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dist="17961" dir="2700000" algn="ctr" rotWithShape="0">
                  <a:schemeClr val="bg2"/>
                </a:outerShdw>
              </a:effectLst>
            </p:spPr>
            <p:txBody>
              <a:bodyPr wrap="none">
                <a:spAutoFit/>
              </a:bodyPr>
              <a:lstStyle/>
              <a:p>
                <a:r>
                  <a:rPr lang="en-US" sz="1700" b="1">
                    <a:cs typeface="Arial" charset="0"/>
                  </a:rPr>
                  <a:t>GM Labs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1700" b="1">
                    <a:cs typeface="Arial" charset="0"/>
                  </a:rPr>
                  <a:t>Science Offices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1700" b="1">
                    <a:cs typeface="Arial" charset="0"/>
                  </a:rPr>
                  <a:t>Affiliated Lab</a:t>
                </a:r>
              </a:p>
            </p:txBody>
          </p:sp>
          <p:pic>
            <p:nvPicPr>
              <p:cNvPr id="3291171" name="Picture 35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2005" y="3225"/>
                <a:ext cx="230" cy="213"/>
              </a:xfrm>
              <a:prstGeom prst="rect">
                <a:avLst/>
              </a:prstGeom>
              <a:noFill/>
              <a:effectLst>
                <a:outerShdw dist="35921" dir="2700000" algn="ctr" rotWithShape="0">
                  <a:schemeClr val="bg2"/>
                </a:outerShdw>
              </a:effectLst>
            </p:spPr>
          </p:pic>
          <p:pic>
            <p:nvPicPr>
              <p:cNvPr id="3291172" name="Picture 36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2005" y="3445"/>
                <a:ext cx="230" cy="213"/>
              </a:xfrm>
              <a:prstGeom prst="rect">
                <a:avLst/>
              </a:prstGeom>
              <a:noFill/>
              <a:effectLst>
                <a:outerShdw dist="35921" dir="2700000" algn="ctr" rotWithShape="0">
                  <a:schemeClr val="bg2"/>
                </a:outerShdw>
              </a:effectLst>
            </p:spPr>
          </p:pic>
          <p:pic>
            <p:nvPicPr>
              <p:cNvPr id="3291173" name="Picture 37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2005" y="3005"/>
                <a:ext cx="230" cy="213"/>
              </a:xfrm>
              <a:prstGeom prst="rect">
                <a:avLst/>
              </a:prstGeom>
              <a:noFill/>
              <a:effectLst>
                <a:outerShdw dist="35921" dir="2700000" algn="ctr" rotWithShape="0">
                  <a:schemeClr val="bg2"/>
                </a:outerShdw>
              </a:effectLst>
            </p:spPr>
          </p:pic>
        </p:grpSp>
      </p:grpSp>
      <p:sp>
        <p:nvSpPr>
          <p:cNvPr id="3291174" name="Text Box 38"/>
          <p:cNvSpPr txBox="1">
            <a:spLocks noChangeArrowheads="1"/>
          </p:cNvSpPr>
          <p:nvPr/>
        </p:nvSpPr>
        <p:spPr bwMode="auto">
          <a:xfrm>
            <a:off x="2287588" y="3792538"/>
            <a:ext cx="828675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ctr">
              <a:lnSpc>
                <a:spcPct val="85000"/>
              </a:lnSpc>
            </a:pPr>
            <a:r>
              <a:rPr lang="en-US" sz="2000" b="1">
                <a:cs typeface="Arial" charset="0"/>
              </a:rPr>
              <a:t>Brazil</a:t>
            </a:r>
          </a:p>
          <a:p>
            <a:pPr algn="ctr">
              <a:lnSpc>
                <a:spcPct val="85000"/>
              </a:lnSpc>
            </a:pPr>
            <a:r>
              <a:rPr lang="en-US" sz="1600" b="1">
                <a:cs typeface="Arial" charset="0"/>
              </a:rPr>
              <a:t>(2008)</a:t>
            </a:r>
          </a:p>
        </p:txBody>
      </p:sp>
      <p:pic>
        <p:nvPicPr>
          <p:cNvPr id="3291175" name="Picture 3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87613" y="4270375"/>
            <a:ext cx="441325" cy="406400"/>
          </a:xfrm>
          <a:prstGeom prst="rect">
            <a:avLst/>
          </a:prstGeom>
          <a:noFill/>
          <a:effectLst>
            <a:outerShdw dist="35921" dir="2700000" algn="ctr" rotWithShape="0">
              <a:schemeClr val="bg2"/>
            </a:outerShdw>
          </a:effectLst>
        </p:spPr>
      </p:pic>
      <p:sp>
        <p:nvSpPr>
          <p:cNvPr id="3291176" name="Rectangle 40"/>
          <p:cNvSpPr>
            <a:spLocks noGrp="1" noChangeArrowheads="1"/>
          </p:cNvSpPr>
          <p:nvPr>
            <p:ph type="title"/>
          </p:nvPr>
        </p:nvSpPr>
        <p:spPr>
          <a:xfrm>
            <a:off x="530225" y="520700"/>
            <a:ext cx="8613775" cy="809625"/>
          </a:xfrm>
          <a:noFill/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Global R&amp;D Footprint</a:t>
            </a:r>
          </a:p>
        </p:txBody>
      </p:sp>
      <p:pic>
        <p:nvPicPr>
          <p:cNvPr id="41" name="Picture 26" descr="GM Logo metallic small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55588" y="6334125"/>
            <a:ext cx="4667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6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Role of Science Laboratories in GM</a:t>
            </a:r>
          </a:p>
        </p:txBody>
      </p:sp>
      <p:sp>
        <p:nvSpPr>
          <p:cNvPr id="33269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1825" y="1492250"/>
            <a:ext cx="8213725" cy="4641850"/>
          </a:xfrm>
        </p:spPr>
        <p:txBody>
          <a:bodyPr/>
          <a:lstStyle/>
          <a:p>
            <a:pPr lvl="1"/>
            <a:r>
              <a:rPr lang="en-US" sz="2200"/>
              <a:t>Drive front-end of innovation</a:t>
            </a:r>
            <a:endParaRPr lang="en-US" sz="1800"/>
          </a:p>
          <a:p>
            <a:pPr lvl="2"/>
            <a:r>
              <a:rPr lang="en-US" sz="1800"/>
              <a:t>Interface with universities and national labs</a:t>
            </a:r>
          </a:p>
          <a:p>
            <a:pPr lvl="2"/>
            <a:r>
              <a:rPr lang="en-US" sz="1800"/>
              <a:t>Early evaluation of and partnering with suppliers</a:t>
            </a:r>
          </a:p>
          <a:p>
            <a:pPr lvl="2"/>
            <a:r>
              <a:rPr lang="en-US" sz="1800"/>
              <a:t>Internal exploratory investigations</a:t>
            </a:r>
          </a:p>
          <a:p>
            <a:pPr lvl="1"/>
            <a:r>
              <a:rPr lang="en-US" sz="2200"/>
              <a:t>Responsible for leadership in key strategic technologies</a:t>
            </a:r>
          </a:p>
          <a:p>
            <a:pPr lvl="1"/>
            <a:r>
              <a:rPr lang="en-US" sz="2200"/>
              <a:t>World-class technical experts for development projects and company key assists</a:t>
            </a:r>
          </a:p>
          <a:p>
            <a:pPr lvl="1"/>
            <a:r>
              <a:rPr lang="en-US" sz="2200"/>
              <a:t>Provide technical credibility for interfacing with policy makers (government and NGOs)</a:t>
            </a:r>
          </a:p>
          <a:p>
            <a:pPr lvl="1"/>
            <a:r>
              <a:rPr lang="en-US" sz="2200"/>
              <a:t>Recruiting deep technical talent for Corporation</a:t>
            </a:r>
            <a:endParaRPr lang="en-US" sz="1800"/>
          </a:p>
          <a:p>
            <a:pPr lvl="1"/>
            <a:endParaRPr lang="en-US" sz="1800"/>
          </a:p>
        </p:txBody>
      </p:sp>
      <p:pic>
        <p:nvPicPr>
          <p:cNvPr id="4" name="Picture 26" descr="GM Logo metallic smal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5588" y="6334125"/>
            <a:ext cx="4667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90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07963"/>
            <a:ext cx="7772400" cy="625475"/>
          </a:xfrm>
          <a:effectLst/>
        </p:spPr>
        <p:txBody>
          <a:bodyPr/>
          <a:lstStyle/>
          <a:p>
            <a:r>
              <a:rPr lang="en-US" sz="2900">
                <a:effectLst>
                  <a:outerShdw blurRad="38100" dist="38100" dir="2700000" algn="tl">
                    <a:srgbClr val="000000"/>
                  </a:outerShdw>
                </a:effectLst>
              </a:rPr>
              <a:t> GM’s Global R&amp;D Network</a:t>
            </a:r>
          </a:p>
        </p:txBody>
      </p:sp>
      <p:sp>
        <p:nvSpPr>
          <p:cNvPr id="3329027" name="Line 3"/>
          <p:cNvSpPr>
            <a:spLocks noChangeShapeType="1"/>
          </p:cNvSpPr>
          <p:nvPr/>
        </p:nvSpPr>
        <p:spPr bwMode="auto">
          <a:xfrm>
            <a:off x="2438400" y="1550988"/>
            <a:ext cx="1752600" cy="0"/>
          </a:xfrm>
          <a:prstGeom prst="line">
            <a:avLst/>
          </a:prstGeom>
          <a:noFill/>
          <a:ln w="38100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29028" name="Line 4"/>
          <p:cNvSpPr>
            <a:spLocks noChangeShapeType="1"/>
          </p:cNvSpPr>
          <p:nvPr/>
        </p:nvSpPr>
        <p:spPr bwMode="auto">
          <a:xfrm>
            <a:off x="4191000" y="1550988"/>
            <a:ext cx="0" cy="1028700"/>
          </a:xfrm>
          <a:prstGeom prst="line">
            <a:avLst/>
          </a:prstGeom>
          <a:noFill/>
          <a:ln w="38100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29029" name="Text Box 5"/>
          <p:cNvSpPr txBox="1">
            <a:spLocks noChangeArrowheads="1"/>
          </p:cNvSpPr>
          <p:nvPr/>
        </p:nvSpPr>
        <p:spPr bwMode="auto">
          <a:xfrm>
            <a:off x="1758950" y="1811338"/>
            <a:ext cx="1924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/>
            <a:r>
              <a:rPr lang="en-US" b="1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Alliance Partner</a:t>
            </a:r>
          </a:p>
        </p:txBody>
      </p:sp>
      <p:sp>
        <p:nvSpPr>
          <p:cNvPr id="3329030" name="Text Box 6"/>
          <p:cNvSpPr txBox="1">
            <a:spLocks noChangeArrowheads="1"/>
          </p:cNvSpPr>
          <p:nvPr/>
        </p:nvSpPr>
        <p:spPr bwMode="auto">
          <a:xfrm>
            <a:off x="685800" y="2743200"/>
            <a:ext cx="795338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spcBef>
                <a:spcPts val="300"/>
              </a:spcBef>
            </a:pPr>
            <a:r>
              <a:rPr lang="en-US" sz="1600" b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USCAR</a:t>
            </a:r>
          </a:p>
          <a:p>
            <a:pPr eaLnBrk="1" hangingPunct="1">
              <a:spcBef>
                <a:spcPts val="300"/>
              </a:spcBef>
            </a:pPr>
            <a:r>
              <a:rPr lang="en-US" sz="1600" b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EUCAR</a:t>
            </a:r>
          </a:p>
        </p:txBody>
      </p:sp>
      <p:sp>
        <p:nvSpPr>
          <p:cNvPr id="3329031" name="Text Box 7"/>
          <p:cNvSpPr txBox="1">
            <a:spLocks noChangeArrowheads="1"/>
          </p:cNvSpPr>
          <p:nvPr/>
        </p:nvSpPr>
        <p:spPr bwMode="auto">
          <a:xfrm>
            <a:off x="1730375" y="2706688"/>
            <a:ext cx="7715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 eaLnBrk="1" hangingPunct="1"/>
            <a:r>
              <a:rPr lang="en-US" b="1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OEMs</a:t>
            </a:r>
          </a:p>
        </p:txBody>
      </p:sp>
      <p:sp>
        <p:nvSpPr>
          <p:cNvPr id="3329032" name="Text Box 8"/>
          <p:cNvSpPr txBox="1">
            <a:spLocks noChangeArrowheads="1"/>
          </p:cNvSpPr>
          <p:nvPr/>
        </p:nvSpPr>
        <p:spPr bwMode="auto">
          <a:xfrm>
            <a:off x="4981575" y="927100"/>
            <a:ext cx="1535113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 eaLnBrk="1" hangingPunct="1"/>
            <a:r>
              <a:rPr lang="en-US" b="1" i="1">
                <a:solidFill>
                  <a:srgbClr val="FFD21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Collaborative</a:t>
            </a:r>
          </a:p>
          <a:p>
            <a:pPr algn="r" eaLnBrk="1" hangingPunct="1"/>
            <a:r>
              <a:rPr lang="en-US" b="1" i="1">
                <a:solidFill>
                  <a:srgbClr val="FFD21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Research</a:t>
            </a:r>
          </a:p>
          <a:p>
            <a:pPr algn="r" eaLnBrk="1" hangingPunct="1"/>
            <a:r>
              <a:rPr lang="en-US" b="1" i="1">
                <a:solidFill>
                  <a:srgbClr val="FFD21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Labs</a:t>
            </a:r>
          </a:p>
        </p:txBody>
      </p:sp>
      <p:sp>
        <p:nvSpPr>
          <p:cNvPr id="3329033" name="Text Box 9"/>
          <p:cNvSpPr txBox="1">
            <a:spLocks noChangeArrowheads="1"/>
          </p:cNvSpPr>
          <p:nvPr/>
        </p:nvSpPr>
        <p:spPr bwMode="auto">
          <a:xfrm>
            <a:off x="5480050" y="4660900"/>
            <a:ext cx="1074738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 eaLnBrk="1" hangingPunct="1"/>
            <a:r>
              <a:rPr lang="en-US" b="1" i="1">
                <a:solidFill>
                  <a:srgbClr val="FFD21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Science</a:t>
            </a:r>
          </a:p>
          <a:p>
            <a:pPr algn="r" eaLnBrk="1" hangingPunct="1"/>
            <a:r>
              <a:rPr lang="en-US" b="1" i="1">
                <a:solidFill>
                  <a:srgbClr val="FFD21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and Tech</a:t>
            </a:r>
          </a:p>
          <a:p>
            <a:pPr algn="r" eaLnBrk="1" hangingPunct="1"/>
            <a:r>
              <a:rPr lang="en-US" b="1" i="1">
                <a:solidFill>
                  <a:srgbClr val="FFD21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Offices</a:t>
            </a:r>
          </a:p>
        </p:txBody>
      </p:sp>
      <p:sp>
        <p:nvSpPr>
          <p:cNvPr id="3329034" name="Line 10"/>
          <p:cNvSpPr>
            <a:spLocks noChangeShapeType="1"/>
          </p:cNvSpPr>
          <p:nvPr/>
        </p:nvSpPr>
        <p:spPr bwMode="auto">
          <a:xfrm flipV="1">
            <a:off x="1765300" y="2147888"/>
            <a:ext cx="2438400" cy="0"/>
          </a:xfrm>
          <a:prstGeom prst="line">
            <a:avLst/>
          </a:prstGeom>
          <a:noFill/>
          <a:ln w="38100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29035" name="Freeform 11"/>
          <p:cNvSpPr>
            <a:spLocks/>
          </p:cNvSpPr>
          <p:nvPr/>
        </p:nvSpPr>
        <p:spPr bwMode="auto">
          <a:xfrm>
            <a:off x="1704975" y="3062288"/>
            <a:ext cx="822325" cy="5842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92" y="0"/>
              </a:cxn>
              <a:cxn ang="0">
                <a:pos x="192" y="336"/>
              </a:cxn>
            </a:cxnLst>
            <a:rect l="0" t="0" r="r" b="b"/>
            <a:pathLst>
              <a:path w="192" h="336">
                <a:moveTo>
                  <a:pt x="0" y="0"/>
                </a:moveTo>
                <a:lnTo>
                  <a:pt x="192" y="0"/>
                </a:lnTo>
                <a:lnTo>
                  <a:pt x="192" y="336"/>
                </a:lnTo>
              </a:path>
            </a:pathLst>
          </a:custGeom>
          <a:noFill/>
          <a:ln w="38100" cap="flat" cmpd="sng">
            <a:solidFill>
              <a:srgbClr val="66CC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29036" name="Freeform 12"/>
          <p:cNvSpPr>
            <a:spLocks/>
          </p:cNvSpPr>
          <p:nvPr/>
        </p:nvSpPr>
        <p:spPr bwMode="auto">
          <a:xfrm>
            <a:off x="1485900" y="2871788"/>
            <a:ext cx="231775" cy="3810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52" y="0"/>
              </a:cxn>
              <a:cxn ang="0">
                <a:pos x="152" y="240"/>
              </a:cxn>
              <a:cxn ang="0">
                <a:pos x="8" y="240"/>
              </a:cxn>
            </a:cxnLst>
            <a:rect l="0" t="0" r="r" b="b"/>
            <a:pathLst>
              <a:path w="152" h="240">
                <a:moveTo>
                  <a:pt x="0" y="0"/>
                </a:moveTo>
                <a:lnTo>
                  <a:pt x="152" y="0"/>
                </a:lnTo>
                <a:lnTo>
                  <a:pt x="152" y="240"/>
                </a:lnTo>
                <a:lnTo>
                  <a:pt x="8" y="240"/>
                </a:lnTo>
              </a:path>
            </a:pathLst>
          </a:custGeom>
          <a:noFill/>
          <a:ln w="38100" cap="flat" cmpd="sng">
            <a:solidFill>
              <a:srgbClr val="66CC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29037" name="Freeform 13"/>
          <p:cNvSpPr>
            <a:spLocks/>
          </p:cNvSpPr>
          <p:nvPr/>
        </p:nvSpPr>
        <p:spPr bwMode="auto">
          <a:xfrm>
            <a:off x="5181600" y="1854200"/>
            <a:ext cx="1752600" cy="2682875"/>
          </a:xfrm>
          <a:custGeom>
            <a:avLst/>
            <a:gdLst/>
            <a:ahLst/>
            <a:cxnLst>
              <a:cxn ang="0">
                <a:pos x="1101" y="0"/>
              </a:cxn>
              <a:cxn ang="0">
                <a:pos x="0" y="6"/>
              </a:cxn>
              <a:cxn ang="0">
                <a:pos x="0" y="1734"/>
              </a:cxn>
              <a:cxn ang="0">
                <a:pos x="1104" y="1734"/>
              </a:cxn>
            </a:cxnLst>
            <a:rect l="0" t="0" r="r" b="b"/>
            <a:pathLst>
              <a:path w="1104" h="1734">
                <a:moveTo>
                  <a:pt x="1101" y="0"/>
                </a:moveTo>
                <a:lnTo>
                  <a:pt x="0" y="6"/>
                </a:lnTo>
                <a:lnTo>
                  <a:pt x="0" y="1734"/>
                </a:lnTo>
                <a:lnTo>
                  <a:pt x="1104" y="1734"/>
                </a:lnTo>
              </a:path>
            </a:pathLst>
          </a:custGeom>
          <a:noFill/>
          <a:ln w="38100" cap="flat" cmpd="sng">
            <a:solidFill>
              <a:srgbClr val="66CC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29038" name="Freeform 14"/>
          <p:cNvSpPr>
            <a:spLocks/>
          </p:cNvSpPr>
          <p:nvPr/>
        </p:nvSpPr>
        <p:spPr bwMode="auto">
          <a:xfrm>
            <a:off x="6569075" y="614363"/>
            <a:ext cx="365125" cy="2674937"/>
          </a:xfrm>
          <a:custGeom>
            <a:avLst/>
            <a:gdLst/>
            <a:ahLst/>
            <a:cxnLst>
              <a:cxn ang="0">
                <a:pos x="144" y="0"/>
              </a:cxn>
              <a:cxn ang="0">
                <a:pos x="0" y="0"/>
              </a:cxn>
              <a:cxn ang="0">
                <a:pos x="0" y="864"/>
              </a:cxn>
              <a:cxn ang="0">
                <a:pos x="144" y="864"/>
              </a:cxn>
            </a:cxnLst>
            <a:rect l="0" t="0" r="r" b="b"/>
            <a:pathLst>
              <a:path w="144" h="864">
                <a:moveTo>
                  <a:pt x="144" y="0"/>
                </a:moveTo>
                <a:lnTo>
                  <a:pt x="0" y="0"/>
                </a:lnTo>
                <a:lnTo>
                  <a:pt x="0" y="864"/>
                </a:lnTo>
                <a:lnTo>
                  <a:pt x="144" y="864"/>
                </a:lnTo>
              </a:path>
            </a:pathLst>
          </a:custGeom>
          <a:noFill/>
          <a:ln w="38100" cap="flat" cmpd="sng">
            <a:solidFill>
              <a:srgbClr val="66CC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29039" name="Text Box 15"/>
          <p:cNvSpPr txBox="1">
            <a:spLocks noChangeArrowheads="1"/>
          </p:cNvSpPr>
          <p:nvPr/>
        </p:nvSpPr>
        <p:spPr bwMode="auto">
          <a:xfrm>
            <a:off x="5105400" y="1939925"/>
            <a:ext cx="15255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/>
            <a:r>
              <a:rPr lang="en-US" b="1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Universities</a:t>
            </a:r>
          </a:p>
        </p:txBody>
      </p:sp>
      <p:sp>
        <p:nvSpPr>
          <p:cNvPr id="3329040" name="Freeform 16"/>
          <p:cNvSpPr>
            <a:spLocks/>
          </p:cNvSpPr>
          <p:nvPr/>
        </p:nvSpPr>
        <p:spPr bwMode="auto">
          <a:xfrm>
            <a:off x="5092700" y="4340225"/>
            <a:ext cx="1219200" cy="19939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816"/>
              </a:cxn>
              <a:cxn ang="0">
                <a:pos x="576" y="816"/>
              </a:cxn>
            </a:cxnLst>
            <a:rect l="0" t="0" r="r" b="b"/>
            <a:pathLst>
              <a:path w="576" h="816">
                <a:moveTo>
                  <a:pt x="0" y="0"/>
                </a:moveTo>
                <a:lnTo>
                  <a:pt x="0" y="816"/>
                </a:lnTo>
                <a:lnTo>
                  <a:pt x="576" y="816"/>
                </a:lnTo>
              </a:path>
            </a:pathLst>
          </a:custGeom>
          <a:noFill/>
          <a:ln w="38100" cap="flat" cmpd="sng">
            <a:solidFill>
              <a:srgbClr val="66CC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29041" name="Text Box 17"/>
          <p:cNvSpPr txBox="1">
            <a:spLocks noChangeArrowheads="1"/>
          </p:cNvSpPr>
          <p:nvPr/>
        </p:nvSpPr>
        <p:spPr bwMode="auto">
          <a:xfrm>
            <a:off x="966788" y="1951038"/>
            <a:ext cx="7889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spcBef>
                <a:spcPts val="400"/>
              </a:spcBef>
            </a:pPr>
            <a:r>
              <a:rPr lang="en-US" sz="1600" b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Suzuki</a:t>
            </a:r>
          </a:p>
        </p:txBody>
      </p:sp>
      <p:sp>
        <p:nvSpPr>
          <p:cNvPr id="3329042" name="Text Box 18"/>
          <p:cNvSpPr txBox="1">
            <a:spLocks noChangeArrowheads="1"/>
          </p:cNvSpPr>
          <p:nvPr/>
        </p:nvSpPr>
        <p:spPr bwMode="auto">
          <a:xfrm>
            <a:off x="6934200" y="492125"/>
            <a:ext cx="2209800" cy="328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ts val="400"/>
              </a:spcBef>
            </a:pPr>
            <a:r>
              <a:rPr lang="en-US" sz="1600" b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U. of Michigan</a:t>
            </a:r>
          </a:p>
          <a:p>
            <a:pPr eaLnBrk="1" hangingPunct="1">
              <a:spcBef>
                <a:spcPts val="400"/>
              </a:spcBef>
            </a:pPr>
            <a:r>
              <a:rPr lang="en-US" sz="1600" b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RWTH-Aachen</a:t>
            </a:r>
          </a:p>
          <a:p>
            <a:pPr eaLnBrk="1" hangingPunct="1">
              <a:spcBef>
                <a:spcPts val="400"/>
              </a:spcBef>
            </a:pPr>
            <a:r>
              <a:rPr lang="en-US" sz="1600" b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Brown</a:t>
            </a:r>
          </a:p>
          <a:p>
            <a:pPr eaLnBrk="1" hangingPunct="1">
              <a:spcBef>
                <a:spcPts val="400"/>
              </a:spcBef>
            </a:pPr>
            <a:r>
              <a:rPr lang="en-US" sz="1600" b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Carnegie Mellon</a:t>
            </a:r>
          </a:p>
          <a:p>
            <a:pPr eaLnBrk="1" hangingPunct="1">
              <a:spcBef>
                <a:spcPts val="400"/>
              </a:spcBef>
            </a:pPr>
            <a:r>
              <a:rPr lang="en-US" sz="1600" b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IISc-Bangalore</a:t>
            </a:r>
          </a:p>
          <a:p>
            <a:pPr eaLnBrk="1" hangingPunct="1">
              <a:spcBef>
                <a:spcPts val="400"/>
              </a:spcBef>
            </a:pPr>
            <a:r>
              <a:rPr lang="en-US" sz="1600" b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M.I.T.</a:t>
            </a:r>
          </a:p>
          <a:p>
            <a:pPr eaLnBrk="1" hangingPunct="1">
              <a:spcBef>
                <a:spcPts val="400"/>
              </a:spcBef>
            </a:pPr>
            <a:r>
              <a:rPr lang="en-US" sz="1600" b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Stanford</a:t>
            </a:r>
          </a:p>
          <a:p>
            <a:pPr eaLnBrk="1" hangingPunct="1">
              <a:spcBef>
                <a:spcPts val="400"/>
              </a:spcBef>
            </a:pPr>
            <a:r>
              <a:rPr lang="en-US" sz="1600" b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U. of Wisconsin</a:t>
            </a:r>
          </a:p>
          <a:p>
            <a:pPr eaLnBrk="1" hangingPunct="1">
              <a:spcBef>
                <a:spcPts val="400"/>
              </a:spcBef>
            </a:pPr>
            <a:r>
              <a:rPr lang="en-US" sz="1600" b="1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IIT-Kharagpur</a:t>
            </a:r>
            <a:endParaRPr lang="en-US" sz="1600" b="1"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 eaLnBrk="1" hangingPunct="1">
              <a:spcBef>
                <a:spcPts val="400"/>
              </a:spcBef>
            </a:pPr>
            <a:r>
              <a:rPr lang="en-US" sz="1600" b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SJTU-Shanghai</a:t>
            </a:r>
          </a:p>
          <a:p>
            <a:pPr eaLnBrk="1" hangingPunct="1">
              <a:spcBef>
                <a:spcPts val="400"/>
              </a:spcBef>
            </a:pPr>
            <a:endParaRPr lang="en-US" sz="1600" b="1"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3329043" name="Text Box 19"/>
          <p:cNvSpPr txBox="1">
            <a:spLocks noChangeArrowheads="1"/>
          </p:cNvSpPr>
          <p:nvPr/>
        </p:nvSpPr>
        <p:spPr bwMode="auto">
          <a:xfrm>
            <a:off x="6934200" y="3463925"/>
            <a:ext cx="1008063" cy="269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spcBef>
                <a:spcPts val="400"/>
              </a:spcBef>
            </a:pPr>
            <a:r>
              <a:rPr lang="en-US" sz="1600" b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Australia</a:t>
            </a:r>
          </a:p>
          <a:p>
            <a:pPr eaLnBrk="1" hangingPunct="1">
              <a:spcBef>
                <a:spcPts val="400"/>
              </a:spcBef>
            </a:pPr>
            <a:r>
              <a:rPr lang="en-US" sz="1600" b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Brazil</a:t>
            </a:r>
          </a:p>
          <a:p>
            <a:pPr eaLnBrk="1" hangingPunct="1">
              <a:spcBef>
                <a:spcPts val="400"/>
              </a:spcBef>
            </a:pPr>
            <a:r>
              <a:rPr lang="en-US" sz="1600" b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Canada</a:t>
            </a:r>
          </a:p>
          <a:p>
            <a:pPr eaLnBrk="1" hangingPunct="1">
              <a:spcBef>
                <a:spcPts val="400"/>
              </a:spcBef>
            </a:pPr>
            <a:r>
              <a:rPr lang="en-US" sz="1600" b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China</a:t>
            </a:r>
          </a:p>
          <a:p>
            <a:pPr eaLnBrk="1" hangingPunct="1">
              <a:spcBef>
                <a:spcPts val="400"/>
              </a:spcBef>
            </a:pPr>
            <a:r>
              <a:rPr lang="en-US" sz="1600" b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India</a:t>
            </a:r>
          </a:p>
          <a:p>
            <a:pPr eaLnBrk="1" hangingPunct="1">
              <a:spcBef>
                <a:spcPts val="400"/>
              </a:spcBef>
            </a:pPr>
            <a:r>
              <a:rPr lang="en-US" sz="1600" b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Israel</a:t>
            </a:r>
          </a:p>
          <a:p>
            <a:pPr eaLnBrk="1" hangingPunct="1">
              <a:spcBef>
                <a:spcPts val="400"/>
              </a:spcBef>
            </a:pPr>
            <a:r>
              <a:rPr lang="en-US" sz="1600" b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Korea</a:t>
            </a:r>
          </a:p>
          <a:p>
            <a:pPr eaLnBrk="1" hangingPunct="1">
              <a:spcBef>
                <a:spcPts val="400"/>
              </a:spcBef>
            </a:pPr>
            <a:r>
              <a:rPr lang="en-US" sz="1600" b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Russia</a:t>
            </a:r>
          </a:p>
          <a:p>
            <a:pPr eaLnBrk="1" hangingPunct="1">
              <a:spcBef>
                <a:spcPts val="400"/>
              </a:spcBef>
            </a:pPr>
            <a:r>
              <a:rPr lang="en-US" sz="1600" b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Sweden</a:t>
            </a:r>
          </a:p>
        </p:txBody>
      </p:sp>
      <p:sp>
        <p:nvSpPr>
          <p:cNvPr id="3329044" name="Text Box 20"/>
          <p:cNvSpPr txBox="1">
            <a:spLocks noChangeArrowheads="1"/>
          </p:cNvSpPr>
          <p:nvPr/>
        </p:nvSpPr>
        <p:spPr bwMode="auto">
          <a:xfrm>
            <a:off x="6324600" y="6124575"/>
            <a:ext cx="20081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spcBef>
                <a:spcPts val="400"/>
              </a:spcBef>
            </a:pPr>
            <a:r>
              <a:rPr lang="en-US" sz="1600" b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Individual Contracts</a:t>
            </a:r>
          </a:p>
        </p:txBody>
      </p:sp>
      <p:sp>
        <p:nvSpPr>
          <p:cNvPr id="3329045" name="Text Box 21"/>
          <p:cNvSpPr txBox="1">
            <a:spLocks noChangeArrowheads="1"/>
          </p:cNvSpPr>
          <p:nvPr/>
        </p:nvSpPr>
        <p:spPr bwMode="auto">
          <a:xfrm>
            <a:off x="812800" y="5856288"/>
            <a:ext cx="20081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ts val="400"/>
              </a:spcBef>
            </a:pPr>
            <a:r>
              <a:rPr lang="en-US" sz="1600" b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Individual Contracts</a:t>
            </a:r>
          </a:p>
        </p:txBody>
      </p:sp>
      <p:sp>
        <p:nvSpPr>
          <p:cNvPr id="3329046" name="Text Box 22"/>
          <p:cNvSpPr txBox="1">
            <a:spLocks noChangeArrowheads="1"/>
          </p:cNvSpPr>
          <p:nvPr/>
        </p:nvSpPr>
        <p:spPr bwMode="auto">
          <a:xfrm>
            <a:off x="1858963" y="1363663"/>
            <a:ext cx="7493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ts val="400"/>
              </a:spcBef>
            </a:pPr>
            <a:r>
              <a:rPr lang="en-US" sz="1600" b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HRL</a:t>
            </a:r>
          </a:p>
        </p:txBody>
      </p:sp>
      <p:sp>
        <p:nvSpPr>
          <p:cNvPr id="3329047" name="Freeform 23"/>
          <p:cNvSpPr>
            <a:spLocks/>
          </p:cNvSpPr>
          <p:nvPr/>
        </p:nvSpPr>
        <p:spPr bwMode="auto">
          <a:xfrm>
            <a:off x="6616700" y="3616325"/>
            <a:ext cx="317500" cy="2401888"/>
          </a:xfrm>
          <a:custGeom>
            <a:avLst/>
            <a:gdLst/>
            <a:ahLst/>
            <a:cxnLst>
              <a:cxn ang="0">
                <a:pos x="240" y="0"/>
              </a:cxn>
              <a:cxn ang="0">
                <a:pos x="0" y="0"/>
              </a:cxn>
              <a:cxn ang="0">
                <a:pos x="0" y="768"/>
              </a:cxn>
              <a:cxn ang="0">
                <a:pos x="240" y="768"/>
              </a:cxn>
            </a:cxnLst>
            <a:rect l="0" t="0" r="r" b="b"/>
            <a:pathLst>
              <a:path w="240" h="768">
                <a:moveTo>
                  <a:pt x="240" y="0"/>
                </a:moveTo>
                <a:lnTo>
                  <a:pt x="0" y="0"/>
                </a:lnTo>
                <a:lnTo>
                  <a:pt x="0" y="768"/>
                </a:lnTo>
                <a:lnTo>
                  <a:pt x="240" y="768"/>
                </a:lnTo>
              </a:path>
            </a:pathLst>
          </a:custGeom>
          <a:noFill/>
          <a:ln w="38100" cap="flat" cmpd="sng">
            <a:solidFill>
              <a:srgbClr val="66CC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29048" name="Line 24"/>
          <p:cNvSpPr>
            <a:spLocks noChangeShapeType="1"/>
          </p:cNvSpPr>
          <p:nvPr/>
        </p:nvSpPr>
        <p:spPr bwMode="auto">
          <a:xfrm>
            <a:off x="6623050" y="4237038"/>
            <a:ext cx="317500" cy="0"/>
          </a:xfrm>
          <a:prstGeom prst="line">
            <a:avLst/>
          </a:prstGeom>
          <a:noFill/>
          <a:ln w="38100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29049" name="Line 25"/>
          <p:cNvSpPr>
            <a:spLocks noChangeShapeType="1"/>
          </p:cNvSpPr>
          <p:nvPr/>
        </p:nvSpPr>
        <p:spPr bwMode="auto">
          <a:xfrm>
            <a:off x="6616700" y="4822825"/>
            <a:ext cx="317500" cy="0"/>
          </a:xfrm>
          <a:prstGeom prst="line">
            <a:avLst/>
          </a:prstGeom>
          <a:noFill/>
          <a:ln w="38100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29050" name="Line 26"/>
          <p:cNvSpPr>
            <a:spLocks noChangeShapeType="1"/>
          </p:cNvSpPr>
          <p:nvPr/>
        </p:nvSpPr>
        <p:spPr bwMode="auto">
          <a:xfrm>
            <a:off x="6629400" y="5099050"/>
            <a:ext cx="317500" cy="0"/>
          </a:xfrm>
          <a:prstGeom prst="line">
            <a:avLst/>
          </a:prstGeom>
          <a:noFill/>
          <a:ln w="38100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29051" name="Line 27"/>
          <p:cNvSpPr>
            <a:spLocks noChangeShapeType="1"/>
          </p:cNvSpPr>
          <p:nvPr/>
        </p:nvSpPr>
        <p:spPr bwMode="auto">
          <a:xfrm>
            <a:off x="6629400" y="5394325"/>
            <a:ext cx="317500" cy="0"/>
          </a:xfrm>
          <a:prstGeom prst="line">
            <a:avLst/>
          </a:prstGeom>
          <a:noFill/>
          <a:ln w="38100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29052" name="Line 28"/>
          <p:cNvSpPr>
            <a:spLocks noChangeShapeType="1"/>
          </p:cNvSpPr>
          <p:nvPr/>
        </p:nvSpPr>
        <p:spPr bwMode="auto">
          <a:xfrm>
            <a:off x="6629400" y="5719763"/>
            <a:ext cx="317500" cy="0"/>
          </a:xfrm>
          <a:prstGeom prst="line">
            <a:avLst/>
          </a:prstGeom>
          <a:noFill/>
          <a:ln w="38100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29053" name="Freeform 29"/>
          <p:cNvSpPr>
            <a:spLocks/>
          </p:cNvSpPr>
          <p:nvPr/>
        </p:nvSpPr>
        <p:spPr bwMode="auto">
          <a:xfrm>
            <a:off x="2832100" y="3887788"/>
            <a:ext cx="838200" cy="2159000"/>
          </a:xfrm>
          <a:custGeom>
            <a:avLst/>
            <a:gdLst/>
            <a:ahLst/>
            <a:cxnLst>
              <a:cxn ang="0">
                <a:pos x="608" y="0"/>
              </a:cxn>
              <a:cxn ang="0">
                <a:pos x="608" y="1296"/>
              </a:cxn>
              <a:cxn ang="0">
                <a:pos x="0" y="1296"/>
              </a:cxn>
            </a:cxnLst>
            <a:rect l="0" t="0" r="r" b="b"/>
            <a:pathLst>
              <a:path w="608" h="1296">
                <a:moveTo>
                  <a:pt x="608" y="0"/>
                </a:moveTo>
                <a:lnTo>
                  <a:pt x="608" y="1296"/>
                </a:lnTo>
                <a:cubicBezTo>
                  <a:pt x="405" y="1296"/>
                  <a:pt x="203" y="1296"/>
                  <a:pt x="0" y="1296"/>
                </a:cubicBezTo>
              </a:path>
            </a:pathLst>
          </a:custGeom>
          <a:noFill/>
          <a:ln w="38100" cap="flat" cmpd="sng">
            <a:solidFill>
              <a:srgbClr val="66CC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29054" name="Text Box 30"/>
          <p:cNvSpPr txBox="1">
            <a:spLocks noChangeArrowheads="1"/>
          </p:cNvSpPr>
          <p:nvPr/>
        </p:nvSpPr>
        <p:spPr bwMode="auto">
          <a:xfrm>
            <a:off x="711200" y="3392488"/>
            <a:ext cx="708025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45720" tIns="91440" rIns="45720" bIns="91440">
            <a:spAutoFit/>
          </a:bodyPr>
          <a:lstStyle/>
          <a:p>
            <a:pPr eaLnBrk="1" hangingPunct="1"/>
            <a:r>
              <a:rPr lang="en-US" sz="1600" b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Sandia</a:t>
            </a:r>
          </a:p>
        </p:txBody>
      </p:sp>
      <p:sp>
        <p:nvSpPr>
          <p:cNvPr id="3329055" name="Text Box 31"/>
          <p:cNvSpPr txBox="1">
            <a:spLocks noChangeArrowheads="1"/>
          </p:cNvSpPr>
          <p:nvPr/>
        </p:nvSpPr>
        <p:spPr bwMode="auto">
          <a:xfrm>
            <a:off x="1574800" y="3570288"/>
            <a:ext cx="1646238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45720" tIns="91440" rIns="45720" bIns="91440">
            <a:spAutoFit/>
          </a:bodyPr>
          <a:lstStyle/>
          <a:p>
            <a:pPr eaLnBrk="1" hangingPunct="1"/>
            <a:r>
              <a:rPr lang="en-US" b="1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Government </a:t>
            </a:r>
          </a:p>
          <a:p>
            <a:pPr eaLnBrk="1" hangingPunct="1"/>
            <a:r>
              <a:rPr lang="en-US" b="1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Lab</a:t>
            </a:r>
            <a:endParaRPr lang="en-US" sz="2000" b="1">
              <a:solidFill>
                <a:srgbClr val="00FF00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3329056" name="Line 32"/>
          <p:cNvSpPr>
            <a:spLocks noChangeShapeType="1"/>
          </p:cNvSpPr>
          <p:nvPr/>
        </p:nvSpPr>
        <p:spPr bwMode="auto">
          <a:xfrm flipV="1">
            <a:off x="1485900" y="3633788"/>
            <a:ext cx="3009900" cy="12700"/>
          </a:xfrm>
          <a:prstGeom prst="line">
            <a:avLst/>
          </a:prstGeom>
          <a:noFill/>
          <a:ln w="38100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29057" name="Text Box 33"/>
          <p:cNvSpPr txBox="1">
            <a:spLocks noChangeArrowheads="1"/>
          </p:cNvSpPr>
          <p:nvPr/>
        </p:nvSpPr>
        <p:spPr bwMode="auto">
          <a:xfrm>
            <a:off x="5715000" y="3857625"/>
            <a:ext cx="8493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 eaLnBrk="1" hangingPunct="1"/>
            <a:r>
              <a:rPr lang="en-US" b="1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Global</a:t>
            </a:r>
          </a:p>
          <a:p>
            <a:pPr algn="r" eaLnBrk="1" hangingPunct="1"/>
            <a:r>
              <a:rPr lang="en-US" b="1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Sites</a:t>
            </a:r>
          </a:p>
        </p:txBody>
      </p:sp>
      <p:sp>
        <p:nvSpPr>
          <p:cNvPr id="3329058" name="Text Box 34"/>
          <p:cNvSpPr txBox="1">
            <a:spLocks noChangeArrowheads="1"/>
          </p:cNvSpPr>
          <p:nvPr/>
        </p:nvSpPr>
        <p:spPr bwMode="auto">
          <a:xfrm>
            <a:off x="1985963" y="4284663"/>
            <a:ext cx="10763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/>
            <a:r>
              <a:rPr lang="en-US" b="1" i="1">
                <a:solidFill>
                  <a:srgbClr val="FFD21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Strategic</a:t>
            </a:r>
          </a:p>
          <a:p>
            <a:pPr algn="ctr" eaLnBrk="1" hangingPunct="1"/>
            <a:r>
              <a:rPr lang="en-US" b="1" i="1">
                <a:solidFill>
                  <a:srgbClr val="FFD21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Partners</a:t>
            </a:r>
          </a:p>
        </p:txBody>
      </p:sp>
      <p:sp>
        <p:nvSpPr>
          <p:cNvPr id="3329059" name="Text Box 35"/>
          <p:cNvSpPr txBox="1">
            <a:spLocks noChangeArrowheads="1"/>
          </p:cNvSpPr>
          <p:nvPr/>
        </p:nvSpPr>
        <p:spPr bwMode="auto">
          <a:xfrm>
            <a:off x="1131888" y="4695825"/>
            <a:ext cx="338137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spcBef>
                <a:spcPts val="400"/>
              </a:spcBef>
            </a:pPr>
            <a:r>
              <a:rPr lang="en-US" sz="1600" b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…</a:t>
            </a:r>
          </a:p>
          <a:p>
            <a:pPr eaLnBrk="1" hangingPunct="1">
              <a:spcBef>
                <a:spcPts val="400"/>
              </a:spcBef>
            </a:pPr>
            <a:r>
              <a:rPr lang="en-US" sz="1600" b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…</a:t>
            </a:r>
          </a:p>
          <a:p>
            <a:pPr eaLnBrk="1" hangingPunct="1">
              <a:spcBef>
                <a:spcPts val="400"/>
              </a:spcBef>
            </a:pPr>
            <a:r>
              <a:rPr lang="en-US" sz="1600" b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…</a:t>
            </a:r>
          </a:p>
        </p:txBody>
      </p:sp>
      <p:sp>
        <p:nvSpPr>
          <p:cNvPr id="3329060" name="Text Box 36"/>
          <p:cNvSpPr txBox="1">
            <a:spLocks noChangeArrowheads="1"/>
          </p:cNvSpPr>
          <p:nvPr/>
        </p:nvSpPr>
        <p:spPr bwMode="auto">
          <a:xfrm>
            <a:off x="1993900" y="5224463"/>
            <a:ext cx="11303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 eaLnBrk="1" hangingPunct="1"/>
            <a:r>
              <a:rPr lang="en-US" b="1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Suppliers</a:t>
            </a:r>
          </a:p>
        </p:txBody>
      </p:sp>
      <p:sp>
        <p:nvSpPr>
          <p:cNvPr id="3329061" name="Line 37"/>
          <p:cNvSpPr>
            <a:spLocks noChangeShapeType="1"/>
          </p:cNvSpPr>
          <p:nvPr/>
        </p:nvSpPr>
        <p:spPr bwMode="auto">
          <a:xfrm>
            <a:off x="1714500" y="5232400"/>
            <a:ext cx="1943100" cy="0"/>
          </a:xfrm>
          <a:prstGeom prst="line">
            <a:avLst/>
          </a:prstGeom>
          <a:noFill/>
          <a:ln w="38100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29062" name="Freeform 38"/>
          <p:cNvSpPr>
            <a:spLocks/>
          </p:cNvSpPr>
          <p:nvPr/>
        </p:nvSpPr>
        <p:spPr bwMode="auto">
          <a:xfrm>
            <a:off x="1481138" y="4929188"/>
            <a:ext cx="241300" cy="30003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52" y="0"/>
              </a:cxn>
              <a:cxn ang="0">
                <a:pos x="152" y="240"/>
              </a:cxn>
              <a:cxn ang="0">
                <a:pos x="8" y="240"/>
              </a:cxn>
            </a:cxnLst>
            <a:rect l="0" t="0" r="r" b="b"/>
            <a:pathLst>
              <a:path w="152" h="240">
                <a:moveTo>
                  <a:pt x="0" y="0"/>
                </a:moveTo>
                <a:lnTo>
                  <a:pt x="152" y="0"/>
                </a:lnTo>
                <a:lnTo>
                  <a:pt x="152" y="240"/>
                </a:lnTo>
                <a:lnTo>
                  <a:pt x="8" y="240"/>
                </a:lnTo>
              </a:path>
            </a:pathLst>
          </a:custGeom>
          <a:noFill/>
          <a:ln w="38100" cap="flat" cmpd="sng">
            <a:solidFill>
              <a:srgbClr val="66CC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29063" name="Freeform 39"/>
          <p:cNvSpPr>
            <a:spLocks/>
          </p:cNvSpPr>
          <p:nvPr/>
        </p:nvSpPr>
        <p:spPr bwMode="auto">
          <a:xfrm>
            <a:off x="1484313" y="5230813"/>
            <a:ext cx="241300" cy="3143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52" y="0"/>
              </a:cxn>
              <a:cxn ang="0">
                <a:pos x="152" y="240"/>
              </a:cxn>
              <a:cxn ang="0">
                <a:pos x="8" y="240"/>
              </a:cxn>
            </a:cxnLst>
            <a:rect l="0" t="0" r="r" b="b"/>
            <a:pathLst>
              <a:path w="152" h="240">
                <a:moveTo>
                  <a:pt x="0" y="0"/>
                </a:moveTo>
                <a:lnTo>
                  <a:pt x="152" y="0"/>
                </a:lnTo>
                <a:lnTo>
                  <a:pt x="152" y="240"/>
                </a:lnTo>
                <a:lnTo>
                  <a:pt x="8" y="240"/>
                </a:lnTo>
              </a:path>
            </a:pathLst>
          </a:custGeom>
          <a:noFill/>
          <a:ln w="38100" cap="flat" cmpd="sng">
            <a:solidFill>
              <a:srgbClr val="66CC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29064" name="Text Box 40"/>
          <p:cNvSpPr txBox="1">
            <a:spLocks noChangeArrowheads="1"/>
          </p:cNvSpPr>
          <p:nvPr/>
        </p:nvSpPr>
        <p:spPr bwMode="auto">
          <a:xfrm>
            <a:off x="2514600" y="1195388"/>
            <a:ext cx="1905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b="1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Affiliated Lab</a:t>
            </a:r>
          </a:p>
        </p:txBody>
      </p:sp>
      <p:sp>
        <p:nvSpPr>
          <p:cNvPr id="3329065" name="Oval 41"/>
          <p:cNvSpPr>
            <a:spLocks noChangeArrowheads="1"/>
          </p:cNvSpPr>
          <p:nvPr/>
        </p:nvSpPr>
        <p:spPr bwMode="gray">
          <a:xfrm>
            <a:off x="3086100" y="2435225"/>
            <a:ext cx="2641600" cy="2641600"/>
          </a:xfrm>
          <a:prstGeom prst="ellipse">
            <a:avLst/>
          </a:prstGeom>
          <a:solidFill>
            <a:srgbClr val="CCECFF"/>
          </a:soli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tIns="91440" anchor="ctr"/>
          <a:lstStyle/>
          <a:p>
            <a:endParaRPr lang="en-US"/>
          </a:p>
        </p:txBody>
      </p:sp>
      <p:pic>
        <p:nvPicPr>
          <p:cNvPr id="3329066" name="Picture 4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43288" y="2759075"/>
            <a:ext cx="1866900" cy="914400"/>
          </a:xfrm>
          <a:prstGeom prst="rect">
            <a:avLst/>
          </a:prstGeom>
          <a:noFill/>
          <a:effectLst/>
        </p:spPr>
      </p:pic>
      <p:sp>
        <p:nvSpPr>
          <p:cNvPr id="3329067" name="Text Box 43"/>
          <p:cNvSpPr txBox="1">
            <a:spLocks noChangeArrowheads="1"/>
          </p:cNvSpPr>
          <p:nvPr/>
        </p:nvSpPr>
        <p:spPr bwMode="auto">
          <a:xfrm>
            <a:off x="3276600" y="3540125"/>
            <a:ext cx="228600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/>
            <a:r>
              <a:rPr lang="en-US" b="1">
                <a:solidFill>
                  <a:srgbClr val="000000"/>
                </a:solidFill>
                <a:cs typeface="Arial" charset="0"/>
              </a:rPr>
              <a:t>Warren  Bangalore</a:t>
            </a:r>
          </a:p>
          <a:p>
            <a:pPr algn="ctr" eaLnBrk="1" hangingPunct="1"/>
            <a:r>
              <a:rPr lang="en-US" b="1">
                <a:solidFill>
                  <a:srgbClr val="000000"/>
                </a:solidFill>
                <a:cs typeface="Arial" charset="0"/>
              </a:rPr>
              <a:t>Honeoye Falls</a:t>
            </a:r>
          </a:p>
          <a:p>
            <a:pPr algn="ctr" eaLnBrk="1" hangingPunct="1"/>
            <a:r>
              <a:rPr lang="en-US" b="1">
                <a:solidFill>
                  <a:srgbClr val="000000"/>
                </a:solidFill>
                <a:cs typeface="Arial" charset="0"/>
              </a:rPr>
              <a:t>Mainz-Kastel</a:t>
            </a:r>
          </a:p>
          <a:p>
            <a:pPr algn="ctr" eaLnBrk="1" hangingPunct="1"/>
            <a:r>
              <a:rPr lang="en-US" b="1">
                <a:solidFill>
                  <a:srgbClr val="000000"/>
                </a:solidFill>
                <a:cs typeface="Arial" charset="0"/>
              </a:rPr>
              <a:t>Palo Alto  Tel Aviv Shanghai</a:t>
            </a:r>
          </a:p>
        </p:txBody>
      </p:sp>
      <p:grpSp>
        <p:nvGrpSpPr>
          <p:cNvPr id="3329068" name="Group 44"/>
          <p:cNvGrpSpPr>
            <a:grpSpLocks/>
          </p:cNvGrpSpPr>
          <p:nvPr/>
        </p:nvGrpSpPr>
        <p:grpSpPr bwMode="auto">
          <a:xfrm>
            <a:off x="6597650" y="919163"/>
            <a:ext cx="336550" cy="2065337"/>
            <a:chOff x="4156" y="461"/>
            <a:chExt cx="144" cy="1301"/>
          </a:xfrm>
        </p:grpSpPr>
        <p:sp>
          <p:nvSpPr>
            <p:cNvPr id="3329069" name="Line 45"/>
            <p:cNvSpPr>
              <a:spLocks noChangeShapeType="1"/>
            </p:cNvSpPr>
            <p:nvPr/>
          </p:nvSpPr>
          <p:spPr bwMode="auto">
            <a:xfrm>
              <a:off x="4156" y="658"/>
              <a:ext cx="144" cy="0"/>
            </a:xfrm>
            <a:prstGeom prst="line">
              <a:avLst/>
            </a:prstGeom>
            <a:noFill/>
            <a:ln w="38100">
              <a:solidFill>
                <a:srgbClr val="66CC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329070" name="Line 46"/>
            <p:cNvSpPr>
              <a:spLocks noChangeShapeType="1"/>
            </p:cNvSpPr>
            <p:nvPr/>
          </p:nvSpPr>
          <p:spPr bwMode="auto">
            <a:xfrm>
              <a:off x="4156" y="850"/>
              <a:ext cx="144" cy="0"/>
            </a:xfrm>
            <a:prstGeom prst="line">
              <a:avLst/>
            </a:prstGeom>
            <a:noFill/>
            <a:ln w="38100">
              <a:solidFill>
                <a:srgbClr val="66CC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329071" name="Line 47"/>
            <p:cNvSpPr>
              <a:spLocks noChangeShapeType="1"/>
            </p:cNvSpPr>
            <p:nvPr/>
          </p:nvSpPr>
          <p:spPr bwMode="auto">
            <a:xfrm>
              <a:off x="4156" y="1426"/>
              <a:ext cx="144" cy="0"/>
            </a:xfrm>
            <a:prstGeom prst="line">
              <a:avLst/>
            </a:prstGeom>
            <a:noFill/>
            <a:ln w="38100">
              <a:solidFill>
                <a:srgbClr val="66CC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329072" name="Line 48"/>
            <p:cNvSpPr>
              <a:spLocks noChangeShapeType="1"/>
            </p:cNvSpPr>
            <p:nvPr/>
          </p:nvSpPr>
          <p:spPr bwMode="auto">
            <a:xfrm>
              <a:off x="4156" y="461"/>
              <a:ext cx="144" cy="0"/>
            </a:xfrm>
            <a:prstGeom prst="line">
              <a:avLst/>
            </a:prstGeom>
            <a:noFill/>
            <a:ln w="38100">
              <a:solidFill>
                <a:srgbClr val="66CC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329073" name="Line 49"/>
            <p:cNvSpPr>
              <a:spLocks noChangeShapeType="1"/>
            </p:cNvSpPr>
            <p:nvPr/>
          </p:nvSpPr>
          <p:spPr bwMode="auto">
            <a:xfrm>
              <a:off x="4156" y="1618"/>
              <a:ext cx="144" cy="0"/>
            </a:xfrm>
            <a:prstGeom prst="line">
              <a:avLst/>
            </a:prstGeom>
            <a:noFill/>
            <a:ln w="38100">
              <a:solidFill>
                <a:srgbClr val="66CC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329074" name="Line 50"/>
            <p:cNvSpPr>
              <a:spLocks noChangeShapeType="1"/>
            </p:cNvSpPr>
            <p:nvPr/>
          </p:nvSpPr>
          <p:spPr bwMode="auto">
            <a:xfrm>
              <a:off x="4156" y="1234"/>
              <a:ext cx="144" cy="0"/>
            </a:xfrm>
            <a:prstGeom prst="line">
              <a:avLst/>
            </a:prstGeom>
            <a:noFill/>
            <a:ln w="38100">
              <a:solidFill>
                <a:srgbClr val="66CC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329075" name="Line 51"/>
            <p:cNvSpPr>
              <a:spLocks noChangeShapeType="1"/>
            </p:cNvSpPr>
            <p:nvPr/>
          </p:nvSpPr>
          <p:spPr bwMode="auto">
            <a:xfrm>
              <a:off x="4156" y="1762"/>
              <a:ext cx="144" cy="0"/>
            </a:xfrm>
            <a:prstGeom prst="line">
              <a:avLst/>
            </a:prstGeom>
            <a:noFill/>
            <a:ln w="38100">
              <a:solidFill>
                <a:srgbClr val="66CC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329076" name="Line 52"/>
          <p:cNvSpPr>
            <a:spLocks noChangeShapeType="1"/>
          </p:cNvSpPr>
          <p:nvPr/>
        </p:nvSpPr>
        <p:spPr bwMode="auto">
          <a:xfrm>
            <a:off x="6629400" y="3941763"/>
            <a:ext cx="317500" cy="0"/>
          </a:xfrm>
          <a:prstGeom prst="line">
            <a:avLst/>
          </a:prstGeom>
          <a:noFill/>
          <a:ln w="38100">
            <a:solidFill>
              <a:srgbClr val="66CC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53" name="Picture 26" descr="GM Logo metallic smal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5588" y="6334125"/>
            <a:ext cx="4667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7987" name="Text Box 3"/>
          <p:cNvSpPr txBox="1">
            <a:spLocks noChangeArrowheads="1"/>
          </p:cNvSpPr>
          <p:nvPr/>
        </p:nvSpPr>
        <p:spPr bwMode="auto">
          <a:xfrm>
            <a:off x="152400" y="1702625"/>
            <a:ext cx="8858250" cy="4435060"/>
          </a:xfrm>
          <a:prstGeom prst="rect">
            <a:avLst/>
          </a:prstGeom>
          <a:solidFill>
            <a:srgbClr val="0434B1">
              <a:alpha val="30196"/>
            </a:srgbClr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eaLnBrk="1" hangingPunct="1">
              <a:spcBef>
                <a:spcPct val="40000"/>
              </a:spcBef>
              <a:tabLst>
                <a:tab pos="4114800" algn="l"/>
                <a:tab pos="8115300" algn="r"/>
              </a:tabLst>
            </a:pPr>
            <a:r>
              <a:rPr lang="en-US" sz="1700" dirty="0"/>
              <a:t>University of Michigan	Engine Systems Research	 	Advanced Vehicle Manufacturing</a:t>
            </a:r>
          </a:p>
          <a:p>
            <a:pPr eaLnBrk="1" hangingPunct="1">
              <a:tabLst>
                <a:tab pos="4114800" algn="l"/>
                <a:tab pos="8115300" algn="r"/>
              </a:tabLst>
            </a:pPr>
            <a:r>
              <a:rPr lang="en-US" sz="1700" dirty="0"/>
              <a:t>	Smart Materials &amp; Structures</a:t>
            </a:r>
          </a:p>
          <a:p>
            <a:pPr eaLnBrk="1" hangingPunct="1">
              <a:spcBef>
                <a:spcPct val="40000"/>
              </a:spcBef>
              <a:tabLst>
                <a:tab pos="4114800" algn="l"/>
                <a:tab pos="8115300" algn="r"/>
              </a:tabLst>
            </a:pPr>
            <a:r>
              <a:rPr lang="en-US" sz="1700" dirty="0"/>
              <a:t>Carnegie Mellon	Information Technology</a:t>
            </a:r>
          </a:p>
          <a:p>
            <a:pPr eaLnBrk="1" hangingPunct="1">
              <a:tabLst>
                <a:tab pos="4114800" algn="l"/>
                <a:tab pos="8115300" algn="r"/>
              </a:tabLst>
            </a:pPr>
            <a:r>
              <a:rPr lang="en-US" sz="1700" dirty="0"/>
              <a:t>	Autonomous Driving	</a:t>
            </a:r>
          </a:p>
          <a:p>
            <a:pPr eaLnBrk="1" hangingPunct="1">
              <a:spcBef>
                <a:spcPct val="40000"/>
              </a:spcBef>
              <a:tabLst>
                <a:tab pos="4114800" algn="l"/>
                <a:tab pos="8115300" algn="r"/>
              </a:tabLst>
            </a:pPr>
            <a:r>
              <a:rPr lang="en-US" sz="1700" dirty="0"/>
              <a:t>Stanford University	Work Systems	</a:t>
            </a:r>
          </a:p>
          <a:p>
            <a:pPr eaLnBrk="1" hangingPunct="1">
              <a:spcBef>
                <a:spcPct val="40000"/>
              </a:spcBef>
              <a:tabLst>
                <a:tab pos="4114800" algn="l"/>
                <a:tab pos="8115300" algn="r"/>
              </a:tabLst>
            </a:pPr>
            <a:r>
              <a:rPr lang="en-US" sz="1700" dirty="0"/>
              <a:t>Indian Institute of Science	Lightweight Materials	</a:t>
            </a:r>
          </a:p>
          <a:p>
            <a:pPr eaLnBrk="1" hangingPunct="1">
              <a:spcBef>
                <a:spcPct val="40000"/>
              </a:spcBef>
              <a:tabLst>
                <a:tab pos="4114800" algn="l"/>
                <a:tab pos="8115300" algn="r"/>
              </a:tabLst>
            </a:pPr>
            <a:r>
              <a:rPr lang="en-US" sz="1700" dirty="0"/>
              <a:t>Brown University	Materials Modeling	</a:t>
            </a:r>
          </a:p>
          <a:p>
            <a:pPr eaLnBrk="1" hangingPunct="1">
              <a:spcBef>
                <a:spcPct val="40000"/>
              </a:spcBef>
              <a:tabLst>
                <a:tab pos="4114800" algn="l"/>
                <a:tab pos="8115300" algn="r"/>
              </a:tabLst>
            </a:pPr>
            <a:r>
              <a:rPr lang="en-US" sz="1700" dirty="0"/>
              <a:t>RWTH-Aachen	Advanced Engines	</a:t>
            </a:r>
          </a:p>
          <a:p>
            <a:pPr eaLnBrk="1" hangingPunct="1">
              <a:spcBef>
                <a:spcPct val="40000"/>
              </a:spcBef>
              <a:tabLst>
                <a:tab pos="4114800" algn="l"/>
                <a:tab pos="8115300" algn="r"/>
              </a:tabLst>
            </a:pPr>
            <a:r>
              <a:rPr lang="en-US" sz="1700" dirty="0"/>
              <a:t>University of Wisconsin-Madison	Engine Combustion	</a:t>
            </a:r>
          </a:p>
          <a:p>
            <a:pPr eaLnBrk="1" hangingPunct="1">
              <a:spcBef>
                <a:spcPct val="40000"/>
              </a:spcBef>
              <a:tabLst>
                <a:tab pos="4114800" algn="l"/>
                <a:tab pos="8115300" algn="r"/>
              </a:tabLst>
            </a:pPr>
            <a:r>
              <a:rPr lang="en-US" sz="1700" dirty="0"/>
              <a:t>M.I.T.	Materials &amp; Manufacturing </a:t>
            </a:r>
            <a:r>
              <a:rPr lang="en-US" sz="1700" dirty="0" smtClean="0"/>
              <a:t>Systems </a:t>
            </a:r>
            <a:r>
              <a:rPr lang="en-US" sz="1700" dirty="0"/>
              <a:t>	Analysis </a:t>
            </a:r>
          </a:p>
          <a:p>
            <a:pPr eaLnBrk="1" hangingPunct="1">
              <a:spcBef>
                <a:spcPct val="40000"/>
              </a:spcBef>
              <a:tabLst>
                <a:tab pos="4114800" algn="l"/>
                <a:tab pos="8115300" algn="r"/>
              </a:tabLst>
            </a:pPr>
            <a:r>
              <a:rPr lang="en-US" sz="1700" dirty="0"/>
              <a:t>Indian Institute of Technology-</a:t>
            </a:r>
            <a:r>
              <a:rPr lang="en-US" sz="1700" dirty="0" err="1"/>
              <a:t>Kharagpur</a:t>
            </a:r>
            <a:r>
              <a:rPr lang="en-US" sz="1700" dirty="0"/>
              <a:t>	Electronics, Controls and Software</a:t>
            </a:r>
          </a:p>
          <a:p>
            <a:pPr eaLnBrk="1" hangingPunct="1">
              <a:spcBef>
                <a:spcPct val="40000"/>
              </a:spcBef>
              <a:tabLst>
                <a:tab pos="4114800" algn="l"/>
                <a:tab pos="8115300" algn="r"/>
              </a:tabLst>
            </a:pPr>
            <a:r>
              <a:rPr lang="en-US" sz="1700" dirty="0"/>
              <a:t>Shanghai </a:t>
            </a:r>
            <a:r>
              <a:rPr lang="en-US" sz="1700" dirty="0" err="1"/>
              <a:t>Jiaotong</a:t>
            </a:r>
            <a:r>
              <a:rPr lang="en-US" sz="1700" dirty="0"/>
              <a:t> University 	Advanced  Manufacturing</a:t>
            </a:r>
          </a:p>
        </p:txBody>
      </p:sp>
      <p:sp>
        <p:nvSpPr>
          <p:cNvPr id="3497989" name="Text Box 5"/>
          <p:cNvSpPr txBox="1">
            <a:spLocks noChangeArrowheads="1"/>
          </p:cNvSpPr>
          <p:nvPr/>
        </p:nvSpPr>
        <p:spPr bwMode="auto">
          <a:xfrm>
            <a:off x="408035" y="1333500"/>
            <a:ext cx="328133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 i="1" dirty="0">
                <a:solidFill>
                  <a:schemeClr val="accent1"/>
                </a:solidFill>
              </a:rPr>
              <a:t>University</a:t>
            </a:r>
          </a:p>
        </p:txBody>
      </p:sp>
      <p:sp>
        <p:nvSpPr>
          <p:cNvPr id="3497990" name="Text Box 6"/>
          <p:cNvSpPr txBox="1">
            <a:spLocks noChangeArrowheads="1"/>
          </p:cNvSpPr>
          <p:nvPr/>
        </p:nvSpPr>
        <p:spPr bwMode="auto">
          <a:xfrm>
            <a:off x="4050689" y="1333500"/>
            <a:ext cx="338936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 i="1">
                <a:solidFill>
                  <a:schemeClr val="accent1"/>
                </a:solidFill>
              </a:rPr>
              <a:t>Technology Area</a:t>
            </a:r>
          </a:p>
        </p:txBody>
      </p:sp>
      <p:sp>
        <p:nvSpPr>
          <p:cNvPr id="3497991" name="Line 7"/>
          <p:cNvSpPr>
            <a:spLocks noChangeShapeType="1"/>
          </p:cNvSpPr>
          <p:nvPr/>
        </p:nvSpPr>
        <p:spPr bwMode="auto">
          <a:xfrm>
            <a:off x="165661" y="1689100"/>
            <a:ext cx="8831244" cy="0"/>
          </a:xfrm>
          <a:prstGeom prst="line">
            <a:avLst/>
          </a:prstGeom>
          <a:noFill/>
          <a:ln w="28575">
            <a:solidFill>
              <a:srgbClr val="A0A0F2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3497992" name="Line 8"/>
          <p:cNvSpPr>
            <a:spLocks noChangeShapeType="1"/>
          </p:cNvSpPr>
          <p:nvPr/>
        </p:nvSpPr>
        <p:spPr bwMode="auto">
          <a:xfrm>
            <a:off x="165661" y="2603500"/>
            <a:ext cx="8831244" cy="0"/>
          </a:xfrm>
          <a:prstGeom prst="line">
            <a:avLst/>
          </a:prstGeom>
          <a:noFill/>
          <a:ln w="28575">
            <a:solidFill>
              <a:srgbClr val="A0A0F2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3497993" name="Line 9"/>
          <p:cNvSpPr>
            <a:spLocks noChangeShapeType="1"/>
          </p:cNvSpPr>
          <p:nvPr/>
        </p:nvSpPr>
        <p:spPr bwMode="auto">
          <a:xfrm>
            <a:off x="165661" y="3213100"/>
            <a:ext cx="8831244" cy="0"/>
          </a:xfrm>
          <a:prstGeom prst="line">
            <a:avLst/>
          </a:prstGeom>
          <a:noFill/>
          <a:ln w="28575">
            <a:solidFill>
              <a:srgbClr val="A0A0F2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3497994" name="Line 10"/>
          <p:cNvSpPr>
            <a:spLocks noChangeShapeType="1"/>
          </p:cNvSpPr>
          <p:nvPr/>
        </p:nvSpPr>
        <p:spPr bwMode="auto">
          <a:xfrm>
            <a:off x="165661" y="3594100"/>
            <a:ext cx="8831244" cy="0"/>
          </a:xfrm>
          <a:prstGeom prst="line">
            <a:avLst/>
          </a:prstGeom>
          <a:noFill/>
          <a:ln w="28575">
            <a:solidFill>
              <a:srgbClr val="A0A0F2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3497995" name="Line 11"/>
          <p:cNvSpPr>
            <a:spLocks noChangeShapeType="1"/>
          </p:cNvSpPr>
          <p:nvPr/>
        </p:nvSpPr>
        <p:spPr bwMode="auto">
          <a:xfrm>
            <a:off x="165661" y="3898900"/>
            <a:ext cx="8831244" cy="0"/>
          </a:xfrm>
          <a:prstGeom prst="line">
            <a:avLst/>
          </a:prstGeom>
          <a:noFill/>
          <a:ln w="28575">
            <a:solidFill>
              <a:srgbClr val="A0A0F2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3497996" name="Line 12"/>
          <p:cNvSpPr>
            <a:spLocks noChangeShapeType="1"/>
          </p:cNvSpPr>
          <p:nvPr/>
        </p:nvSpPr>
        <p:spPr bwMode="auto">
          <a:xfrm>
            <a:off x="165661" y="4279900"/>
            <a:ext cx="8831244" cy="0"/>
          </a:xfrm>
          <a:prstGeom prst="line">
            <a:avLst/>
          </a:prstGeom>
          <a:noFill/>
          <a:ln w="28575">
            <a:solidFill>
              <a:srgbClr val="A0A0F2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3497997" name="Line 13"/>
          <p:cNvSpPr>
            <a:spLocks noChangeShapeType="1"/>
          </p:cNvSpPr>
          <p:nvPr/>
        </p:nvSpPr>
        <p:spPr bwMode="auto">
          <a:xfrm>
            <a:off x="165661" y="4660900"/>
            <a:ext cx="8831244" cy="0"/>
          </a:xfrm>
          <a:prstGeom prst="line">
            <a:avLst/>
          </a:prstGeom>
          <a:noFill/>
          <a:ln w="28575">
            <a:solidFill>
              <a:srgbClr val="A0A0F2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3497998" name="Line 14"/>
          <p:cNvSpPr>
            <a:spLocks noChangeShapeType="1"/>
          </p:cNvSpPr>
          <p:nvPr/>
        </p:nvSpPr>
        <p:spPr bwMode="auto">
          <a:xfrm>
            <a:off x="165661" y="5041900"/>
            <a:ext cx="8831244" cy="0"/>
          </a:xfrm>
          <a:prstGeom prst="line">
            <a:avLst/>
          </a:prstGeom>
          <a:noFill/>
          <a:ln w="28575">
            <a:solidFill>
              <a:srgbClr val="A0A0F2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3497999" name="Line 15"/>
          <p:cNvSpPr>
            <a:spLocks noChangeShapeType="1"/>
          </p:cNvSpPr>
          <p:nvPr/>
        </p:nvSpPr>
        <p:spPr bwMode="auto">
          <a:xfrm>
            <a:off x="165661" y="5403850"/>
            <a:ext cx="8831244" cy="0"/>
          </a:xfrm>
          <a:prstGeom prst="line">
            <a:avLst/>
          </a:prstGeom>
          <a:noFill/>
          <a:ln w="28575">
            <a:solidFill>
              <a:srgbClr val="A0A0F2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3498000" name="Line 16"/>
          <p:cNvSpPr>
            <a:spLocks noChangeShapeType="1"/>
          </p:cNvSpPr>
          <p:nvPr/>
        </p:nvSpPr>
        <p:spPr bwMode="auto">
          <a:xfrm>
            <a:off x="171186" y="5772150"/>
            <a:ext cx="8831244" cy="0"/>
          </a:xfrm>
          <a:prstGeom prst="line">
            <a:avLst/>
          </a:prstGeom>
          <a:noFill/>
          <a:ln w="28575">
            <a:solidFill>
              <a:srgbClr val="A0A0F2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3498002" name="Rectangle 1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Collaborative Research Labs – CRL</a:t>
            </a:r>
          </a:p>
        </p:txBody>
      </p:sp>
      <p:pic>
        <p:nvPicPr>
          <p:cNvPr id="16" name="Picture 26" descr="GM Logo metallic smal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5588" y="6334125"/>
            <a:ext cx="4667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IW_TYPE_IMAGE" val="Text Box 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PTXSS_ORIGINAL" val="1413128,Text Box 8,489,Slide234"/>
  <p:tag name="PPTXSS_SETTINGS" val="0,5,5,150,70,3,True,True"/>
  <p:tag name="PTXSS_ORIGID" val="141313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PTXSS_ORIGINAL" val="1413134,Text Box 14,489,Slide234"/>
  <p:tag name="PPTXSS_SETTINGS" val="0,5,5,150,50,3,True,True"/>
  <p:tag name="PTXSS_ORIGID" val="1413137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PTXSS_ORIGINAL" val="1413139,Text Box 19,489,Slide234"/>
  <p:tag name="PPTXSS_SETTINGS" val="0,5,5,150,60,3,True,True"/>
  <p:tag name="PTXSS_ORIGID" val="141314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PTXSS_ORIGINAL" val="1413140,Text Box 20,489,Slide234"/>
  <p:tag name="PPTXSS_SETTINGS" val="0,5,5,150,60,3,True,True"/>
  <p:tag name="PTXSS_ORIGID" val="141314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IW_TYPE_IMAGE" val="Text Box 3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IW_TYPE_CAPTION" val="Picture 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IW_TYPE_CAPTION" val="Picture 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PTXSS_ORIGINAL" val="1085470,Text Box 30,408,Slide153"/>
  <p:tag name="PPTXSS_SETTINGS" val="0,5,5,150,50,3,True,True"/>
  <p:tag name="PTXSS_ORIGID" val="108554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PTXSS_ORIGINAL" val="1085468,Text Box 28,408,Slide153"/>
  <p:tag name="PPTXSS_SETTINGS" val="0,4,4,150,60,3,True,True"/>
  <p:tag name="PTXSS_ORIGID" val="108554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PTXSS_ORIGINAL" val="1085471,Text Box 31,408,Slide153"/>
  <p:tag name="PPTXSS_SETTINGS" val="0,5,5,150,50,3,True,True"/>
  <p:tag name="PTXSS_ORIGID" val="108553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IW_TYPE_CAPTION" val="Picture 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PTXSS_ORIGINAL" val="1085473,Text Box 33,408,Slide153"/>
  <p:tag name="PPTXSS_SETTINGS" val="0,5,5,150,50,3,True,True"/>
  <p:tag name="PTXSS_ORIGID" val="1085526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PTXSS_ORIGINAL" val="1085448,Picture 8,408,Slide153"/>
  <p:tag name="PPTXSS_SETTINGS" val="0,5,5,150,50,3,True,True"/>
  <p:tag name="PTXSS_ORIGID" val="1085466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PTXSS_ORIGINAL" val="1085448,Picture 8,408,Slide153"/>
  <p:tag name="PPTXSS_SETTINGS" val="0,5,5,150,50,3,True,True"/>
  <p:tag name="PTXSS_ORIGID" val="108546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IW_TYPE_IMAGE" val="Text Box 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IW_TYPE_CAPTION" val="Picture 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IW_TYPE_CAPTION" val="Picture 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IW_TYPE_CAPTION" val="Picture 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IW_TYPE_CAPTION" val="Picture 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IW_TYPE_CAPTION" val="Picture 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PTXSS_ORIGINAL" val="1413127,Text Box 7,489,Slide234"/>
  <p:tag name="PPTXSS_SETTINGS" val="0,5,5,150,50,3,True,True"/>
  <p:tag name="PTXSS_ORIGID" val="1413138"/>
</p:tagLst>
</file>

<file path=ppt/theme/theme1.xml><?xml version="1.0" encoding="utf-8"?>
<a:theme xmlns:a="http://schemas.openxmlformats.org/drawingml/2006/main" name="Broadcast w/Title Band">
  <a:themeElements>
    <a:clrScheme name="">
      <a:dk1>
        <a:srgbClr val="000000"/>
      </a:dk1>
      <a:lt1>
        <a:srgbClr val="FFFFFF"/>
      </a:lt1>
      <a:dk2>
        <a:srgbClr val="0434B1"/>
      </a:dk2>
      <a:lt2>
        <a:srgbClr val="FCD238"/>
      </a:lt2>
      <a:accent1>
        <a:srgbClr val="91CC43"/>
      </a:accent1>
      <a:accent2>
        <a:srgbClr val="825CF3"/>
      </a:accent2>
      <a:accent3>
        <a:srgbClr val="AAAED5"/>
      </a:accent3>
      <a:accent4>
        <a:srgbClr val="DADADA"/>
      </a:accent4>
      <a:accent5>
        <a:srgbClr val="C7E2B0"/>
      </a:accent5>
      <a:accent6>
        <a:srgbClr val="7553DC"/>
      </a:accent6>
      <a:hlink>
        <a:srgbClr val="83AEFD"/>
      </a:hlink>
      <a:folHlink>
        <a:srgbClr val="C6CACC"/>
      </a:folHlink>
    </a:clrScheme>
    <a:fontScheme name="Broadcast w/Title Band">
      <a:majorFont>
        <a:latin typeface="GM Sans Regular"/>
        <a:ea typeface=""/>
        <a:cs typeface=""/>
      </a:majorFont>
      <a:minorFont>
        <a:latin typeface="GM Sans Regula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M Sans Regular" pitchFamily="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M Sans Regular" pitchFamily="2" charset="0"/>
          </a:defRPr>
        </a:defPPr>
      </a:lstStyle>
    </a:lnDef>
  </a:objectDefaults>
  <a:extraClrSchemeLst>
    <a:extraClrScheme>
      <a:clrScheme name="Broadcast w/Title Band 1">
        <a:dk1>
          <a:srgbClr val="FE000C"/>
        </a:dk1>
        <a:lt1>
          <a:srgbClr val="FFFFFF"/>
        </a:lt1>
        <a:dk2>
          <a:srgbClr val="0434B1"/>
        </a:dk2>
        <a:lt2>
          <a:srgbClr val="FCD238"/>
        </a:lt2>
        <a:accent1>
          <a:srgbClr val="86ADCE"/>
        </a:accent1>
        <a:accent2>
          <a:srgbClr val="9EBDD8"/>
        </a:accent2>
        <a:accent3>
          <a:srgbClr val="AAAED5"/>
        </a:accent3>
        <a:accent4>
          <a:srgbClr val="DADADA"/>
        </a:accent4>
        <a:accent5>
          <a:srgbClr val="C3D3E3"/>
        </a:accent5>
        <a:accent6>
          <a:srgbClr val="8FABC4"/>
        </a:accent6>
        <a:hlink>
          <a:srgbClr val="C9DBE9"/>
        </a:hlink>
        <a:folHlink>
          <a:srgbClr val="C6CA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oadcast w/Title Band 2">
        <a:dk1>
          <a:srgbClr val="FE000C"/>
        </a:dk1>
        <a:lt1>
          <a:srgbClr val="FFFFFF"/>
        </a:lt1>
        <a:dk2>
          <a:srgbClr val="0434B1"/>
        </a:dk2>
        <a:lt2>
          <a:srgbClr val="FCD238"/>
        </a:lt2>
        <a:accent1>
          <a:srgbClr val="FE9E35"/>
        </a:accent1>
        <a:accent2>
          <a:srgbClr val="FFC072"/>
        </a:accent2>
        <a:accent3>
          <a:srgbClr val="AAAED5"/>
        </a:accent3>
        <a:accent4>
          <a:srgbClr val="DADADA"/>
        </a:accent4>
        <a:accent5>
          <a:srgbClr val="FECCAE"/>
        </a:accent5>
        <a:accent6>
          <a:srgbClr val="E7AE67"/>
        </a:accent6>
        <a:hlink>
          <a:srgbClr val="FFD386"/>
        </a:hlink>
        <a:folHlink>
          <a:srgbClr val="C6CA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oadcast w/Title Band 3">
        <a:dk1>
          <a:srgbClr val="FE000C"/>
        </a:dk1>
        <a:lt1>
          <a:srgbClr val="FFFFFF"/>
        </a:lt1>
        <a:dk2>
          <a:srgbClr val="0434B1"/>
        </a:dk2>
        <a:lt2>
          <a:srgbClr val="FCD238"/>
        </a:lt2>
        <a:accent1>
          <a:srgbClr val="AEB4B7"/>
        </a:accent1>
        <a:accent2>
          <a:srgbClr val="BEC3C5"/>
        </a:accent2>
        <a:accent3>
          <a:srgbClr val="AAAED5"/>
        </a:accent3>
        <a:accent4>
          <a:srgbClr val="DADADA"/>
        </a:accent4>
        <a:accent5>
          <a:srgbClr val="D3D6D8"/>
        </a:accent5>
        <a:accent6>
          <a:srgbClr val="ACB0B2"/>
        </a:accent6>
        <a:hlink>
          <a:srgbClr val="DDE0E1"/>
        </a:hlink>
        <a:folHlink>
          <a:srgbClr val="C6CA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oadcast w/Title Band 4">
        <a:dk1>
          <a:srgbClr val="FE000C"/>
        </a:dk1>
        <a:lt1>
          <a:srgbClr val="FFFFFF"/>
        </a:lt1>
        <a:dk2>
          <a:srgbClr val="0434B1"/>
        </a:dk2>
        <a:lt2>
          <a:srgbClr val="FCD238"/>
        </a:lt2>
        <a:accent1>
          <a:srgbClr val="73C800"/>
        </a:accent1>
        <a:accent2>
          <a:srgbClr val="8FD333"/>
        </a:accent2>
        <a:accent3>
          <a:srgbClr val="AAAED5"/>
        </a:accent3>
        <a:accent4>
          <a:srgbClr val="DADADA"/>
        </a:accent4>
        <a:accent5>
          <a:srgbClr val="BCE0AA"/>
        </a:accent5>
        <a:accent6>
          <a:srgbClr val="81BF2D"/>
        </a:accent6>
        <a:hlink>
          <a:srgbClr val="CBFF85"/>
        </a:hlink>
        <a:folHlink>
          <a:srgbClr val="C6CAC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Broadcast w/Title Band">
  <a:themeElements>
    <a:clrScheme name="">
      <a:dk1>
        <a:srgbClr val="000000"/>
      </a:dk1>
      <a:lt1>
        <a:srgbClr val="FFFFFF"/>
      </a:lt1>
      <a:dk2>
        <a:srgbClr val="0434B1"/>
      </a:dk2>
      <a:lt2>
        <a:srgbClr val="FCD238"/>
      </a:lt2>
      <a:accent1>
        <a:srgbClr val="91CC43"/>
      </a:accent1>
      <a:accent2>
        <a:srgbClr val="825CF3"/>
      </a:accent2>
      <a:accent3>
        <a:srgbClr val="AAAED5"/>
      </a:accent3>
      <a:accent4>
        <a:srgbClr val="DADADA"/>
      </a:accent4>
      <a:accent5>
        <a:srgbClr val="C7E2B0"/>
      </a:accent5>
      <a:accent6>
        <a:srgbClr val="7553DC"/>
      </a:accent6>
      <a:hlink>
        <a:srgbClr val="83AEFD"/>
      </a:hlink>
      <a:folHlink>
        <a:srgbClr val="C6CACC"/>
      </a:folHlink>
    </a:clrScheme>
    <a:fontScheme name="1_Broadcast w/Title Band">
      <a:majorFont>
        <a:latin typeface="GM Sans Regular"/>
        <a:ea typeface=""/>
        <a:cs typeface=""/>
      </a:majorFont>
      <a:minorFont>
        <a:latin typeface="GM Sans Regula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M Sans Regular" pitchFamily="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M Sans Regular" pitchFamily="2" charset="0"/>
          </a:defRPr>
        </a:defPPr>
      </a:lstStyle>
    </a:lnDef>
  </a:objectDefaults>
  <a:extraClrSchemeLst>
    <a:extraClrScheme>
      <a:clrScheme name="1_Broadcast w/Title Band 1">
        <a:dk1>
          <a:srgbClr val="FE000C"/>
        </a:dk1>
        <a:lt1>
          <a:srgbClr val="FFFFFF"/>
        </a:lt1>
        <a:dk2>
          <a:srgbClr val="0434B1"/>
        </a:dk2>
        <a:lt2>
          <a:srgbClr val="FCD238"/>
        </a:lt2>
        <a:accent1>
          <a:srgbClr val="86ADCE"/>
        </a:accent1>
        <a:accent2>
          <a:srgbClr val="9EBDD8"/>
        </a:accent2>
        <a:accent3>
          <a:srgbClr val="AAAED5"/>
        </a:accent3>
        <a:accent4>
          <a:srgbClr val="DADADA"/>
        </a:accent4>
        <a:accent5>
          <a:srgbClr val="C3D3E3"/>
        </a:accent5>
        <a:accent6>
          <a:srgbClr val="8FABC4"/>
        </a:accent6>
        <a:hlink>
          <a:srgbClr val="C9DBE9"/>
        </a:hlink>
        <a:folHlink>
          <a:srgbClr val="C6CA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roadcast w/Title Band 2">
        <a:dk1>
          <a:srgbClr val="FE000C"/>
        </a:dk1>
        <a:lt1>
          <a:srgbClr val="FFFFFF"/>
        </a:lt1>
        <a:dk2>
          <a:srgbClr val="0434B1"/>
        </a:dk2>
        <a:lt2>
          <a:srgbClr val="FCD238"/>
        </a:lt2>
        <a:accent1>
          <a:srgbClr val="FE9E35"/>
        </a:accent1>
        <a:accent2>
          <a:srgbClr val="FFC072"/>
        </a:accent2>
        <a:accent3>
          <a:srgbClr val="AAAED5"/>
        </a:accent3>
        <a:accent4>
          <a:srgbClr val="DADADA"/>
        </a:accent4>
        <a:accent5>
          <a:srgbClr val="FECCAE"/>
        </a:accent5>
        <a:accent6>
          <a:srgbClr val="E7AE67"/>
        </a:accent6>
        <a:hlink>
          <a:srgbClr val="FFD386"/>
        </a:hlink>
        <a:folHlink>
          <a:srgbClr val="C6CA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roadcast w/Title Band 3">
        <a:dk1>
          <a:srgbClr val="FE000C"/>
        </a:dk1>
        <a:lt1>
          <a:srgbClr val="FFFFFF"/>
        </a:lt1>
        <a:dk2>
          <a:srgbClr val="0434B1"/>
        </a:dk2>
        <a:lt2>
          <a:srgbClr val="FCD238"/>
        </a:lt2>
        <a:accent1>
          <a:srgbClr val="AEB4B7"/>
        </a:accent1>
        <a:accent2>
          <a:srgbClr val="BEC3C5"/>
        </a:accent2>
        <a:accent3>
          <a:srgbClr val="AAAED5"/>
        </a:accent3>
        <a:accent4>
          <a:srgbClr val="DADADA"/>
        </a:accent4>
        <a:accent5>
          <a:srgbClr val="D3D6D8"/>
        </a:accent5>
        <a:accent6>
          <a:srgbClr val="ACB0B2"/>
        </a:accent6>
        <a:hlink>
          <a:srgbClr val="DDE0E1"/>
        </a:hlink>
        <a:folHlink>
          <a:srgbClr val="C6CA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roadcast w/Title Band 4">
        <a:dk1>
          <a:srgbClr val="FE000C"/>
        </a:dk1>
        <a:lt1>
          <a:srgbClr val="FFFFFF"/>
        </a:lt1>
        <a:dk2>
          <a:srgbClr val="0434B1"/>
        </a:dk2>
        <a:lt2>
          <a:srgbClr val="FCD238"/>
        </a:lt2>
        <a:accent1>
          <a:srgbClr val="73C800"/>
        </a:accent1>
        <a:accent2>
          <a:srgbClr val="8FD333"/>
        </a:accent2>
        <a:accent3>
          <a:srgbClr val="AAAED5"/>
        </a:accent3>
        <a:accent4>
          <a:srgbClr val="DADADA"/>
        </a:accent4>
        <a:accent5>
          <a:srgbClr val="BCE0AA"/>
        </a:accent5>
        <a:accent6>
          <a:srgbClr val="81BF2D"/>
        </a:accent6>
        <a:hlink>
          <a:srgbClr val="CBFF85"/>
        </a:hlink>
        <a:folHlink>
          <a:srgbClr val="C6CAC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M Sans Regular" pitchFamily="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M Sans Regular" pitchFamily="2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Broadcast w/Title Band">
  <a:themeElements>
    <a:clrScheme name="">
      <a:dk1>
        <a:srgbClr val="000000"/>
      </a:dk1>
      <a:lt1>
        <a:srgbClr val="FFFFFF"/>
      </a:lt1>
      <a:dk2>
        <a:srgbClr val="0434B1"/>
      </a:dk2>
      <a:lt2>
        <a:srgbClr val="FCD238"/>
      </a:lt2>
      <a:accent1>
        <a:srgbClr val="90CB43"/>
      </a:accent1>
      <a:accent2>
        <a:srgbClr val="815CF2"/>
      </a:accent2>
      <a:accent3>
        <a:srgbClr val="AAAED5"/>
      </a:accent3>
      <a:accent4>
        <a:srgbClr val="DADADA"/>
      </a:accent4>
      <a:accent5>
        <a:srgbClr val="C6E2B0"/>
      </a:accent5>
      <a:accent6>
        <a:srgbClr val="7453DB"/>
      </a:accent6>
      <a:hlink>
        <a:srgbClr val="82ADFC"/>
      </a:hlink>
      <a:folHlink>
        <a:srgbClr val="C6CACC"/>
      </a:folHlink>
    </a:clrScheme>
    <a:fontScheme name="2_Broadcast w/Title Band">
      <a:majorFont>
        <a:latin typeface="GM Sans Regular"/>
        <a:ea typeface=""/>
        <a:cs typeface=""/>
      </a:majorFont>
      <a:minorFont>
        <a:latin typeface="GM Sans Regula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M Sans Regular" pitchFamily="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M Sans Regular" pitchFamily="2" charset="0"/>
          </a:defRPr>
        </a:defPPr>
      </a:lstStyle>
    </a:lnDef>
  </a:objectDefaults>
  <a:extraClrSchemeLst>
    <a:extraClrScheme>
      <a:clrScheme name="2_Broadcast w/Title Band 1">
        <a:dk1>
          <a:srgbClr val="FE000C"/>
        </a:dk1>
        <a:lt1>
          <a:srgbClr val="FFFFFF"/>
        </a:lt1>
        <a:dk2>
          <a:srgbClr val="0434B1"/>
        </a:dk2>
        <a:lt2>
          <a:srgbClr val="FCD238"/>
        </a:lt2>
        <a:accent1>
          <a:srgbClr val="86ADCE"/>
        </a:accent1>
        <a:accent2>
          <a:srgbClr val="9EBDD8"/>
        </a:accent2>
        <a:accent3>
          <a:srgbClr val="AAAED5"/>
        </a:accent3>
        <a:accent4>
          <a:srgbClr val="DADADA"/>
        </a:accent4>
        <a:accent5>
          <a:srgbClr val="C3D3E3"/>
        </a:accent5>
        <a:accent6>
          <a:srgbClr val="8FABC4"/>
        </a:accent6>
        <a:hlink>
          <a:srgbClr val="C9DBE9"/>
        </a:hlink>
        <a:folHlink>
          <a:srgbClr val="C6CA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roadcast w/Title Band 2">
        <a:dk1>
          <a:srgbClr val="FE000C"/>
        </a:dk1>
        <a:lt1>
          <a:srgbClr val="FFFFFF"/>
        </a:lt1>
        <a:dk2>
          <a:srgbClr val="0434B1"/>
        </a:dk2>
        <a:lt2>
          <a:srgbClr val="FCD238"/>
        </a:lt2>
        <a:accent1>
          <a:srgbClr val="FE9E35"/>
        </a:accent1>
        <a:accent2>
          <a:srgbClr val="FFC072"/>
        </a:accent2>
        <a:accent3>
          <a:srgbClr val="AAAED5"/>
        </a:accent3>
        <a:accent4>
          <a:srgbClr val="DADADA"/>
        </a:accent4>
        <a:accent5>
          <a:srgbClr val="FECCAE"/>
        </a:accent5>
        <a:accent6>
          <a:srgbClr val="E7AE67"/>
        </a:accent6>
        <a:hlink>
          <a:srgbClr val="FFD386"/>
        </a:hlink>
        <a:folHlink>
          <a:srgbClr val="C6CA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roadcast w/Title Band 3">
        <a:dk1>
          <a:srgbClr val="FE000C"/>
        </a:dk1>
        <a:lt1>
          <a:srgbClr val="FFFFFF"/>
        </a:lt1>
        <a:dk2>
          <a:srgbClr val="0434B1"/>
        </a:dk2>
        <a:lt2>
          <a:srgbClr val="FCD238"/>
        </a:lt2>
        <a:accent1>
          <a:srgbClr val="AEB4B7"/>
        </a:accent1>
        <a:accent2>
          <a:srgbClr val="BEC3C5"/>
        </a:accent2>
        <a:accent3>
          <a:srgbClr val="AAAED5"/>
        </a:accent3>
        <a:accent4>
          <a:srgbClr val="DADADA"/>
        </a:accent4>
        <a:accent5>
          <a:srgbClr val="D3D6D8"/>
        </a:accent5>
        <a:accent6>
          <a:srgbClr val="ACB0B2"/>
        </a:accent6>
        <a:hlink>
          <a:srgbClr val="DDE0E1"/>
        </a:hlink>
        <a:folHlink>
          <a:srgbClr val="C6CA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roadcast w/Title Band 4">
        <a:dk1>
          <a:srgbClr val="FE000C"/>
        </a:dk1>
        <a:lt1>
          <a:srgbClr val="FFFFFF"/>
        </a:lt1>
        <a:dk2>
          <a:srgbClr val="0434B1"/>
        </a:dk2>
        <a:lt2>
          <a:srgbClr val="FCD238"/>
        </a:lt2>
        <a:accent1>
          <a:srgbClr val="73C800"/>
        </a:accent1>
        <a:accent2>
          <a:srgbClr val="8FD333"/>
        </a:accent2>
        <a:accent3>
          <a:srgbClr val="AAAED5"/>
        </a:accent3>
        <a:accent4>
          <a:srgbClr val="DADADA"/>
        </a:accent4>
        <a:accent5>
          <a:srgbClr val="BCE0AA"/>
        </a:accent5>
        <a:accent6>
          <a:srgbClr val="81BF2D"/>
        </a:accent6>
        <a:hlink>
          <a:srgbClr val="CBFF85"/>
        </a:hlink>
        <a:folHlink>
          <a:srgbClr val="C6CAC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Broadcast w/Title Band">
  <a:themeElements>
    <a:clrScheme name="">
      <a:dk1>
        <a:srgbClr val="000000"/>
      </a:dk1>
      <a:lt1>
        <a:srgbClr val="FFFFFF"/>
      </a:lt1>
      <a:dk2>
        <a:srgbClr val="0434B1"/>
      </a:dk2>
      <a:lt2>
        <a:srgbClr val="FCD238"/>
      </a:lt2>
      <a:accent1>
        <a:srgbClr val="91CC43"/>
      </a:accent1>
      <a:accent2>
        <a:srgbClr val="825CF3"/>
      </a:accent2>
      <a:accent3>
        <a:srgbClr val="AAAED5"/>
      </a:accent3>
      <a:accent4>
        <a:srgbClr val="DADADA"/>
      </a:accent4>
      <a:accent5>
        <a:srgbClr val="C7E2B0"/>
      </a:accent5>
      <a:accent6>
        <a:srgbClr val="7553DC"/>
      </a:accent6>
      <a:hlink>
        <a:srgbClr val="83AEFD"/>
      </a:hlink>
      <a:folHlink>
        <a:srgbClr val="C6CACC"/>
      </a:folHlink>
    </a:clrScheme>
    <a:fontScheme name="Broadcast w/Title Band">
      <a:majorFont>
        <a:latin typeface="GM Sans Regular"/>
        <a:ea typeface=""/>
        <a:cs typeface=""/>
      </a:majorFont>
      <a:minorFont>
        <a:latin typeface="GM Sans Regula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M Sans Regular" pitchFamily="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M Sans Regular" pitchFamily="2" charset="0"/>
          </a:defRPr>
        </a:defPPr>
      </a:lstStyle>
    </a:lnDef>
  </a:objectDefaults>
  <a:extraClrSchemeLst>
    <a:extraClrScheme>
      <a:clrScheme name="Broadcast w/Title Band 1">
        <a:dk1>
          <a:srgbClr val="FE000C"/>
        </a:dk1>
        <a:lt1>
          <a:srgbClr val="FFFFFF"/>
        </a:lt1>
        <a:dk2>
          <a:srgbClr val="0434B1"/>
        </a:dk2>
        <a:lt2>
          <a:srgbClr val="FCD238"/>
        </a:lt2>
        <a:accent1>
          <a:srgbClr val="86ADCE"/>
        </a:accent1>
        <a:accent2>
          <a:srgbClr val="9EBDD8"/>
        </a:accent2>
        <a:accent3>
          <a:srgbClr val="AAAED5"/>
        </a:accent3>
        <a:accent4>
          <a:srgbClr val="DADADA"/>
        </a:accent4>
        <a:accent5>
          <a:srgbClr val="C3D3E3"/>
        </a:accent5>
        <a:accent6>
          <a:srgbClr val="8FABC4"/>
        </a:accent6>
        <a:hlink>
          <a:srgbClr val="C9DBE9"/>
        </a:hlink>
        <a:folHlink>
          <a:srgbClr val="C6CA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oadcast w/Title Band 2">
        <a:dk1>
          <a:srgbClr val="FE000C"/>
        </a:dk1>
        <a:lt1>
          <a:srgbClr val="FFFFFF"/>
        </a:lt1>
        <a:dk2>
          <a:srgbClr val="0434B1"/>
        </a:dk2>
        <a:lt2>
          <a:srgbClr val="FCD238"/>
        </a:lt2>
        <a:accent1>
          <a:srgbClr val="FE9E35"/>
        </a:accent1>
        <a:accent2>
          <a:srgbClr val="FFC072"/>
        </a:accent2>
        <a:accent3>
          <a:srgbClr val="AAAED5"/>
        </a:accent3>
        <a:accent4>
          <a:srgbClr val="DADADA"/>
        </a:accent4>
        <a:accent5>
          <a:srgbClr val="FECCAE"/>
        </a:accent5>
        <a:accent6>
          <a:srgbClr val="E7AE67"/>
        </a:accent6>
        <a:hlink>
          <a:srgbClr val="FFD386"/>
        </a:hlink>
        <a:folHlink>
          <a:srgbClr val="C6CA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oadcast w/Title Band 3">
        <a:dk1>
          <a:srgbClr val="FE000C"/>
        </a:dk1>
        <a:lt1>
          <a:srgbClr val="FFFFFF"/>
        </a:lt1>
        <a:dk2>
          <a:srgbClr val="0434B1"/>
        </a:dk2>
        <a:lt2>
          <a:srgbClr val="FCD238"/>
        </a:lt2>
        <a:accent1>
          <a:srgbClr val="AEB4B7"/>
        </a:accent1>
        <a:accent2>
          <a:srgbClr val="BEC3C5"/>
        </a:accent2>
        <a:accent3>
          <a:srgbClr val="AAAED5"/>
        </a:accent3>
        <a:accent4>
          <a:srgbClr val="DADADA"/>
        </a:accent4>
        <a:accent5>
          <a:srgbClr val="D3D6D8"/>
        </a:accent5>
        <a:accent6>
          <a:srgbClr val="ACB0B2"/>
        </a:accent6>
        <a:hlink>
          <a:srgbClr val="DDE0E1"/>
        </a:hlink>
        <a:folHlink>
          <a:srgbClr val="C6CA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oadcast w/Title Band 4">
        <a:dk1>
          <a:srgbClr val="FE000C"/>
        </a:dk1>
        <a:lt1>
          <a:srgbClr val="FFFFFF"/>
        </a:lt1>
        <a:dk2>
          <a:srgbClr val="0434B1"/>
        </a:dk2>
        <a:lt2>
          <a:srgbClr val="FCD238"/>
        </a:lt2>
        <a:accent1>
          <a:srgbClr val="73C800"/>
        </a:accent1>
        <a:accent2>
          <a:srgbClr val="8FD333"/>
        </a:accent2>
        <a:accent3>
          <a:srgbClr val="AAAED5"/>
        </a:accent3>
        <a:accent4>
          <a:srgbClr val="DADADA"/>
        </a:accent4>
        <a:accent5>
          <a:srgbClr val="BCE0AA"/>
        </a:accent5>
        <a:accent6>
          <a:srgbClr val="81BF2D"/>
        </a:accent6>
        <a:hlink>
          <a:srgbClr val="CBFF85"/>
        </a:hlink>
        <a:folHlink>
          <a:srgbClr val="C6CAC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4_Broadcast w/Title Band">
  <a:themeElements>
    <a:clrScheme name="">
      <a:dk1>
        <a:srgbClr val="000000"/>
      </a:dk1>
      <a:lt1>
        <a:srgbClr val="FFFFFF"/>
      </a:lt1>
      <a:dk2>
        <a:srgbClr val="0434B1"/>
      </a:dk2>
      <a:lt2>
        <a:srgbClr val="FCD238"/>
      </a:lt2>
      <a:accent1>
        <a:srgbClr val="91CC43"/>
      </a:accent1>
      <a:accent2>
        <a:srgbClr val="825CF3"/>
      </a:accent2>
      <a:accent3>
        <a:srgbClr val="AAAED5"/>
      </a:accent3>
      <a:accent4>
        <a:srgbClr val="DADADA"/>
      </a:accent4>
      <a:accent5>
        <a:srgbClr val="C7E2B0"/>
      </a:accent5>
      <a:accent6>
        <a:srgbClr val="7553DC"/>
      </a:accent6>
      <a:hlink>
        <a:srgbClr val="83AEFD"/>
      </a:hlink>
      <a:folHlink>
        <a:srgbClr val="C6CACC"/>
      </a:folHlink>
    </a:clrScheme>
    <a:fontScheme name="3_Broadcast w/Title Band">
      <a:majorFont>
        <a:latin typeface="GM Sans Regular"/>
        <a:ea typeface=""/>
        <a:cs typeface=""/>
      </a:majorFont>
      <a:minorFont>
        <a:latin typeface="GM Sans Regula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>
          <a:outerShdw dist="35921" dir="2700000" algn="ctr" rotWithShape="0">
            <a:srgbClr val="000000"/>
          </a:outerShdw>
        </a:effectLst>
      </a:spPr>
      <a:bodyPr vert="horz" wrap="square" lIns="45720" tIns="91440" rIns="45720" bIns="9144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M Sans Regular" pitchFamily="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>
          <a:outerShdw dist="35921" dir="2700000" algn="ctr" rotWithShape="0">
            <a:srgbClr val="000000"/>
          </a:outerShdw>
        </a:effectLst>
      </a:spPr>
      <a:bodyPr vert="horz" wrap="square" lIns="45720" tIns="91440" rIns="45720" bIns="9144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M Sans Regular" pitchFamily="2" charset="0"/>
          </a:defRPr>
        </a:defPPr>
      </a:lstStyle>
    </a:lnDef>
  </a:objectDefaults>
  <a:extraClrSchemeLst>
    <a:extraClrScheme>
      <a:clrScheme name="3_Broadcast w/Title Band 1">
        <a:dk1>
          <a:srgbClr val="FE000C"/>
        </a:dk1>
        <a:lt1>
          <a:srgbClr val="FFFFFF"/>
        </a:lt1>
        <a:dk2>
          <a:srgbClr val="0434B1"/>
        </a:dk2>
        <a:lt2>
          <a:srgbClr val="FCD238"/>
        </a:lt2>
        <a:accent1>
          <a:srgbClr val="86ADCE"/>
        </a:accent1>
        <a:accent2>
          <a:srgbClr val="9EBDD8"/>
        </a:accent2>
        <a:accent3>
          <a:srgbClr val="AAAED5"/>
        </a:accent3>
        <a:accent4>
          <a:srgbClr val="DADADA"/>
        </a:accent4>
        <a:accent5>
          <a:srgbClr val="C3D3E3"/>
        </a:accent5>
        <a:accent6>
          <a:srgbClr val="8FABC4"/>
        </a:accent6>
        <a:hlink>
          <a:srgbClr val="C9DBE9"/>
        </a:hlink>
        <a:folHlink>
          <a:srgbClr val="C6CA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Broadcast w/Title Band 2">
        <a:dk1>
          <a:srgbClr val="FE000C"/>
        </a:dk1>
        <a:lt1>
          <a:srgbClr val="FFFFFF"/>
        </a:lt1>
        <a:dk2>
          <a:srgbClr val="0434B1"/>
        </a:dk2>
        <a:lt2>
          <a:srgbClr val="FCD238"/>
        </a:lt2>
        <a:accent1>
          <a:srgbClr val="FE9E35"/>
        </a:accent1>
        <a:accent2>
          <a:srgbClr val="FFC072"/>
        </a:accent2>
        <a:accent3>
          <a:srgbClr val="AAAED5"/>
        </a:accent3>
        <a:accent4>
          <a:srgbClr val="DADADA"/>
        </a:accent4>
        <a:accent5>
          <a:srgbClr val="FECCAE"/>
        </a:accent5>
        <a:accent6>
          <a:srgbClr val="E7AE67"/>
        </a:accent6>
        <a:hlink>
          <a:srgbClr val="FFD386"/>
        </a:hlink>
        <a:folHlink>
          <a:srgbClr val="C6CA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Broadcast w/Title Band 3">
        <a:dk1>
          <a:srgbClr val="FE000C"/>
        </a:dk1>
        <a:lt1>
          <a:srgbClr val="FFFFFF"/>
        </a:lt1>
        <a:dk2>
          <a:srgbClr val="0434B1"/>
        </a:dk2>
        <a:lt2>
          <a:srgbClr val="FCD238"/>
        </a:lt2>
        <a:accent1>
          <a:srgbClr val="AEB4B7"/>
        </a:accent1>
        <a:accent2>
          <a:srgbClr val="BEC3C5"/>
        </a:accent2>
        <a:accent3>
          <a:srgbClr val="AAAED5"/>
        </a:accent3>
        <a:accent4>
          <a:srgbClr val="DADADA"/>
        </a:accent4>
        <a:accent5>
          <a:srgbClr val="D3D6D8"/>
        </a:accent5>
        <a:accent6>
          <a:srgbClr val="ACB0B2"/>
        </a:accent6>
        <a:hlink>
          <a:srgbClr val="DDE0E1"/>
        </a:hlink>
        <a:folHlink>
          <a:srgbClr val="C6CA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Broadcast w/Title Band 4">
        <a:dk1>
          <a:srgbClr val="FE000C"/>
        </a:dk1>
        <a:lt1>
          <a:srgbClr val="FFFFFF"/>
        </a:lt1>
        <a:dk2>
          <a:srgbClr val="0434B1"/>
        </a:dk2>
        <a:lt2>
          <a:srgbClr val="FCD238"/>
        </a:lt2>
        <a:accent1>
          <a:srgbClr val="73C800"/>
        </a:accent1>
        <a:accent2>
          <a:srgbClr val="8FD333"/>
        </a:accent2>
        <a:accent3>
          <a:srgbClr val="AAAED5"/>
        </a:accent3>
        <a:accent4>
          <a:srgbClr val="DADADA"/>
        </a:accent4>
        <a:accent5>
          <a:srgbClr val="BCE0AA"/>
        </a:accent5>
        <a:accent6>
          <a:srgbClr val="81BF2D"/>
        </a:accent6>
        <a:hlink>
          <a:srgbClr val="CBFF85"/>
        </a:hlink>
        <a:folHlink>
          <a:srgbClr val="C6CAC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28119</TotalTime>
  <Words>1679</Words>
  <Application>Microsoft PowerPoint</Application>
  <PresentationFormat>On-screen Show (4:3)</PresentationFormat>
  <Paragraphs>587</Paragraphs>
  <Slides>52</Slides>
  <Notes>52</Notes>
  <HiddenSlides>0</HiddenSlides>
  <MMClips>0</MMClips>
  <ScaleCrop>false</ScaleCrop>
  <HeadingPairs>
    <vt:vector size="6" baseType="variant">
      <vt:variant>
        <vt:lpstr>Theme</vt:lpstr>
      </vt:variant>
      <vt:variant>
        <vt:i4>6</vt:i4>
      </vt:variant>
      <vt:variant>
        <vt:lpstr>Embedded OLE Servers</vt:lpstr>
      </vt:variant>
      <vt:variant>
        <vt:i4>4</vt:i4>
      </vt:variant>
      <vt:variant>
        <vt:lpstr>Slide Titles</vt:lpstr>
      </vt:variant>
      <vt:variant>
        <vt:i4>52</vt:i4>
      </vt:variant>
    </vt:vector>
  </HeadingPairs>
  <TitlesOfParts>
    <vt:vector size="62" baseType="lpstr">
      <vt:lpstr>Broadcast w/Title Band</vt:lpstr>
      <vt:lpstr>1_Broadcast w/Title Band</vt:lpstr>
      <vt:lpstr>Default Design</vt:lpstr>
      <vt:lpstr>2_Broadcast w/Title Band</vt:lpstr>
      <vt:lpstr>3_Broadcast w/Title Band</vt:lpstr>
      <vt:lpstr>4_Broadcast w/Title Band</vt:lpstr>
      <vt:lpstr>Document</vt:lpstr>
      <vt:lpstr>Photo Editor Photo</vt:lpstr>
      <vt:lpstr>Bitmap Image</vt:lpstr>
      <vt:lpstr>Picture</vt:lpstr>
      <vt:lpstr>Slide 1</vt:lpstr>
      <vt:lpstr>General Motors Corporation</vt:lpstr>
      <vt:lpstr>GM’s Global Manufacturing Footprint</vt:lpstr>
      <vt:lpstr>Slide 4</vt:lpstr>
      <vt:lpstr>Global Engineering and Design Centers</vt:lpstr>
      <vt:lpstr>Global R&amp;D Footprint</vt:lpstr>
      <vt:lpstr>Role of Science Laboratories in GM</vt:lpstr>
      <vt:lpstr> GM’s Global R&amp;D Network</vt:lpstr>
      <vt:lpstr>Collaborative Research Labs – CRL</vt:lpstr>
      <vt:lpstr>Slide 10</vt:lpstr>
      <vt:lpstr>Slide 11</vt:lpstr>
      <vt:lpstr>Slide 12</vt:lpstr>
      <vt:lpstr>Slide 13</vt:lpstr>
      <vt:lpstr>Slide 14</vt:lpstr>
      <vt:lpstr>Slide 15</vt:lpstr>
      <vt:lpstr>Advanced Propulsion Technology Strategy</vt:lpstr>
      <vt:lpstr>Slide 17</vt:lpstr>
      <vt:lpstr>Slide 18</vt:lpstr>
      <vt:lpstr>Slide 19</vt:lpstr>
      <vt:lpstr>GM Ethanol Vehicles</vt:lpstr>
      <vt:lpstr>Slide 21</vt:lpstr>
      <vt:lpstr>Slide 22</vt:lpstr>
      <vt:lpstr>Slide 23</vt:lpstr>
      <vt:lpstr>Power Generation Sources and Capacity</vt:lpstr>
      <vt:lpstr>Slide 25</vt:lpstr>
      <vt:lpstr>Slide 26</vt:lpstr>
      <vt:lpstr>Slide 27</vt:lpstr>
      <vt:lpstr>Slide 28</vt:lpstr>
      <vt:lpstr>Slide 29</vt:lpstr>
      <vt:lpstr>Creating a New Propulsion Category</vt:lpstr>
      <vt:lpstr>Slide 31</vt:lpstr>
      <vt:lpstr>Slide 32</vt:lpstr>
      <vt:lpstr>Slide 33</vt:lpstr>
      <vt:lpstr>Breaking the Paradigm…</vt:lpstr>
      <vt:lpstr>Slide 35</vt:lpstr>
      <vt:lpstr>How Does a Chevrolet Volt Compare?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Collaboration is Key Opportunity</vt:lpstr>
      <vt:lpstr>GM’s Advanced Propulsion Technology Strategy will…</vt:lpstr>
      <vt:lpstr>GM’s Advanced Propulsion Technology Strategy will…</vt:lpstr>
      <vt:lpstr>Summary</vt:lpstr>
      <vt:lpstr>Slide 50</vt:lpstr>
      <vt:lpstr>Back Up</vt:lpstr>
      <vt:lpstr>Slide 52</vt:lpstr>
    </vt:vector>
  </TitlesOfParts>
  <Company>R/Thorndike Multimedia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 J. Thorndike</dc:creator>
  <cp:lastModifiedBy>Angela Barbee-Hatter</cp:lastModifiedBy>
  <cp:revision>1121</cp:revision>
  <cp:lastPrinted>2007-01-24T21:35:48Z</cp:lastPrinted>
  <dcterms:created xsi:type="dcterms:W3CDTF">2002-06-26T23:16:36Z</dcterms:created>
  <dcterms:modified xsi:type="dcterms:W3CDTF">2009-04-21T15:59:01Z</dcterms:modified>
</cp:coreProperties>
</file>