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303" r:id="rId2"/>
    <p:sldId id="313" r:id="rId3"/>
    <p:sldId id="314" r:id="rId4"/>
    <p:sldId id="310" r:id="rId5"/>
    <p:sldId id="315" r:id="rId6"/>
    <p:sldId id="324" r:id="rId7"/>
    <p:sldId id="304" r:id="rId8"/>
    <p:sldId id="326" r:id="rId9"/>
    <p:sldId id="327" r:id="rId10"/>
    <p:sldId id="328" r:id="rId11"/>
    <p:sldId id="329" r:id="rId12"/>
    <p:sldId id="330" r:id="rId13"/>
    <p:sldId id="331" r:id="rId14"/>
    <p:sldId id="332" r:id="rId15"/>
    <p:sldId id="333" r:id="rId16"/>
    <p:sldId id="307" r:id="rId17"/>
    <p:sldId id="311" r:id="rId18"/>
    <p:sldId id="317" r:id="rId19"/>
    <p:sldId id="302" r:id="rId20"/>
    <p:sldId id="290" r:id="rId21"/>
    <p:sldId id="318" r:id="rId22"/>
    <p:sldId id="261" r:id="rId23"/>
    <p:sldId id="322" r:id="rId24"/>
    <p:sldId id="323" r:id="rId25"/>
    <p:sldId id="320" r:id="rId26"/>
    <p:sldId id="321" r:id="rId27"/>
    <p:sldId id="336" r:id="rId28"/>
    <p:sldId id="337" r:id="rId29"/>
    <p:sldId id="319" r:id="rId30"/>
    <p:sldId id="308" r:id="rId31"/>
    <p:sldId id="325" r:id="rId32"/>
    <p:sldId id="300" r:id="rId33"/>
    <p:sldId id="301" r:id="rId34"/>
    <p:sldId id="291" r:id="rId35"/>
    <p:sldId id="338" r:id="rId36"/>
    <p:sldId id="309" r:id="rId37"/>
    <p:sldId id="293" r:id="rId3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9900"/>
    <a:srgbClr val="FFFF00"/>
    <a:srgbClr val="DDDDDD"/>
    <a:srgbClr val="0509A3"/>
    <a:srgbClr val="02A228"/>
    <a:srgbClr val="028822"/>
    <a:srgbClr val="1502A0"/>
    <a:srgbClr val="1C04AC"/>
    <a:srgbClr val="0FBD30"/>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69" autoAdjust="0"/>
    <p:restoredTop sz="95377" autoAdjust="0"/>
  </p:normalViewPr>
  <p:slideViewPr>
    <p:cSldViewPr snapToObjects="1">
      <p:cViewPr varScale="1">
        <p:scale>
          <a:sx n="108" d="100"/>
          <a:sy n="108" d="100"/>
        </p:scale>
        <p:origin x="-104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8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B203A19-AC4B-4CA5-A1B5-3D8072AFB48F}" type="datetimeFigureOut">
              <a:rPr lang="en-US" smtClean="0"/>
              <a:pPr/>
              <a:t>4/19/2009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229D29-C6F2-45CB-9D8C-DAB3FF74AE3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8DEEB35-7217-4774-84B2-60351DA5E91F}" type="datetimeFigureOut">
              <a:rPr lang="en-US"/>
              <a:pPr>
                <a:defRPr/>
              </a:pPr>
              <a:t>4/19/2009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941F5FE-1687-415D-A671-1BE27BA9752B}"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F390E3A-57E9-48CC-9D1A-17A8D0A8AE32}" type="slidenum">
              <a:rPr lang="en-US">
                <a:latin typeface="Arial" pitchFamily="34" charset="0"/>
                <a:ea typeface="ＭＳ Ｐゴシック" charset="-128"/>
              </a:rPr>
              <a:pPr/>
              <a:t>14</a:t>
            </a:fld>
            <a:endParaRPr lang="en-US">
              <a:latin typeface="Arial" pitchFamily="34" charset="0"/>
              <a:ea typeface="ＭＳ Ｐゴシック"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AD7BEA5-186A-453E-A045-0E80067044FB}" type="slidenum">
              <a:rPr lang="en-US">
                <a:latin typeface="Arial" pitchFamily="34" charset="0"/>
                <a:ea typeface="ＭＳ Ｐゴシック" charset="-128"/>
              </a:rPr>
              <a:pPr/>
              <a:t>15</a:t>
            </a:fld>
            <a:endParaRPr lang="en-US">
              <a:latin typeface="Arial" pitchFamily="34" charset="0"/>
              <a:ea typeface="ＭＳ Ｐゴシック" charset="-128"/>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16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xfrm>
            <a:off x="1143000" y="304800"/>
            <a:ext cx="4572000" cy="3429000"/>
          </a:xfrm>
          <a:noFill/>
          <a:ln>
            <a:solidFill>
              <a:srgbClr val="000000"/>
            </a:solidFill>
            <a:miter lim="800000"/>
            <a:headEnd/>
            <a:tailEnd/>
          </a:ln>
        </p:spPr>
      </p:sp>
      <p:sp>
        <p:nvSpPr>
          <p:cNvPr id="61443" name="Rectangle 3"/>
          <p:cNvSpPr>
            <a:spLocks noGrp="1"/>
          </p:cNvSpPr>
          <p:nvPr>
            <p:ph type="body" idx="1"/>
          </p:nvPr>
        </p:nvSpPr>
        <p:spPr bwMode="auto">
          <a:xfrm>
            <a:off x="457200" y="4038600"/>
            <a:ext cx="5943600" cy="4724400"/>
          </a:xfrm>
          <a:noFill/>
        </p:spPr>
        <p:txBody>
          <a:bodyPr wrap="square" numCol="1" anchor="t" anchorCtr="0" compatLnSpc="1">
            <a:prstTxWarp prst="textNoShape">
              <a:avLst/>
            </a:prstTxWarp>
            <a:noAutofit/>
          </a:bodyPr>
          <a:lstStyle/>
          <a:p>
            <a:r>
              <a:rPr lang="en-US" sz="1600" dirty="0" smtClean="0"/>
              <a:t>   Our New Major Initiative is the EcoCAR: The </a:t>
            </a:r>
            <a:r>
              <a:rPr lang="en-US" sz="1600" dirty="0" err="1" smtClean="0"/>
              <a:t>NeXt</a:t>
            </a:r>
            <a:r>
              <a:rPr lang="en-US" sz="1600" dirty="0" smtClean="0"/>
              <a:t> Challenge --- North America’s Premier Collegiate Automotive Engineering Competition.</a:t>
            </a:r>
          </a:p>
          <a:p>
            <a:r>
              <a:rPr lang="en-US" sz="1600" dirty="0" smtClean="0"/>
              <a:t>   This 3-year competition is organized by US DOE and GM along with a set of actively involved competition sponsors.  The goal is to re-engineer a 2009 Saturn VUE to reduce petroleum consumption, increase vehicle efficiency, reduce emissions while maintaining the vehicle’s utility, safety and performance.</a:t>
            </a:r>
          </a:p>
          <a:p>
            <a:r>
              <a:rPr lang="en-US" sz="1600" dirty="0" smtClean="0"/>
              <a:t>   As we all know today, 20</a:t>
            </a:r>
            <a:r>
              <a:rPr lang="en-US" sz="1600" baseline="30000" dirty="0" smtClean="0"/>
              <a:t>th</a:t>
            </a:r>
            <a:r>
              <a:rPr lang="en-US" sz="1600" baseline="0" dirty="0" smtClean="0"/>
              <a:t> of February</a:t>
            </a:r>
            <a:r>
              <a:rPr lang="en-US" sz="1600" dirty="0" smtClean="0"/>
              <a:t>, the automotive industry is at a crossroads.  And this new initiative builds on the strengths and expands the goals of the “Show Me the Road to Hydrogen” initiative supported by funds from Defense Logistics Agency with additional support from the Federal Transit Administration and the Gas Technologies Institute.</a:t>
            </a:r>
          </a:p>
          <a:p>
            <a:r>
              <a:rPr lang="en-US" sz="1600" dirty="0" smtClean="0"/>
              <a:t>   So, it is with this NEW CHALLENGE, that our National University Transportation Center will focus on one of our themes:  “Transition-state fuel vehicle infrastructure leading to a hydrogen economy”  to help the very viability of the U.S. based automotive industry.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p:txBody>
          <a:bodyPr/>
          <a:lstStyle/>
          <a:p>
            <a:pPr>
              <a:defRPr/>
            </a:pPr>
            <a:fld id="{A258AE84-5B71-4C27-8DBF-CE18CA8C59CE}" type="slidenum">
              <a:rPr lang="en-US"/>
              <a:pPr>
                <a:defRPr/>
              </a:pPr>
              <a:t>20</a:t>
            </a:fld>
            <a:endParaRPr lang="en-US" dirty="0"/>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30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4</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E0C3F967-E667-44CD-9DC4-CEDD44D116E0}" type="slidenum">
              <a:rPr lang="en-US"/>
              <a:pPr>
                <a:defRPr/>
              </a:pPr>
              <a:t>34</a:t>
            </a:fld>
            <a:endParaRPr lang="en-US" dirty="0"/>
          </a:p>
        </p:txBody>
      </p:sp>
      <p:sp>
        <p:nvSpPr>
          <p:cNvPr id="583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p:txBody>
          <a:bodyPr/>
          <a:lstStyle/>
          <a:p>
            <a:pPr>
              <a:defRPr/>
            </a:pPr>
            <a:fld id="{1092EF4A-725F-4A58-8464-3942A7449BA9}" type="slidenum">
              <a:rPr lang="en-US" smtClean="0"/>
              <a:pPr>
                <a:defRPr/>
              </a:pPr>
              <a:t>37</a:t>
            </a:fld>
            <a:endParaRPr lang="en-US" dirty="0" smtClean="0"/>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41F5FE-1687-415D-A671-1BE27BA9752B}" type="slidenum">
              <a:rPr lang="en-US" smtClean="0"/>
              <a:pPr>
                <a:defRPr/>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25B9BB31-1504-4119-9123-6E5E04E9E3D8}" type="slidenum">
              <a:rPr lang="en-US">
                <a:latin typeface="Arial" pitchFamily="34" charset="0"/>
                <a:ea typeface="ＭＳ Ｐゴシック" charset="-128"/>
              </a:rPr>
              <a:pPr/>
              <a:t>8</a:t>
            </a:fld>
            <a:endParaRPr lang="en-US">
              <a:latin typeface="Arial" pitchFamily="34" charset="0"/>
              <a:ea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CE7FE79-4291-4C74-8FCB-006248760B56}" type="slidenum">
              <a:rPr lang="en-US">
                <a:latin typeface="Arial" pitchFamily="34" charset="0"/>
                <a:ea typeface="ＭＳ Ｐゴシック" charset="-128"/>
              </a:rPr>
              <a:pPr/>
              <a:t>9</a:t>
            </a:fld>
            <a:endParaRPr lang="en-US">
              <a:latin typeface="Arial" pitchFamily="34" charset="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CB485368-E14C-45A5-B27B-4611712B9124}" type="slidenum">
              <a:rPr lang="en-US">
                <a:latin typeface="Arial" pitchFamily="34" charset="0"/>
                <a:ea typeface="ＭＳ Ｐゴシック" charset="-128"/>
              </a:rPr>
              <a:pPr/>
              <a:t>10</a:t>
            </a:fld>
            <a:endParaRPr lang="en-US">
              <a:latin typeface="Arial" pitchFamily="34" charset="0"/>
              <a:ea typeface="ＭＳ Ｐゴシック"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42F6D5A-89D6-4949-A34E-3BDA8AB77701}" type="slidenum">
              <a:rPr lang="en-US">
                <a:latin typeface="Arial" pitchFamily="34" charset="0"/>
                <a:ea typeface="ＭＳ Ｐゴシック" charset="-128"/>
              </a:rPr>
              <a:pPr/>
              <a:t>11</a:t>
            </a:fld>
            <a:endParaRPr lang="en-US">
              <a:latin typeface="Arial" pitchFamily="34" charset="0"/>
              <a:ea typeface="ＭＳ Ｐゴシック" charset="-128"/>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26ED3A1-9127-4662-8FE5-C0963E0D8F46}" type="slidenum">
              <a:rPr lang="en-US">
                <a:latin typeface="Arial" pitchFamily="34" charset="0"/>
                <a:ea typeface="ＭＳ Ｐゴシック" charset="-128"/>
              </a:rPr>
              <a:pPr/>
              <a:t>12</a:t>
            </a:fld>
            <a:endParaRPr lang="en-US">
              <a:latin typeface="Arial" pitchFamily="34" charset="0"/>
              <a:ea typeface="ＭＳ Ｐゴシック" charset="-128"/>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97978FF-6471-4F71-8E99-A35C0E790E4D}" type="slidenum">
              <a:rPr lang="en-US">
                <a:latin typeface="Arial" pitchFamily="34" charset="0"/>
                <a:ea typeface="ＭＳ Ｐゴシック" charset="-128"/>
              </a:rPr>
              <a:pPr/>
              <a:t>13</a:t>
            </a:fld>
            <a:endParaRPr lang="en-US">
              <a:latin typeface="Arial" pitchFamily="34" charset="0"/>
              <a:ea typeface="ＭＳ Ｐゴシック" charset="-128"/>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9E9A943-829A-437F-B35E-B85EF60D639E}" type="datetimeFigureOut">
              <a:rPr lang="en-US"/>
              <a:pPr>
                <a:defRPr/>
              </a:pPr>
              <a:t>4/19/2009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42B957-9AB5-4A9C-BA8B-610CADAEFBD8}" type="slidenum">
              <a:rPr lang="en-US"/>
              <a:pPr>
                <a:defRPr/>
              </a:pPr>
              <a:t>‹#›</a:t>
            </a:fld>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43766D-8EB8-4451-A74A-78BBFC9E8BEC}" type="datetimeFigureOut">
              <a:rPr lang="en-US"/>
              <a:pPr>
                <a:defRPr/>
              </a:pPr>
              <a:t>4/19/2009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213FAC-3C00-4076-A4D7-62C67ECD2EA2}" type="slidenum">
              <a:rPr lang="en-US"/>
              <a:pPr>
                <a:defRPr/>
              </a:pPr>
              <a:t>‹#›</a:t>
            </a:fld>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2DD8CD-2919-4885-884C-D37D562BFB41}" type="datetimeFigureOut">
              <a:rPr lang="en-US"/>
              <a:pPr>
                <a:defRPr/>
              </a:pPr>
              <a:t>4/19/2009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7F36D7-0051-475D-8855-5D2E185A137A}" type="slidenum">
              <a:rPr lang="en-US"/>
              <a:pPr>
                <a:defRPr/>
              </a:pPr>
              <a:t>‹#›</a:t>
            </a:fld>
            <a:endParaRPr lang="en-US"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6A21B4-D6C2-41B6-92AE-96907EB3AF2D}" type="datetimeFigureOut">
              <a:rPr lang="en-US"/>
              <a:pPr>
                <a:defRPr/>
              </a:pPr>
              <a:t>4/19/2009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F2DD20-8ADB-4428-8F68-7E457F31194B}" type="slidenum">
              <a:rPr lang="en-US"/>
              <a:pPr>
                <a:defRPr/>
              </a:pPr>
              <a:t>‹#›</a:t>
            </a:fld>
            <a:endParaRPr lang="en-US"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2E85BDD-D412-45FF-9933-A97A790B07A3}" type="datetimeFigureOut">
              <a:rPr lang="en-US"/>
              <a:pPr>
                <a:defRPr/>
              </a:pPr>
              <a:t>4/19/2009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42A039-B13D-4610-AC6F-282BD5493220}" type="slidenum">
              <a:rPr lang="en-US"/>
              <a:pPr>
                <a:defRPr/>
              </a:pPr>
              <a:t>‹#›</a:t>
            </a:fld>
            <a:endParaRPr lang="en-US"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34D54A5-EAB3-4FEB-800D-A60FE3BBCD07}" type="datetimeFigureOut">
              <a:rPr lang="en-US"/>
              <a:pPr>
                <a:defRPr/>
              </a:pPr>
              <a:t>4/19/2009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E54723-5E3B-400F-9280-563DFA3E413D}" type="slidenum">
              <a:rPr lang="en-US"/>
              <a:pPr>
                <a:defRPr/>
              </a:pPr>
              <a:t>‹#›</a:t>
            </a:fld>
            <a:endParaRPr lang="en-US"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24C09AC-CCA7-4332-B258-F4A42C91A7D7}" type="datetimeFigureOut">
              <a:rPr lang="en-US"/>
              <a:pPr>
                <a:defRPr/>
              </a:pPr>
              <a:t>4/19/2009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45FC25C-0BFA-4BAB-A225-99306786A929}" type="slidenum">
              <a:rPr lang="en-US"/>
              <a:pPr>
                <a:defRPr/>
              </a:pPr>
              <a:t>‹#›</a:t>
            </a:fld>
            <a:endParaRPr lang="en-US"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9A9E512-2450-4972-90F1-9CE6C702F4FB}" type="datetimeFigureOut">
              <a:rPr lang="en-US"/>
              <a:pPr>
                <a:defRPr/>
              </a:pPr>
              <a:t>4/19/2009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D9B749B-2110-478C-9FBA-0B4376D7F018}" type="slidenum">
              <a:rPr lang="en-US"/>
              <a:pPr>
                <a:defRPr/>
              </a:pPr>
              <a:t>‹#›</a:t>
            </a:fld>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8F41FFE-14D3-438F-A1A4-AA080B35835F}" type="datetimeFigureOut">
              <a:rPr lang="en-US"/>
              <a:pPr>
                <a:defRPr/>
              </a:pPr>
              <a:t>4/19/2009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B33CCC5-EF63-494A-A5A3-968EA6DBC7B3}" type="slidenum">
              <a:rPr lang="en-US"/>
              <a:pPr>
                <a:defRPr/>
              </a:pPr>
              <a:t>‹#›</a:t>
            </a:fld>
            <a:endParaRPr lang="en-US"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03DAC79-BCE5-4BB3-A307-DE50EFAD2F73}" type="datetimeFigureOut">
              <a:rPr lang="en-US"/>
              <a:pPr>
                <a:defRPr/>
              </a:pPr>
              <a:t>4/19/2009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C22712-6438-4E9D-AD9C-FB46C86ED872}" type="slidenum">
              <a:rPr lang="en-US"/>
              <a:pPr>
                <a:defRPr/>
              </a:pPr>
              <a:t>‹#›</a:t>
            </a:fld>
            <a:endParaRPr lang="en-US"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C33F07-01E8-423F-BEE7-6F851550BC47}" type="datetimeFigureOut">
              <a:rPr lang="en-US"/>
              <a:pPr>
                <a:defRPr/>
              </a:pPr>
              <a:t>4/19/2009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AFD231-A731-4DDE-95E1-6DECEB255F27}" type="slidenum">
              <a:rPr lang="en-US"/>
              <a:pPr>
                <a:defRPr/>
              </a:pPr>
              <a:t>‹#›</a:t>
            </a:fld>
            <a:endParaRPr lang="en-US"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8E9A912-71E0-4033-84E2-D81F23206AF6}" type="datetimeFigureOut">
              <a:rPr lang="en-US"/>
              <a:pPr>
                <a:defRPr/>
              </a:pPr>
              <a:t>4/19/2009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F291FD0-5C23-429A-8382-A6662C0DBC1E}" type="slidenum">
              <a:rPr lang="en-US"/>
              <a:pPr>
                <a:defRPr/>
              </a:pPr>
              <a:t>‹#›</a:t>
            </a:fld>
            <a:endParaRPr lang="en-US" dirty="0"/>
          </a:p>
        </p:txBody>
      </p:sp>
      <p:pic>
        <p:nvPicPr>
          <p:cNvPr id="1030" name="Picture 6" descr="GREEN_LEFT.jpg"/>
          <p:cNvPicPr>
            <a:picLocks noChangeAspect="1"/>
          </p:cNvPicPr>
          <p:nvPr/>
        </p:nvPicPr>
        <p:blipFill>
          <a:blip r:embed="rId13"/>
          <a:srcRect/>
          <a:stretch>
            <a:fillRect/>
          </a:stretch>
        </p:blipFill>
        <p:spPr bwMode="auto">
          <a:xfrm>
            <a:off x="1588" y="0"/>
            <a:ext cx="9140825"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p:fade/>
  </p:transition>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3.mst.ed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www.umsystem.edu/summits/" TargetMode="External"/><Relationship Id="rId3" Type="http://schemas.openxmlformats.org/officeDocument/2006/relationships/image" Target="../media/image4.jpeg"/><Relationship Id="rId7" Type="http://schemas.openxmlformats.org/officeDocument/2006/relationships/image" Target="../media/image5.jpeg"/><Relationship Id="rId2" Type="http://schemas.openxmlformats.org/officeDocument/2006/relationships/hyperlink" Target="http://e3.mst.edu/e-cubed.html" TargetMode="External"/><Relationship Id="rId1" Type="http://schemas.openxmlformats.org/officeDocument/2006/relationships/slideLayout" Target="../slideLayouts/slideLayout7.xml"/><Relationship Id="rId6" Type="http://schemas.openxmlformats.org/officeDocument/2006/relationships/hyperlink" Target="http://www.umsystem.edu/summits/energy2009/program/speakers/#pickens" TargetMode="External"/><Relationship Id="rId11" Type="http://schemas.openxmlformats.org/officeDocument/2006/relationships/image" Target="../media/image7.jpeg"/><Relationship Id="rId5" Type="http://schemas.openxmlformats.org/officeDocument/2006/relationships/image" Target="../media/image3.jpeg"/><Relationship Id="rId10" Type="http://schemas.openxmlformats.org/officeDocument/2006/relationships/hyperlink" Target="http://e3.mst.edu/2009/04/video-partnerships-and-possibi.html" TargetMode="External"/><Relationship Id="rId4" Type="http://schemas.openxmlformats.org/officeDocument/2006/relationships/hyperlink" Target="http://e3.mst.edu/" TargetMode="External"/><Relationship Id="rId9"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E night.JPG"/>
          <p:cNvPicPr>
            <a:picLocks noChangeAspect="1"/>
          </p:cNvPicPr>
          <p:nvPr/>
        </p:nvPicPr>
        <p:blipFill>
          <a:blip r:embed="rId3"/>
          <a:stretch>
            <a:fillRect/>
          </a:stretch>
        </p:blipFill>
        <p:spPr>
          <a:xfrm>
            <a:off x="-53388" y="0"/>
            <a:ext cx="9197388" cy="6898041"/>
          </a:xfrm>
          <a:prstGeom prst="rect">
            <a:avLst/>
          </a:prstGeom>
        </p:spPr>
      </p:pic>
      <p:sp>
        <p:nvSpPr>
          <p:cNvPr id="4" name="Rectangle 3"/>
          <p:cNvSpPr/>
          <p:nvPr/>
        </p:nvSpPr>
        <p:spPr>
          <a:xfrm>
            <a:off x="201850" y="6381690"/>
            <a:ext cx="8683066" cy="40011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000" b="1" cap="none" spc="0" dirty="0" smtClean="0">
                <a:ln w="50800"/>
                <a:solidFill>
                  <a:schemeClr val="bg1">
                    <a:shade val="50000"/>
                  </a:schemeClr>
                </a:solidFill>
                <a:effectLst/>
              </a:rPr>
              <a:t>Missouri S&amp;T </a:t>
            </a:r>
            <a:r>
              <a:rPr lang="en-US" sz="2000" b="1" cap="none" spc="0" dirty="0" err="1" smtClean="0">
                <a:ln w="50800"/>
                <a:solidFill>
                  <a:schemeClr val="bg1">
                    <a:shade val="50000"/>
                  </a:schemeClr>
                </a:solidFill>
                <a:effectLst/>
              </a:rPr>
              <a:t>EcoCAR</a:t>
            </a:r>
            <a:r>
              <a:rPr lang="en-US" sz="2000" b="1" cap="none" spc="0" dirty="0" smtClean="0">
                <a:ln w="50800"/>
                <a:solidFill>
                  <a:schemeClr val="bg1">
                    <a:shade val="50000"/>
                  </a:schemeClr>
                </a:solidFill>
                <a:effectLst/>
              </a:rPr>
              <a:t> Team </a:t>
            </a:r>
            <a:r>
              <a:rPr lang="en-US" sz="2000" b="1" dirty="0" smtClean="0">
                <a:ln w="50800"/>
                <a:solidFill>
                  <a:schemeClr val="bg1">
                    <a:shade val="50000"/>
                  </a:schemeClr>
                </a:solidFill>
              </a:rPr>
              <a:t>Burning the Midnight Oil</a:t>
            </a:r>
            <a:r>
              <a:rPr lang="en-US" sz="2000" b="1" cap="none" spc="0" dirty="0" smtClean="0">
                <a:ln w="50800"/>
                <a:solidFill>
                  <a:schemeClr val="bg1">
                    <a:shade val="50000"/>
                  </a:schemeClr>
                </a:solidFill>
                <a:effectLst/>
              </a:rPr>
              <a:t> at Toomey Hall</a:t>
            </a:r>
            <a:endParaRPr lang="en-US" sz="2000" b="1" cap="none" spc="0" dirty="0">
              <a:ln w="50800"/>
              <a:solidFill>
                <a:schemeClr val="bg1">
                  <a:shade val="50000"/>
                </a:schemeClr>
              </a:solidFill>
              <a:effectLst/>
            </a:endParaRPr>
          </a:p>
        </p:txBody>
      </p:sp>
      <p:sp>
        <p:nvSpPr>
          <p:cNvPr id="6" name="Rectangle 5"/>
          <p:cNvSpPr/>
          <p:nvPr/>
        </p:nvSpPr>
        <p:spPr>
          <a:xfrm>
            <a:off x="-53388" y="483755"/>
            <a:ext cx="9197388" cy="58304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lnSpc>
                <a:spcPts val="4100"/>
              </a:lnSpc>
            </a:pPr>
            <a:r>
              <a:rPr lang="en-US" sz="3300" b="1" dirty="0" smtClean="0">
                <a:solidFill>
                  <a:srgbClr val="DDDDDD"/>
                </a:solidFill>
              </a:rPr>
              <a:t>Missouri S&amp;T Hydrogen Fuel Cell </a:t>
            </a:r>
            <a:r>
              <a:rPr lang="en-US" sz="3300" b="1" dirty="0" err="1" smtClean="0">
                <a:solidFill>
                  <a:srgbClr val="DDDDDD"/>
                </a:solidFill>
              </a:rPr>
              <a:t>EcoCAR</a:t>
            </a:r>
            <a:endParaRPr lang="en-US" sz="3300" b="1" dirty="0" smtClean="0">
              <a:solidFill>
                <a:srgbClr val="DDDDDD"/>
              </a:solidFill>
            </a:endParaRPr>
          </a:p>
        </p:txBody>
      </p:sp>
      <p:sp>
        <p:nvSpPr>
          <p:cNvPr id="5" name="Rectangle 4"/>
          <p:cNvSpPr/>
          <p:nvPr/>
        </p:nvSpPr>
        <p:spPr>
          <a:xfrm>
            <a:off x="1447800" y="304800"/>
            <a:ext cx="457200" cy="3048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G_1958"/>
          <p:cNvPicPr>
            <a:picLocks noChangeAspect="1" noChangeArrowheads="1"/>
          </p:cNvPicPr>
          <p:nvPr/>
        </p:nvPicPr>
        <p:blipFill>
          <a:blip r:embed="rId3"/>
          <a:srcRect t="11029"/>
          <a:stretch>
            <a:fillRect/>
          </a:stretch>
        </p:blipFill>
        <p:spPr bwMode="auto">
          <a:xfrm>
            <a:off x="3175" y="755650"/>
            <a:ext cx="9140825" cy="6100763"/>
          </a:xfrm>
          <a:prstGeom prst="rect">
            <a:avLst/>
          </a:prstGeom>
          <a:noFill/>
          <a:ln w="9525">
            <a:noFill/>
            <a:miter lim="800000"/>
            <a:headEnd/>
            <a:tailEnd/>
          </a:ln>
        </p:spPr>
      </p:pic>
      <p:sp>
        <p:nvSpPr>
          <p:cNvPr id="21507" name="Text Box 3"/>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July 10, 2008</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G_2013"/>
          <p:cNvPicPr>
            <a:picLocks noChangeAspect="1" noChangeArrowheads="1"/>
          </p:cNvPicPr>
          <p:nvPr/>
        </p:nvPicPr>
        <p:blipFill>
          <a:blip r:embed="rId3">
            <a:lum bright="10000"/>
          </a:blip>
          <a:srcRect t="11029"/>
          <a:stretch>
            <a:fillRect/>
          </a:stretch>
        </p:blipFill>
        <p:spPr bwMode="auto">
          <a:xfrm>
            <a:off x="3175" y="785813"/>
            <a:ext cx="9140825" cy="6100762"/>
          </a:xfrm>
          <a:prstGeom prst="rect">
            <a:avLst/>
          </a:prstGeom>
          <a:noFill/>
          <a:ln w="9525">
            <a:noFill/>
            <a:miter lim="800000"/>
            <a:headEnd/>
            <a:tailEnd/>
          </a:ln>
        </p:spPr>
      </p:pic>
      <p:sp>
        <p:nvSpPr>
          <p:cNvPr id="23555" name="Text Box 3"/>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July 23, 2008</a:t>
            </a: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IMG_2198"/>
          <p:cNvPicPr>
            <a:picLocks noChangeAspect="1" noChangeArrowheads="1"/>
          </p:cNvPicPr>
          <p:nvPr/>
        </p:nvPicPr>
        <p:blipFill>
          <a:blip r:embed="rId3"/>
          <a:srcRect b="11029"/>
          <a:stretch>
            <a:fillRect/>
          </a:stretch>
        </p:blipFill>
        <p:spPr bwMode="auto">
          <a:xfrm>
            <a:off x="0" y="784225"/>
            <a:ext cx="9140825" cy="6100763"/>
          </a:xfrm>
          <a:prstGeom prst="rect">
            <a:avLst/>
          </a:prstGeom>
          <a:noFill/>
          <a:ln w="9525">
            <a:noFill/>
            <a:miter lim="800000"/>
            <a:headEnd/>
            <a:tailEnd/>
          </a:ln>
        </p:spPr>
      </p:pic>
      <p:sp>
        <p:nvSpPr>
          <p:cNvPr id="30725" name="Text Box 5"/>
          <p:cNvSpPr txBox="1">
            <a:spLocks noChangeArrowheads="1"/>
          </p:cNvSpPr>
          <p:nvPr/>
        </p:nvSpPr>
        <p:spPr bwMode="auto">
          <a:xfrm>
            <a:off x="0" y="5746750"/>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August 10, 2008</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IMG_1113"/>
          <p:cNvPicPr>
            <a:picLocks noChangeAspect="1" noChangeArrowheads="1"/>
          </p:cNvPicPr>
          <p:nvPr/>
        </p:nvPicPr>
        <p:blipFill>
          <a:blip r:embed="rId3">
            <a:lum bright="6000"/>
          </a:blip>
          <a:srcRect t="7031" b="3906"/>
          <a:stretch>
            <a:fillRect/>
          </a:stretch>
        </p:blipFill>
        <p:spPr bwMode="auto">
          <a:xfrm>
            <a:off x="0" y="754063"/>
            <a:ext cx="9140825" cy="6107112"/>
          </a:xfrm>
          <a:prstGeom prst="rect">
            <a:avLst/>
          </a:prstGeom>
          <a:noFill/>
          <a:ln w="9525">
            <a:noFill/>
            <a:miter lim="800000"/>
            <a:headEnd/>
            <a:tailEnd/>
          </a:ln>
        </p:spPr>
      </p:pic>
      <p:sp>
        <p:nvSpPr>
          <p:cNvPr id="31748" name="Text Box 4"/>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August 12, 2008</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G_1143"/>
          <p:cNvPicPr>
            <a:picLocks noChangeAspect="1" noChangeArrowheads="1"/>
          </p:cNvPicPr>
          <p:nvPr/>
        </p:nvPicPr>
        <p:blipFill>
          <a:blip r:embed="rId3">
            <a:lum bright="2000" contrast="10000"/>
          </a:blip>
          <a:srcRect t="13281" r="5859" b="3125"/>
          <a:stretch>
            <a:fillRect/>
          </a:stretch>
        </p:blipFill>
        <p:spPr bwMode="auto">
          <a:xfrm>
            <a:off x="0" y="787400"/>
            <a:ext cx="9144000" cy="6091238"/>
          </a:xfrm>
          <a:prstGeom prst="rect">
            <a:avLst/>
          </a:prstGeom>
          <a:noFill/>
          <a:ln w="9525">
            <a:noFill/>
            <a:miter lim="800000"/>
            <a:headEnd/>
            <a:tailEnd/>
          </a:ln>
        </p:spPr>
      </p:pic>
      <p:sp>
        <p:nvSpPr>
          <p:cNvPr id="34819" name="Text Box 3"/>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August 14, 2008</a:t>
            </a: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2008 08 19 Hydrogen station opening edit file 08 19 102 by Missouri S&amp;T."/>
          <p:cNvPicPr>
            <a:picLocks noChangeAspect="1" noChangeArrowheads="1"/>
          </p:cNvPicPr>
          <p:nvPr/>
        </p:nvPicPr>
        <p:blipFill>
          <a:blip r:embed="rId3"/>
          <a:srcRect/>
          <a:stretch>
            <a:fillRect/>
          </a:stretch>
        </p:blipFill>
        <p:spPr bwMode="auto">
          <a:xfrm>
            <a:off x="0" y="2779713"/>
            <a:ext cx="9144000" cy="4078287"/>
          </a:xfrm>
          <a:prstGeom prst="rect">
            <a:avLst/>
          </a:prstGeom>
          <a:noFill/>
          <a:ln w="12700">
            <a:solidFill>
              <a:srgbClr val="006600"/>
            </a:solidFill>
            <a:miter lim="800000"/>
            <a:headEnd/>
            <a:tailEnd/>
          </a:ln>
        </p:spPr>
      </p:pic>
      <p:sp>
        <p:nvSpPr>
          <p:cNvPr id="63494" name="Text Box 6"/>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August 19, 2008</a:t>
            </a:r>
          </a:p>
        </p:txBody>
      </p:sp>
      <p:pic>
        <p:nvPicPr>
          <p:cNvPr id="11268" name="Picture 8" descr="2008 08 19 Hydrogen station opening edit file 08 19 193 by Missouri S&amp;T."/>
          <p:cNvPicPr preferRelativeResize="0">
            <a:picLocks noChangeArrowheads="1"/>
          </p:cNvPicPr>
          <p:nvPr/>
        </p:nvPicPr>
        <p:blipFill>
          <a:blip r:embed="rId4"/>
          <a:srcRect b="11858"/>
          <a:stretch>
            <a:fillRect/>
          </a:stretch>
        </p:blipFill>
        <p:spPr bwMode="auto">
          <a:xfrm>
            <a:off x="0" y="771525"/>
            <a:ext cx="4572000" cy="2057400"/>
          </a:xfrm>
          <a:prstGeom prst="rect">
            <a:avLst/>
          </a:prstGeom>
          <a:noFill/>
          <a:ln w="12700">
            <a:solidFill>
              <a:srgbClr val="006600"/>
            </a:solidFill>
            <a:miter lim="800000"/>
            <a:headEnd/>
            <a:tailEnd/>
          </a:ln>
        </p:spPr>
      </p:pic>
      <p:pic>
        <p:nvPicPr>
          <p:cNvPr id="11269" name="Picture 10" descr="2008 08 19 Hydrogen station opening edit file 08 19 330 by Missouri S&amp;T."/>
          <p:cNvPicPr>
            <a:picLocks noChangeAspect="1" noChangeArrowheads="1"/>
          </p:cNvPicPr>
          <p:nvPr/>
        </p:nvPicPr>
        <p:blipFill>
          <a:blip r:embed="rId5"/>
          <a:srcRect t="3615" b="6024"/>
          <a:stretch>
            <a:fillRect/>
          </a:stretch>
        </p:blipFill>
        <p:spPr bwMode="auto">
          <a:xfrm>
            <a:off x="4572000" y="769938"/>
            <a:ext cx="4570413" cy="2055812"/>
          </a:xfrm>
          <a:prstGeom prst="rect">
            <a:avLst/>
          </a:prstGeom>
          <a:noFill/>
          <a:ln w="12700">
            <a:solidFill>
              <a:srgbClr val="006600"/>
            </a:solidFill>
            <a:miter lim="800000"/>
            <a:headEnd/>
            <a:tailEnd/>
          </a:ln>
        </p:spPr>
      </p:pic>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2_Station"/>
          <p:cNvPicPr>
            <a:picLocks noChangeAspect="1" noChangeArrowheads="1"/>
          </p:cNvPicPr>
          <p:nvPr/>
        </p:nvPicPr>
        <p:blipFill>
          <a:blip r:embed="rId3"/>
          <a:srcRect/>
          <a:stretch>
            <a:fillRect/>
          </a:stretch>
        </p:blipFill>
        <p:spPr bwMode="auto">
          <a:xfrm>
            <a:off x="1219200" y="838200"/>
            <a:ext cx="6638925" cy="3724276"/>
          </a:xfrm>
          <a:prstGeom prst="rect">
            <a:avLst/>
          </a:prstGeom>
          <a:noFill/>
        </p:spPr>
      </p:pic>
      <p:sp>
        <p:nvSpPr>
          <p:cNvPr id="6" name="TextBox 5"/>
          <p:cNvSpPr txBox="1"/>
          <p:nvPr/>
        </p:nvSpPr>
        <p:spPr>
          <a:xfrm>
            <a:off x="381000" y="4724400"/>
            <a:ext cx="8382000" cy="2031325"/>
          </a:xfrm>
          <a:prstGeom prst="rect">
            <a:avLst/>
          </a:prstGeom>
          <a:noFill/>
        </p:spPr>
        <p:txBody>
          <a:bodyPr wrap="square" rtlCol="0">
            <a:spAutoFit/>
          </a:bodyPr>
          <a:lstStyle/>
          <a:p>
            <a:pPr algn="just"/>
            <a:r>
              <a:rPr lang="en-US" dirty="0" smtClean="0"/>
              <a:t>Missouri S&amp;T is working towards making the hydrogen-economy a reality by evaluating the entire process of hydrogen production, compression, storage and dispensing. Currently, we are implementing a hydrogen-powered rural transit test bed under an initial grant provided by the Defense Logistics Agency (DLA) with additional support being provided by the Federal Transit Administration (FTA), Ford Motor Company, Gas Technology Institute (GTI), and the Missouri S&amp;T National University Transportation Center. </a:t>
            </a:r>
            <a:endParaRPr lang="en-US" dirty="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a:clrChange>
              <a:clrFrom>
                <a:srgbClr val="00FF00"/>
              </a:clrFrom>
              <a:clrTo>
                <a:srgbClr val="00FF00">
                  <a:alpha val="0"/>
                </a:srgbClr>
              </a:clrTo>
            </a:clrChange>
          </a:blip>
          <a:srcRect/>
          <a:stretch>
            <a:fillRect/>
          </a:stretch>
        </p:blipFill>
        <p:spPr bwMode="auto">
          <a:xfrm>
            <a:off x="609600" y="1073602"/>
            <a:ext cx="8305800" cy="5784398"/>
          </a:xfrm>
          <a:prstGeom prst="rect">
            <a:avLst/>
          </a:prstGeom>
          <a:noFill/>
        </p:spPr>
      </p:pic>
      <p:sp>
        <p:nvSpPr>
          <p:cNvPr id="4" name="Rectangle 3"/>
          <p:cNvSpPr/>
          <p:nvPr/>
        </p:nvSpPr>
        <p:spPr>
          <a:xfrm>
            <a:off x="76200" y="762000"/>
            <a:ext cx="4092211"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rgbClr val="02A228"/>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Renewable Energy</a:t>
            </a:r>
            <a:endParaRPr lang="en-US" sz="2800" b="1" cap="all" spc="0" dirty="0">
              <a:ln/>
              <a:solidFill>
                <a:srgbClr val="02A228"/>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Rectangle 5"/>
          <p:cNvSpPr/>
          <p:nvPr/>
        </p:nvSpPr>
        <p:spPr>
          <a:xfrm>
            <a:off x="4267200" y="2362200"/>
            <a:ext cx="2568332"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Hydrogen</a:t>
            </a:r>
            <a:endParaRPr lang="en-US" sz="3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Rectangle 6"/>
          <p:cNvSpPr/>
          <p:nvPr/>
        </p:nvSpPr>
        <p:spPr>
          <a:xfrm>
            <a:off x="3200400" y="1610380"/>
            <a:ext cx="1763624"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dirty="0" smtClean="0">
                <a:ln/>
                <a:solidFill>
                  <a:srgbClr val="0509A3"/>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Water</a:t>
            </a:r>
            <a:endParaRPr lang="en-US" sz="2800" b="1" cap="all" spc="0" dirty="0">
              <a:ln/>
              <a:solidFill>
                <a:srgbClr val="0509A3"/>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Rectangle 7"/>
          <p:cNvSpPr/>
          <p:nvPr/>
        </p:nvSpPr>
        <p:spPr>
          <a:xfrm>
            <a:off x="5207833" y="4561582"/>
            <a:ext cx="3859967" cy="954107"/>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dirty="0" smtClean="0">
                <a:ln/>
                <a:solidFill>
                  <a:srgbClr val="0099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Emissions:</a:t>
            </a:r>
          </a:p>
          <a:p>
            <a:pPr algn="ctr"/>
            <a:r>
              <a:rPr lang="en-US" sz="2800" b="1" cap="all" dirty="0" smtClean="0">
                <a:ln/>
                <a:solidFill>
                  <a:srgbClr val="0099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Only Water Vapor</a:t>
            </a:r>
            <a:endParaRPr lang="en-US" sz="2800" b="1" cap="all" spc="0" dirty="0">
              <a:ln/>
              <a:solidFill>
                <a:srgbClr val="0099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Rectangle 8"/>
          <p:cNvSpPr/>
          <p:nvPr/>
        </p:nvSpPr>
        <p:spPr>
          <a:xfrm>
            <a:off x="228600" y="5496580"/>
            <a:ext cx="982961"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rgbClr val="02A228"/>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CNG</a:t>
            </a:r>
            <a:endParaRPr lang="en-US" sz="2800" b="1" cap="all" spc="0" dirty="0">
              <a:ln/>
              <a:solidFill>
                <a:srgbClr val="02A228"/>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3"/>
          <p:cNvPicPr>
            <a:picLocks noChangeAspect="1" noChangeArrowheads="1"/>
          </p:cNvPicPr>
          <p:nvPr/>
        </p:nvPicPr>
        <p:blipFill>
          <a:blip r:embed="rId2"/>
          <a:srcRect/>
          <a:stretch>
            <a:fillRect/>
          </a:stretch>
        </p:blipFill>
        <p:spPr bwMode="auto">
          <a:xfrm>
            <a:off x="523875" y="1485900"/>
            <a:ext cx="8096250" cy="4610100"/>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p:cNvPicPr>
            <a:picLocks noChangeAspect="1" noChangeArrowheads="1"/>
          </p:cNvPicPr>
          <p:nvPr/>
        </p:nvPicPr>
        <p:blipFill>
          <a:blip r:embed="rId3"/>
          <a:srcRect l="30856" t="61256" r="31429" b="11887"/>
          <a:stretch>
            <a:fillRect/>
          </a:stretch>
        </p:blipFill>
        <p:spPr bwMode="auto">
          <a:xfrm>
            <a:off x="1676400" y="3522663"/>
            <a:ext cx="7467600" cy="3324225"/>
          </a:xfrm>
          <a:prstGeom prst="rect">
            <a:avLst/>
          </a:prstGeom>
          <a:noFill/>
          <a:ln w="9525">
            <a:noFill/>
            <a:miter lim="800000"/>
            <a:headEnd/>
            <a:tailEnd/>
          </a:ln>
        </p:spPr>
      </p:pic>
      <p:pic>
        <p:nvPicPr>
          <p:cNvPr id="38914" name="Picture 3"/>
          <p:cNvPicPr>
            <a:picLocks noChangeAspect="1" noChangeArrowheads="1"/>
          </p:cNvPicPr>
          <p:nvPr/>
        </p:nvPicPr>
        <p:blipFill>
          <a:blip r:embed="rId3"/>
          <a:srcRect l="30856" t="7314" r="31429" b="68571"/>
          <a:stretch>
            <a:fillRect/>
          </a:stretch>
        </p:blipFill>
        <p:spPr bwMode="auto">
          <a:xfrm>
            <a:off x="1676400" y="773113"/>
            <a:ext cx="7467600" cy="2984500"/>
          </a:xfrm>
          <a:prstGeom prst="rect">
            <a:avLst/>
          </a:prstGeom>
          <a:noFill/>
          <a:ln w="9525">
            <a:noFill/>
            <a:miter lim="800000"/>
            <a:headEnd/>
            <a:tailEnd/>
          </a:ln>
        </p:spPr>
      </p:pic>
      <p:sp>
        <p:nvSpPr>
          <p:cNvPr id="6" name="Rectangle 5"/>
          <p:cNvSpPr/>
          <p:nvPr/>
        </p:nvSpPr>
        <p:spPr>
          <a:xfrm>
            <a:off x="404336" y="914400"/>
            <a:ext cx="738664" cy="5675016"/>
          </a:xfrm>
          <a:prstGeom prst="rect">
            <a:avLst/>
          </a:prstGeom>
          <a:noFill/>
        </p:spPr>
        <p:txBody>
          <a:bodyPr vert="vert270"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New  major  initiative</a:t>
            </a:r>
            <a:endParaRPr lang="en-US"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2209800"/>
            <a:ext cx="7924800" cy="5355312"/>
          </a:xfrm>
          <a:prstGeom prst="rect">
            <a:avLst/>
          </a:prstGeom>
          <a:noFill/>
        </p:spPr>
        <p:txBody>
          <a:bodyPr wrap="square" rtlCol="0">
            <a:spAutoFit/>
          </a:bodyPr>
          <a:lstStyle/>
          <a:p>
            <a:r>
              <a:rPr lang="en-US" sz="2400" b="1" dirty="0" smtClean="0">
                <a:solidFill>
                  <a:srgbClr val="009900"/>
                </a:solidFill>
              </a:rPr>
              <a:t>OUTLINE</a:t>
            </a:r>
          </a:p>
          <a:p>
            <a:endParaRPr lang="en-US" sz="2400" b="1" dirty="0" smtClean="0">
              <a:solidFill>
                <a:srgbClr val="009900"/>
              </a:solidFill>
            </a:endParaRPr>
          </a:p>
          <a:p>
            <a:pPr marL="800100" lvl="1" indent="-342900">
              <a:buFont typeface="+mj-lt"/>
              <a:buAutoNum type="arabicPeriod"/>
            </a:pPr>
            <a:r>
              <a:rPr lang="en-US" sz="2400" b="1" dirty="0" smtClean="0">
                <a:solidFill>
                  <a:srgbClr val="009900"/>
                </a:solidFill>
              </a:rPr>
              <a:t>Background</a:t>
            </a:r>
          </a:p>
          <a:p>
            <a:pPr marL="800100" lvl="1" indent="-342900">
              <a:buFont typeface="+mj-lt"/>
              <a:buAutoNum type="arabicPeriod"/>
            </a:pPr>
            <a:r>
              <a:rPr lang="en-US" sz="2400" b="1" dirty="0" smtClean="0">
                <a:solidFill>
                  <a:srgbClr val="009900"/>
                </a:solidFill>
              </a:rPr>
              <a:t>E-Cubed Commons</a:t>
            </a:r>
          </a:p>
          <a:p>
            <a:pPr marL="800100" lvl="1" indent="-342900">
              <a:buFont typeface="+mj-lt"/>
              <a:buAutoNum type="arabicPeriod"/>
            </a:pPr>
            <a:r>
              <a:rPr lang="en-US" sz="2400" b="1" dirty="0" smtClean="0">
                <a:solidFill>
                  <a:srgbClr val="009900"/>
                </a:solidFill>
              </a:rPr>
              <a:t>EcoCAR: The </a:t>
            </a:r>
            <a:r>
              <a:rPr lang="en-US" sz="2400" b="1" dirty="0" err="1" smtClean="0">
                <a:solidFill>
                  <a:srgbClr val="009900"/>
                </a:solidFill>
              </a:rPr>
              <a:t>NeXt</a:t>
            </a:r>
            <a:r>
              <a:rPr lang="en-US" sz="2400" b="1" dirty="0" smtClean="0">
                <a:solidFill>
                  <a:srgbClr val="009900"/>
                </a:solidFill>
              </a:rPr>
              <a:t> Challenge </a:t>
            </a:r>
          </a:p>
          <a:p>
            <a:pPr marL="800100" lvl="1" indent="-342900">
              <a:buFont typeface="+mj-lt"/>
              <a:buAutoNum type="arabicPeriod"/>
            </a:pPr>
            <a:r>
              <a:rPr lang="en-US" sz="2400" b="1" dirty="0" smtClean="0">
                <a:solidFill>
                  <a:srgbClr val="009900"/>
                </a:solidFill>
              </a:rPr>
              <a:t>EcoCAR Summer Camp 2009</a:t>
            </a:r>
          </a:p>
          <a:p>
            <a:pPr marL="800100" lvl="1" indent="-342900">
              <a:buFont typeface="+mj-lt"/>
              <a:buAutoNum type="arabicPeriod"/>
            </a:pPr>
            <a:r>
              <a:rPr lang="en-US" sz="2400" b="1" dirty="0" smtClean="0">
                <a:solidFill>
                  <a:srgbClr val="009900"/>
                </a:solidFill>
              </a:rPr>
              <a:t>Missouri S&amp;T EcoCAR Team </a:t>
            </a:r>
            <a:r>
              <a:rPr lang="en-US" sz="2400" b="1" dirty="0" smtClean="0">
                <a:solidFill>
                  <a:srgbClr val="009900"/>
                </a:solidFill>
              </a:rPr>
              <a:t>Needs </a:t>
            </a:r>
            <a:endParaRPr lang="en-US" sz="2400" b="1" dirty="0" smtClean="0">
              <a:solidFill>
                <a:srgbClr val="009900"/>
              </a:solidFill>
            </a:endParaRPr>
          </a:p>
          <a:p>
            <a:pPr marL="800100" lvl="1" indent="-342900">
              <a:buFont typeface="+mj-lt"/>
              <a:buAutoNum type="arabicPeriod"/>
            </a:pPr>
            <a:endParaRPr lang="en-US" sz="2400" b="1" dirty="0" smtClean="0">
              <a:solidFill>
                <a:srgbClr val="009900"/>
              </a:solidFill>
            </a:endParaRPr>
          </a:p>
          <a:p>
            <a:pPr marL="800100" lvl="1" indent="-342900">
              <a:buFont typeface="+mj-lt"/>
              <a:buAutoNum type="arabicPeriod"/>
            </a:pPr>
            <a:endParaRPr lang="en-US" sz="2400" b="1" dirty="0" smtClean="0">
              <a:solidFill>
                <a:srgbClr val="009900"/>
              </a:solidFill>
            </a:endParaRPr>
          </a:p>
          <a:p>
            <a:pPr marL="800100" lvl="1" indent="-342900">
              <a:buFont typeface="+mj-lt"/>
              <a:buAutoNum type="arabicPeriod"/>
            </a:pPr>
            <a:endParaRPr lang="en-US" sz="2400" b="1" i="1" dirty="0" smtClean="0">
              <a:solidFill>
                <a:srgbClr val="009900"/>
              </a:solidFill>
            </a:endParaRPr>
          </a:p>
          <a:p>
            <a:pPr marL="800100" lvl="1" indent="-342900">
              <a:buFont typeface="+mj-lt"/>
              <a:buAutoNum type="arabicPeriod"/>
            </a:pPr>
            <a:endParaRPr lang="en-US" sz="2400" b="1" dirty="0" smtClean="0">
              <a:solidFill>
                <a:srgbClr val="009900"/>
              </a:solidFill>
            </a:endParaRPr>
          </a:p>
          <a:p>
            <a:pPr marL="800100" lvl="1" indent="-342900">
              <a:buFont typeface="+mj-lt"/>
              <a:buAutoNum type="arabicPeriod"/>
            </a:pPr>
            <a:endParaRPr lang="en-US" sz="2400" b="1" dirty="0" smtClean="0">
              <a:solidFill>
                <a:srgbClr val="009900"/>
              </a:solidFill>
            </a:endParaRPr>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dirty="0"/>
          </a:p>
        </p:txBody>
      </p:sp>
      <p:sp>
        <p:nvSpPr>
          <p:cNvPr id="3" name="Rectangle 2"/>
          <p:cNvSpPr/>
          <p:nvPr/>
        </p:nvSpPr>
        <p:spPr>
          <a:xfrm>
            <a:off x="28281" y="989697"/>
            <a:ext cx="9067800" cy="580095"/>
          </a:xfrm>
          <a:prstGeom prst="rect">
            <a:avLst/>
          </a:prstGeom>
        </p:spPr>
        <p:txBody>
          <a:bodyPr wrap="square">
            <a:spAutoFit/>
          </a:bodyPr>
          <a:lstStyle/>
          <a:p>
            <a:pPr algn="ctr">
              <a:lnSpc>
                <a:spcPts val="4100"/>
              </a:lnSpc>
            </a:pPr>
            <a:r>
              <a:rPr lang="en-US" sz="3200" b="1" dirty="0" smtClean="0">
                <a:solidFill>
                  <a:srgbClr val="009900"/>
                </a:solidFill>
                <a:effectLst>
                  <a:outerShdw blurRad="38100" dist="38100" dir="2700000" algn="tl">
                    <a:srgbClr val="000000">
                      <a:alpha val="43137"/>
                    </a:srgbClr>
                  </a:outerShdw>
                </a:effectLst>
              </a:rPr>
              <a:t>Missouri S&amp;T Hydrogen Fuel Cell </a:t>
            </a:r>
            <a:r>
              <a:rPr lang="en-US" sz="3200" b="1" dirty="0" err="1" smtClean="0">
                <a:solidFill>
                  <a:srgbClr val="009900"/>
                </a:solidFill>
                <a:effectLst>
                  <a:outerShdw blurRad="38100" dist="38100" dir="2700000" algn="tl">
                    <a:srgbClr val="000000">
                      <a:alpha val="43137"/>
                    </a:srgbClr>
                  </a:outerShdw>
                </a:effectLst>
              </a:rPr>
              <a:t>EcoCAR</a:t>
            </a:r>
            <a:endParaRPr lang="en-US" sz="4400" b="1" dirty="0">
              <a:ln w="50800"/>
              <a:solidFill>
                <a:srgbClr val="009900"/>
              </a:solidFill>
              <a:effectLst>
                <a:outerShdw blurRad="38100" dist="38100" dir="2700000" algn="tl">
                  <a:srgbClr val="000000">
                    <a:alpha val="43137"/>
                  </a:srgbClr>
                </a:outerShdw>
              </a:effectLst>
            </a:endParaRPr>
          </a:p>
        </p:txBody>
      </p:sp>
      <p:pic>
        <p:nvPicPr>
          <p:cNvPr id="4" name="Picture 4" descr="http://e3.mst.edu/images/e3Header.jpg">
            <a:hlinkClick r:id="rId2"/>
          </p:cNvPr>
          <p:cNvPicPr>
            <a:picLocks noChangeAspect="1" noChangeArrowheads="1"/>
          </p:cNvPicPr>
          <p:nvPr/>
        </p:nvPicPr>
        <p:blipFill>
          <a:blip r:embed="rId3"/>
          <a:srcRect/>
          <a:stretch>
            <a:fillRect/>
          </a:stretch>
        </p:blipFill>
        <p:spPr bwMode="auto">
          <a:xfrm>
            <a:off x="0" y="5686424"/>
            <a:ext cx="9144000" cy="1171576"/>
          </a:xfrm>
          <a:prstGeom prst="rect">
            <a:avLst/>
          </a:prstGeom>
          <a:noFill/>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4"/>
          <p:cNvPicPr>
            <a:picLocks noChangeAspect="1" noChangeArrowheads="1"/>
          </p:cNvPicPr>
          <p:nvPr/>
        </p:nvPicPr>
        <p:blipFill>
          <a:blip r:embed="rId3"/>
          <a:srcRect/>
          <a:stretch>
            <a:fillRect/>
          </a:stretch>
        </p:blipFill>
        <p:spPr bwMode="auto">
          <a:xfrm>
            <a:off x="0" y="0"/>
            <a:ext cx="4578350" cy="3656013"/>
          </a:xfrm>
          <a:prstGeom prst="rect">
            <a:avLst/>
          </a:prstGeom>
          <a:noFill/>
          <a:ln w="9525">
            <a:noFill/>
            <a:miter lim="800000"/>
            <a:headEnd/>
            <a:tailEnd/>
          </a:ln>
        </p:spPr>
      </p:pic>
      <p:pic>
        <p:nvPicPr>
          <p:cNvPr id="40962" name="Picture 5"/>
          <p:cNvPicPr>
            <a:picLocks noChangeAspect="1" noChangeArrowheads="1"/>
          </p:cNvPicPr>
          <p:nvPr/>
        </p:nvPicPr>
        <p:blipFill>
          <a:blip r:embed="rId4"/>
          <a:srcRect/>
          <a:stretch>
            <a:fillRect/>
          </a:stretch>
        </p:blipFill>
        <p:spPr bwMode="auto">
          <a:xfrm>
            <a:off x="4565650" y="0"/>
            <a:ext cx="4578350" cy="3656013"/>
          </a:xfrm>
          <a:prstGeom prst="rect">
            <a:avLst/>
          </a:prstGeom>
          <a:noFill/>
          <a:ln w="9525">
            <a:noFill/>
            <a:miter lim="800000"/>
            <a:headEnd/>
            <a:tailEnd/>
          </a:ln>
        </p:spPr>
      </p:pic>
      <p:pic>
        <p:nvPicPr>
          <p:cNvPr id="40963" name="Picture 6"/>
          <p:cNvPicPr>
            <a:picLocks noChangeAspect="1" noChangeArrowheads="1"/>
          </p:cNvPicPr>
          <p:nvPr/>
        </p:nvPicPr>
        <p:blipFill>
          <a:blip r:embed="rId5"/>
          <a:srcRect/>
          <a:stretch>
            <a:fillRect/>
          </a:stretch>
        </p:blipFill>
        <p:spPr bwMode="auto">
          <a:xfrm>
            <a:off x="0" y="3505200"/>
            <a:ext cx="4570413" cy="3656013"/>
          </a:xfrm>
          <a:prstGeom prst="rect">
            <a:avLst/>
          </a:prstGeom>
          <a:noFill/>
          <a:ln w="9525">
            <a:noFill/>
            <a:miter lim="800000"/>
            <a:headEnd/>
            <a:tailEnd/>
          </a:ln>
        </p:spPr>
      </p:pic>
      <p:pic>
        <p:nvPicPr>
          <p:cNvPr id="40964" name="Picture 7"/>
          <p:cNvPicPr>
            <a:picLocks noChangeAspect="1" noChangeArrowheads="1"/>
          </p:cNvPicPr>
          <p:nvPr/>
        </p:nvPicPr>
        <p:blipFill>
          <a:blip r:embed="rId6"/>
          <a:srcRect/>
          <a:stretch>
            <a:fillRect/>
          </a:stretch>
        </p:blipFill>
        <p:spPr bwMode="auto">
          <a:xfrm>
            <a:off x="4572000" y="3505200"/>
            <a:ext cx="4570413" cy="365601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equinoxFuelCell"/>
          <p:cNvPicPr>
            <a:picLocks noChangeAspect="1" noChangeArrowheads="1"/>
          </p:cNvPicPr>
          <p:nvPr/>
        </p:nvPicPr>
        <p:blipFill>
          <a:blip r:embed="rId2"/>
          <a:srcRect b="14997"/>
          <a:stretch>
            <a:fillRect/>
          </a:stretch>
        </p:blipFill>
        <p:spPr bwMode="auto">
          <a:xfrm>
            <a:off x="0" y="1705257"/>
            <a:ext cx="9144000" cy="5181808"/>
          </a:xfrm>
          <a:prstGeom prst="rect">
            <a:avLst/>
          </a:prstGeom>
          <a:noFill/>
          <a:ln w="9525">
            <a:noFill/>
            <a:miter lim="800000"/>
            <a:headEnd/>
            <a:tailEnd/>
          </a:ln>
        </p:spPr>
      </p:pic>
      <p:pic>
        <p:nvPicPr>
          <p:cNvPr id="4099" name="Picture 5"/>
          <p:cNvPicPr>
            <a:picLocks noChangeAspect="1" noChangeArrowheads="1"/>
          </p:cNvPicPr>
          <p:nvPr/>
        </p:nvPicPr>
        <p:blipFill>
          <a:blip r:embed="rId3"/>
          <a:srcRect l="13013" t="47591" r="14014" b="28940"/>
          <a:stretch>
            <a:fillRect/>
          </a:stretch>
        </p:blipFill>
        <p:spPr bwMode="auto">
          <a:xfrm>
            <a:off x="0" y="772818"/>
            <a:ext cx="9144000" cy="9318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5" descr="DSC00644"/>
          <p:cNvPicPr>
            <a:picLocks noChangeAspect="1" noChangeArrowheads="1"/>
          </p:cNvPicPr>
          <p:nvPr/>
        </p:nvPicPr>
        <p:blipFill>
          <a:blip r:embed="rId3"/>
          <a:srcRect t="11111"/>
          <a:stretch>
            <a:fillRect/>
          </a:stretch>
        </p:blipFill>
        <p:spPr bwMode="auto">
          <a:xfrm>
            <a:off x="0" y="762000"/>
            <a:ext cx="9144000" cy="6096000"/>
          </a:xfrm>
          <a:prstGeom prst="rect">
            <a:avLst/>
          </a:prstGeom>
          <a:noFill/>
          <a:ln w="9525">
            <a:noFill/>
            <a:miter lim="800000"/>
            <a:headEnd/>
            <a:tailEnd/>
          </a:ln>
        </p:spPr>
      </p:pic>
      <p:sp>
        <p:nvSpPr>
          <p:cNvPr id="43011" name="Rectangle 6"/>
          <p:cNvSpPr>
            <a:spLocks noChangeArrowheads="1"/>
          </p:cNvSpPr>
          <p:nvPr/>
        </p:nvSpPr>
        <p:spPr bwMode="auto">
          <a:xfrm>
            <a:off x="0" y="990600"/>
            <a:ext cx="9144000" cy="830263"/>
          </a:xfrm>
          <a:prstGeom prst="rect">
            <a:avLst/>
          </a:prstGeom>
          <a:noFill/>
          <a:ln w="9525">
            <a:noFill/>
            <a:miter lim="800000"/>
            <a:headEnd/>
            <a:tailEnd/>
          </a:ln>
        </p:spPr>
        <p:txBody>
          <a:bodyPr>
            <a:spAutoFit/>
            <a:scene3d>
              <a:camera prst="orthographicFront"/>
              <a:lightRig rig="twoPt" dir="t"/>
            </a:scene3d>
            <a:sp3d extrusionH="57150">
              <a:bevelT w="38100" h="38100"/>
            </a:sp3d>
          </a:bodyPr>
          <a:lstStyle/>
          <a:p>
            <a:pPr algn="ctr"/>
            <a:r>
              <a:rPr lang="en-US" sz="4800" b="1" dirty="0">
                <a:solidFill>
                  <a:schemeClr val="bg1"/>
                </a:solidFill>
              </a:rPr>
              <a:t>Missouri S&amp;T EcoCAR Team</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lum bright="13000"/>
          </a:blip>
          <a:srcRect/>
          <a:stretch>
            <a:fillRect/>
          </a:stretch>
        </p:blipFill>
        <p:spPr bwMode="auto">
          <a:xfrm rot="5400000">
            <a:off x="2324099" y="114301"/>
            <a:ext cx="4343402" cy="8534400"/>
          </a:xfrm>
          <a:prstGeom prst="rect">
            <a:avLst/>
          </a:prstGeom>
          <a:noFill/>
          <a:ln w="9525">
            <a:noFill/>
            <a:miter lim="800000"/>
            <a:headEnd/>
            <a:tailEnd/>
          </a:ln>
        </p:spPr>
      </p:pic>
      <p:sp>
        <p:nvSpPr>
          <p:cNvPr id="4" name="TextBox 3"/>
          <p:cNvSpPr txBox="1"/>
          <p:nvPr/>
        </p:nvSpPr>
        <p:spPr>
          <a:xfrm>
            <a:off x="381000" y="1143000"/>
            <a:ext cx="8382000" cy="523220"/>
          </a:xfrm>
          <a:prstGeom prst="rect">
            <a:avLst/>
          </a:prstGeom>
          <a:noFill/>
        </p:spPr>
        <p:txBody>
          <a:bodyPr wrap="square" rtlCol="0">
            <a:spAutoFit/>
          </a:bodyPr>
          <a:lstStyle/>
          <a:p>
            <a:pPr algn="ctr"/>
            <a:r>
              <a:rPr lang="en-US" sz="2800" b="1" dirty="0" err="1" smtClean="0">
                <a:solidFill>
                  <a:srgbClr val="009900"/>
                </a:solidFill>
                <a:effectLst>
                  <a:outerShdw blurRad="38100" dist="38100" dir="2700000" algn="tl">
                    <a:srgbClr val="000000">
                      <a:alpha val="43137"/>
                    </a:srgbClr>
                  </a:outerShdw>
                </a:effectLst>
              </a:rPr>
              <a:t>Powertrain</a:t>
            </a:r>
            <a:r>
              <a:rPr lang="en-US" sz="2800" b="1" dirty="0" smtClean="0">
                <a:solidFill>
                  <a:srgbClr val="009900"/>
                </a:solidFill>
                <a:effectLst>
                  <a:outerShdw blurRad="38100" dist="38100" dir="2700000" algn="tl">
                    <a:srgbClr val="000000">
                      <a:alpha val="43137"/>
                    </a:srgbClr>
                  </a:outerShdw>
                </a:effectLst>
              </a:rPr>
              <a:t> Architecture Selection Process</a:t>
            </a:r>
            <a:endParaRPr lang="en-US" sz="2800" b="1" dirty="0">
              <a:solidFill>
                <a:srgbClr val="009900"/>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l="29994" t="8995" r="10793" b="8995"/>
          <a:stretch>
            <a:fillRect/>
          </a:stretch>
        </p:blipFill>
        <p:spPr bwMode="auto">
          <a:xfrm rot="5400000">
            <a:off x="1875947" y="-410054"/>
            <a:ext cx="5392104" cy="8839202"/>
          </a:xfrm>
          <a:prstGeom prst="rect">
            <a:avLst/>
          </a:prstGeom>
          <a:noFill/>
          <a:ln w="9525">
            <a:noFill/>
            <a:miter lim="800000"/>
            <a:headEnd/>
            <a:tailEnd/>
          </a:ln>
        </p:spPr>
      </p:pic>
      <p:sp>
        <p:nvSpPr>
          <p:cNvPr id="3" name="TextBox 2"/>
          <p:cNvSpPr txBox="1"/>
          <p:nvPr/>
        </p:nvSpPr>
        <p:spPr>
          <a:xfrm>
            <a:off x="0" y="838200"/>
            <a:ext cx="9144000" cy="830997"/>
          </a:xfrm>
          <a:prstGeom prst="rect">
            <a:avLst/>
          </a:prstGeom>
          <a:noFill/>
        </p:spPr>
        <p:txBody>
          <a:bodyPr wrap="square" rtlCol="0">
            <a:spAutoFit/>
          </a:bodyPr>
          <a:lstStyle/>
          <a:p>
            <a:pPr algn="ctr"/>
            <a:r>
              <a:rPr lang="en-US" sz="2800" b="1" dirty="0" err="1" smtClean="0">
                <a:solidFill>
                  <a:srgbClr val="009900"/>
                </a:solidFill>
                <a:effectLst>
                  <a:outerShdw blurRad="38100" dist="38100" dir="2700000" algn="tl">
                    <a:srgbClr val="000000">
                      <a:alpha val="43137"/>
                    </a:srgbClr>
                  </a:outerShdw>
                </a:effectLst>
              </a:rPr>
              <a:t>Powertrain</a:t>
            </a:r>
            <a:r>
              <a:rPr lang="en-US" sz="2800" b="1" dirty="0" smtClean="0">
                <a:solidFill>
                  <a:srgbClr val="009900"/>
                </a:solidFill>
                <a:effectLst>
                  <a:outerShdw blurRad="38100" dist="38100" dir="2700000" algn="tl">
                    <a:srgbClr val="000000">
                      <a:alpha val="43137"/>
                    </a:srgbClr>
                  </a:outerShdw>
                </a:effectLst>
              </a:rPr>
              <a:t> System Analysis Toolkit © </a:t>
            </a:r>
          </a:p>
          <a:p>
            <a:pPr algn="ctr"/>
            <a:r>
              <a:rPr lang="en-US" sz="2000" b="1" dirty="0" smtClean="0">
                <a:solidFill>
                  <a:srgbClr val="009900"/>
                </a:solidFill>
              </a:rPr>
              <a:t>(PSAT) from Argonne National Laboratory</a:t>
            </a:r>
            <a:endParaRPr lang="en-US" sz="2000" b="1" dirty="0">
              <a:solidFill>
                <a:srgbClr val="009900"/>
              </a:solidFill>
            </a:endParaRPr>
          </a:p>
        </p:txBody>
      </p:sp>
      <p:sp>
        <p:nvSpPr>
          <p:cNvPr id="4" name="TextBox 3"/>
          <p:cNvSpPr txBox="1"/>
          <p:nvPr/>
        </p:nvSpPr>
        <p:spPr>
          <a:xfrm>
            <a:off x="152398" y="4033897"/>
            <a:ext cx="4343402" cy="2308324"/>
          </a:xfrm>
          <a:prstGeom prst="rect">
            <a:avLst/>
          </a:prstGeom>
          <a:noFill/>
        </p:spPr>
        <p:txBody>
          <a:bodyPr wrap="square" rtlCol="0">
            <a:spAutoFit/>
          </a:bodyPr>
          <a:lstStyle/>
          <a:p>
            <a:r>
              <a:rPr lang="en-US" sz="1600" b="1" dirty="0" smtClean="0">
                <a:solidFill>
                  <a:srgbClr val="009900"/>
                </a:solidFill>
              </a:rPr>
              <a:t>PSAT is a "forward-looking" model that simulates fuel economy and performance in a realistic manner — taking into account transient behavior and control system characteristics.   It can simulate an unrivaled number of configurations (conventional, electric, fuel cell, series hybrid, parallel hybrid, and power split hybrid). </a:t>
            </a:r>
            <a:endParaRPr lang="en-US" sz="1600" b="1" dirty="0">
              <a:solidFill>
                <a:srgbClr val="009900"/>
              </a:solidFill>
            </a:endParaRP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1203" name="Object 3"/>
          <p:cNvGraphicFramePr>
            <a:graphicFrameLocks noChangeAspect="1"/>
          </p:cNvGraphicFramePr>
          <p:nvPr/>
        </p:nvGraphicFramePr>
        <p:xfrm>
          <a:off x="76200" y="2166153"/>
          <a:ext cx="8915111" cy="4310063"/>
        </p:xfrm>
        <a:graphic>
          <a:graphicData uri="http://schemas.openxmlformats.org/presentationml/2006/ole">
            <p:oleObj spid="_x0000_s51203" r:id="rId3" imgW="5616641" imgH="2747264" progId="">
              <p:embed/>
            </p:oleObj>
          </a:graphicData>
        </a:graphic>
      </p:graphicFrame>
      <p:sp>
        <p:nvSpPr>
          <p:cNvPr id="5" name="TextBox 4"/>
          <p:cNvSpPr txBox="1"/>
          <p:nvPr/>
        </p:nvSpPr>
        <p:spPr>
          <a:xfrm>
            <a:off x="0" y="762000"/>
            <a:ext cx="9144000" cy="1477328"/>
          </a:xfrm>
          <a:prstGeom prst="rect">
            <a:avLst/>
          </a:prstGeom>
          <a:noFill/>
        </p:spPr>
        <p:txBody>
          <a:bodyPr wrap="square" rtlCol="0">
            <a:spAutoFit/>
          </a:bodyPr>
          <a:lstStyle/>
          <a:p>
            <a:pPr algn="just"/>
            <a:r>
              <a:rPr lang="en-US" dirty="0" smtClean="0">
                <a:solidFill>
                  <a:srgbClr val="009900"/>
                </a:solidFill>
              </a:rPr>
              <a:t>The Missouri S&amp;T vehicle </a:t>
            </a:r>
            <a:r>
              <a:rPr lang="en-US" dirty="0" err="1" smtClean="0">
                <a:solidFill>
                  <a:srgbClr val="009900"/>
                </a:solidFill>
              </a:rPr>
              <a:t>powertrain</a:t>
            </a:r>
            <a:r>
              <a:rPr lang="en-US" dirty="0" smtClean="0">
                <a:solidFill>
                  <a:srgbClr val="009900"/>
                </a:solidFill>
              </a:rPr>
              <a:t> is a series fuel-cell plug-in hybrid electric vehicle (FC PHEV)</a:t>
            </a:r>
            <a:r>
              <a:rPr lang="en-US" b="1" dirty="0" smtClean="0">
                <a:solidFill>
                  <a:srgbClr val="009900"/>
                </a:solidFill>
              </a:rPr>
              <a:t>.</a:t>
            </a:r>
            <a:r>
              <a:rPr lang="en-US" dirty="0" smtClean="0">
                <a:solidFill>
                  <a:srgbClr val="009900"/>
                </a:solidFill>
              </a:rPr>
              <a:t>   Initially, the battery, Energy Storage System (ESS), will have to supply all the power requirements for the vehicle (accessories and propulsion).  The vehicle then operates in a charge depleting or charge sustaining mode based off of the battery state of charge (SOC). </a:t>
            </a:r>
            <a:endParaRPr lang="en-US" dirty="0">
              <a:solidFill>
                <a:srgbClr val="009900"/>
              </a:solidFill>
            </a:endParaRP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791062"/>
          <a:ext cx="8458200" cy="6024286"/>
        </p:xfrm>
        <a:graphic>
          <a:graphicData uri="http://schemas.openxmlformats.org/drawingml/2006/table">
            <a:tbl>
              <a:tblPr/>
              <a:tblGrid>
                <a:gridCol w="2114550"/>
                <a:gridCol w="2114550"/>
                <a:gridCol w="2114550"/>
                <a:gridCol w="2114550"/>
              </a:tblGrid>
              <a:tr h="256726">
                <a:tc>
                  <a:txBody>
                    <a:bodyPr/>
                    <a:lstStyle/>
                    <a:p>
                      <a:pPr marL="0" marR="0" algn="ctr">
                        <a:lnSpc>
                          <a:spcPct val="115000"/>
                        </a:lnSpc>
                        <a:spcBef>
                          <a:spcPts val="0"/>
                        </a:spcBef>
                        <a:spcAft>
                          <a:spcPts val="1000"/>
                        </a:spcAft>
                      </a:pPr>
                      <a:r>
                        <a:rPr lang="en-US" sz="1600" b="1" dirty="0">
                          <a:latin typeface="Arial" pitchFamily="34" charset="0"/>
                          <a:ea typeface="Calibri"/>
                          <a:cs typeface="Arial" pitchFamily="34" charset="0"/>
                        </a:rPr>
                        <a:t>Specification</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2">
                  <a:txBody>
                    <a:bodyPr/>
                    <a:lstStyle/>
                    <a:p>
                      <a:pPr marL="0" marR="0" algn="ctr">
                        <a:lnSpc>
                          <a:spcPct val="115000"/>
                        </a:lnSpc>
                        <a:spcBef>
                          <a:spcPts val="0"/>
                        </a:spcBef>
                        <a:spcAft>
                          <a:spcPts val="1000"/>
                        </a:spcAft>
                      </a:pPr>
                      <a:r>
                        <a:rPr lang="en-US" sz="1600" b="1" dirty="0">
                          <a:latin typeface="Arial" pitchFamily="34" charset="0"/>
                          <a:ea typeface="Calibri"/>
                          <a:cs typeface="Arial" pitchFamily="34" charset="0"/>
                        </a:rPr>
                        <a:t>Competition </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marL="0" marR="0" algn="ctr">
                        <a:lnSpc>
                          <a:spcPct val="115000"/>
                        </a:lnSpc>
                        <a:spcBef>
                          <a:spcPts val="0"/>
                        </a:spcBef>
                        <a:spcAft>
                          <a:spcPts val="1000"/>
                        </a:spcAft>
                      </a:pPr>
                      <a:r>
                        <a:rPr lang="en-US" sz="1600" b="1" dirty="0" smtClean="0">
                          <a:latin typeface="Arial" pitchFamily="34" charset="0"/>
                          <a:ea typeface="Calibri"/>
                          <a:cs typeface="Arial" pitchFamily="34" charset="0"/>
                        </a:rPr>
                        <a:t>Missouri S&amp;T Team</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13453">
                <a:tc>
                  <a:txBody>
                    <a:bodyPr/>
                    <a:lstStyle/>
                    <a:p>
                      <a:pPr marL="0" marR="0">
                        <a:lnSpc>
                          <a:spcPct val="115000"/>
                        </a:lnSpc>
                        <a:spcBef>
                          <a:spcPts val="0"/>
                        </a:spcBef>
                        <a:spcAft>
                          <a:spcPts val="1000"/>
                        </a:spcAft>
                      </a:pPr>
                      <a:r>
                        <a:rPr lang="en-US" sz="1600" b="1" dirty="0">
                          <a:latin typeface="Arial" pitchFamily="34" charset="0"/>
                          <a:ea typeface="Calibri"/>
                          <a:cs typeface="Arial" pitchFamily="34" charset="0"/>
                        </a:rPr>
                        <a:t>EcoCAR</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b="1" dirty="0">
                          <a:latin typeface="Arial" pitchFamily="34" charset="0"/>
                          <a:ea typeface="Calibri"/>
                          <a:cs typeface="Arial" pitchFamily="34" charset="0"/>
                        </a:rPr>
                        <a:t>Production VUE</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b="1" dirty="0">
                          <a:latin typeface="Arial" pitchFamily="34" charset="0"/>
                          <a:ea typeface="Calibri"/>
                          <a:cs typeface="Arial" pitchFamily="34" charset="0"/>
                        </a:rPr>
                        <a:t>Competition </a:t>
                      </a:r>
                      <a:br>
                        <a:rPr lang="en-US" sz="1600" b="1" dirty="0">
                          <a:latin typeface="Arial" pitchFamily="34" charset="0"/>
                          <a:ea typeface="Calibri"/>
                          <a:cs typeface="Arial" pitchFamily="34" charset="0"/>
                        </a:rPr>
                      </a:br>
                      <a:r>
                        <a:rPr lang="en-US" sz="1600" b="1" dirty="0">
                          <a:latin typeface="Arial" pitchFamily="34" charset="0"/>
                          <a:ea typeface="Calibri"/>
                          <a:cs typeface="Arial" pitchFamily="34" charset="0"/>
                        </a:rPr>
                        <a:t>Requirement</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b="1" dirty="0" smtClean="0">
                          <a:latin typeface="Arial" pitchFamily="34" charset="0"/>
                          <a:ea typeface="Calibri"/>
                          <a:cs typeface="Arial" pitchFamily="34" charset="0"/>
                        </a:rPr>
                        <a:t>Vehicle Technical Specifications</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Accel 0-60</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10.6 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14 </a:t>
                      </a:r>
                      <a:r>
                        <a:rPr lang="en-US" sz="1600" dirty="0">
                          <a:latin typeface="Arial" pitchFamily="34" charset="0"/>
                          <a:ea typeface="Calibri"/>
                          <a:cs typeface="Arial" pitchFamily="34" charset="0"/>
                        </a:rPr>
                        <a:t>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 9.8</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Accel 50-70</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7 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10 </a:t>
                      </a:r>
                      <a:r>
                        <a:rPr lang="en-US" sz="1600" dirty="0">
                          <a:latin typeface="Arial" pitchFamily="34" charset="0"/>
                          <a:ea typeface="Calibri"/>
                          <a:cs typeface="Arial" pitchFamily="34" charset="0"/>
                        </a:rPr>
                        <a:t>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 5.8</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453">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UF Weighted </a:t>
                      </a:r>
                      <a:r>
                        <a:rPr lang="en-US" sz="1600" dirty="0" smtClean="0">
                          <a:latin typeface="Arial" pitchFamily="34" charset="0"/>
                          <a:ea typeface="Calibri"/>
                          <a:cs typeface="Arial" pitchFamily="34" charset="0"/>
                        </a:rPr>
                        <a:t>FE*</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rgbClr val="000000"/>
                          </a:solidFill>
                          <a:latin typeface="Arial" pitchFamily="34" charset="0"/>
                          <a:ea typeface="Calibri"/>
                          <a:cs typeface="Arial" pitchFamily="34" charset="0"/>
                        </a:rPr>
                        <a:t>8.3 l/100 km  </a:t>
                      </a:r>
                      <a:r>
                        <a:rPr lang="en-US" sz="1600" dirty="0" smtClean="0">
                          <a:solidFill>
                            <a:srgbClr val="000000"/>
                          </a:solidFill>
                          <a:latin typeface="Arial" pitchFamily="34" charset="0"/>
                          <a:ea typeface="Calibri"/>
                          <a:cs typeface="Arial" pitchFamily="34" charset="0"/>
                        </a:rPr>
                        <a:t>       (</a:t>
                      </a:r>
                      <a:r>
                        <a:rPr lang="en-US" sz="1600" dirty="0">
                          <a:solidFill>
                            <a:srgbClr val="000000"/>
                          </a:solidFill>
                          <a:latin typeface="Arial" pitchFamily="34" charset="0"/>
                          <a:ea typeface="Calibri"/>
                          <a:cs typeface="Arial" pitchFamily="34" charset="0"/>
                        </a:rPr>
                        <a:t>28.3 </a:t>
                      </a:r>
                      <a:r>
                        <a:rPr lang="en-US" sz="1600" dirty="0" err="1">
                          <a:solidFill>
                            <a:srgbClr val="000000"/>
                          </a:solidFill>
                          <a:latin typeface="Arial" pitchFamily="34" charset="0"/>
                          <a:ea typeface="Calibri"/>
                          <a:cs typeface="Arial" pitchFamily="34" charset="0"/>
                        </a:rPr>
                        <a:t>mpgge</a:t>
                      </a:r>
                      <a:r>
                        <a:rPr lang="en-US" sz="1600" dirty="0">
                          <a:solidFill>
                            <a:srgbClr val="000000"/>
                          </a:solidFill>
                          <a:latin typeface="Arial" pitchFamily="34" charset="0"/>
                          <a:ea typeface="Calibri"/>
                          <a:cs typeface="Arial" pitchFamily="34" charset="0"/>
                        </a:rPr>
                        <a:t>)</a:t>
                      </a:r>
                      <a:endParaRPr lang="en-US" sz="1600" dirty="0">
                        <a:latin typeface="Arial" pitchFamily="34" charset="0"/>
                        <a:ea typeface="Calibri"/>
                        <a:cs typeface="Arial" pitchFamily="34" charset="0"/>
                      </a:endParaRPr>
                    </a:p>
                  </a:txBody>
                  <a:tcPr marL="59674" marR="5967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600" dirty="0">
                          <a:solidFill>
                            <a:srgbClr val="000000"/>
                          </a:solidFill>
                          <a:latin typeface="Arial" pitchFamily="34" charset="0"/>
                          <a:ea typeface="Calibri"/>
                          <a:cs typeface="Arial" pitchFamily="34" charset="0"/>
                        </a:rPr>
                        <a:t>7.4 l/100 km</a:t>
                      </a:r>
                      <a:br>
                        <a:rPr lang="en-US" sz="1600" dirty="0">
                          <a:solidFill>
                            <a:srgbClr val="000000"/>
                          </a:solidFill>
                          <a:latin typeface="Arial" pitchFamily="34" charset="0"/>
                          <a:ea typeface="Calibri"/>
                          <a:cs typeface="Arial" pitchFamily="34" charset="0"/>
                        </a:rPr>
                      </a:br>
                      <a:r>
                        <a:rPr lang="en-US" sz="1600" dirty="0">
                          <a:solidFill>
                            <a:srgbClr val="000000"/>
                          </a:solidFill>
                          <a:latin typeface="Arial" pitchFamily="34" charset="0"/>
                          <a:ea typeface="Calibri"/>
                          <a:cs typeface="Arial" pitchFamily="34" charset="0"/>
                        </a:rPr>
                        <a:t>(32 </a:t>
                      </a:r>
                      <a:r>
                        <a:rPr lang="en-US" sz="1600" dirty="0" err="1">
                          <a:solidFill>
                            <a:srgbClr val="000000"/>
                          </a:solidFill>
                          <a:latin typeface="Arial" pitchFamily="34" charset="0"/>
                          <a:ea typeface="Calibri"/>
                          <a:cs typeface="Arial" pitchFamily="34" charset="0"/>
                        </a:rPr>
                        <a:t>mpgge</a:t>
                      </a:r>
                      <a:r>
                        <a:rPr lang="en-US" sz="1600" dirty="0">
                          <a:solidFill>
                            <a:srgbClr val="000000"/>
                          </a:solidFill>
                          <a:latin typeface="Arial" pitchFamily="34" charset="0"/>
                          <a:ea typeface="Calibri"/>
                          <a:cs typeface="Arial" pitchFamily="34" charset="0"/>
                        </a:rPr>
                        <a:t>)</a:t>
                      </a:r>
                      <a:endParaRPr lang="en-US" sz="1600" dirty="0">
                        <a:latin typeface="Arial" pitchFamily="34" charset="0"/>
                        <a:ea typeface="Calibri"/>
                        <a:cs typeface="Arial" pitchFamily="34" charset="0"/>
                      </a:endParaRPr>
                    </a:p>
                  </a:txBody>
                  <a:tcPr marL="59674" marR="5967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160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0177">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Towing Capacity</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680 kg (1500 lb)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680 </a:t>
                      </a:r>
                      <a:r>
                        <a:rPr lang="en-US" sz="1600" dirty="0">
                          <a:latin typeface="Arial" pitchFamily="34" charset="0"/>
                          <a:ea typeface="Calibri"/>
                          <a:cs typeface="Arial" pitchFamily="34" charset="0"/>
                        </a:rPr>
                        <a:t>kg @ 3.5</a:t>
                      </a:r>
                      <a:r>
                        <a:rPr lang="en-US" sz="1600" dirty="0" smtClean="0">
                          <a:latin typeface="Arial" pitchFamily="34" charset="0"/>
                          <a:ea typeface="Calibri"/>
                          <a:cs typeface="Arial" pitchFamily="34" charset="0"/>
                        </a:rPr>
                        <a:t>%</a:t>
                      </a:r>
                      <a:r>
                        <a:rPr lang="en-US" sz="1600" baseline="0" dirty="0" smtClean="0">
                          <a:latin typeface="Arial" pitchFamily="34" charset="0"/>
                          <a:ea typeface="Calibri"/>
                          <a:cs typeface="Arial" pitchFamily="34" charset="0"/>
                        </a:rPr>
                        <a:t>   </a:t>
                      </a:r>
                      <a:r>
                        <a:rPr lang="en-US" sz="1600" dirty="0" smtClean="0">
                          <a:latin typeface="Arial" pitchFamily="34" charset="0"/>
                          <a:ea typeface="Calibri"/>
                          <a:cs typeface="Arial" pitchFamily="34" charset="0"/>
                        </a:rPr>
                        <a:t> </a:t>
                      </a:r>
                      <a:r>
                        <a:rPr lang="en-US" sz="1600" dirty="0">
                          <a:latin typeface="Arial" pitchFamily="34" charset="0"/>
                          <a:ea typeface="Calibri"/>
                          <a:cs typeface="Arial" pitchFamily="34" charset="0"/>
                        </a:rPr>
                        <a:t>20 min @ </a:t>
                      </a:r>
                      <a:r>
                        <a:rPr lang="en-US" sz="1600" dirty="0" smtClean="0">
                          <a:latin typeface="Arial" pitchFamily="34" charset="0"/>
                          <a:ea typeface="Calibri"/>
                          <a:cs typeface="Arial" pitchFamily="34" charset="0"/>
                        </a:rPr>
                        <a:t>45 mph</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a:t>
                      </a:r>
                      <a:r>
                        <a:rPr lang="en-US" sz="1600" dirty="0" smtClean="0">
                          <a:latin typeface="Arial" pitchFamily="34" charset="0"/>
                          <a:ea typeface="Calibri"/>
                          <a:cs typeface="Arial" pitchFamily="34" charset="0"/>
                        </a:rPr>
                        <a:t>680 kg @ 45 </a:t>
                      </a:r>
                      <a:r>
                        <a:rPr lang="en-US" sz="1600" dirty="0">
                          <a:latin typeface="Arial" pitchFamily="34" charset="0"/>
                          <a:ea typeface="Calibri"/>
                          <a:cs typeface="Arial" pitchFamily="34" charset="0"/>
                        </a:rPr>
                        <a:t>mph</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3937">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Cargo Capacity</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0.83 </a:t>
                      </a:r>
                      <a:r>
                        <a:rPr lang="en-US" sz="1600" dirty="0">
                          <a:latin typeface="Arial" pitchFamily="34" charset="0"/>
                          <a:ea typeface="Calibri"/>
                          <a:cs typeface="Arial" pitchFamily="34" charset="0"/>
                        </a:rPr>
                        <a:t>m</a:t>
                      </a:r>
                      <a:r>
                        <a:rPr lang="en-US" sz="1600" baseline="30000" dirty="0">
                          <a:latin typeface="Arial" pitchFamily="34" charset="0"/>
                          <a:ea typeface="Calibri"/>
                          <a:cs typeface="Arial" pitchFamily="34" charset="0"/>
                        </a:rPr>
                        <a:t>3</a:t>
                      </a:r>
                      <a:r>
                        <a:rPr lang="en-US" sz="1600" dirty="0">
                          <a:latin typeface="Arial" pitchFamily="34" charset="0"/>
                          <a:ea typeface="Calibri"/>
                          <a:cs typeface="Arial" pitchFamily="34" charset="0"/>
                        </a:rPr>
                        <a:t>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Height: 457 mm (18”)</a:t>
                      </a:r>
                    </a:p>
                    <a:p>
                      <a:pPr marL="0" marR="0">
                        <a:lnSpc>
                          <a:spcPct val="115000"/>
                        </a:lnSpc>
                        <a:spcBef>
                          <a:spcPts val="0"/>
                        </a:spcBef>
                        <a:spcAft>
                          <a:spcPts val="1000"/>
                        </a:spcAft>
                      </a:pPr>
                      <a:r>
                        <a:rPr lang="en-US" sz="1600" dirty="0">
                          <a:latin typeface="Arial" pitchFamily="34" charset="0"/>
                          <a:ea typeface="Calibri"/>
                          <a:cs typeface="Arial" pitchFamily="34" charset="0"/>
                        </a:rPr>
                        <a:t>Depth: 686 mm (27”)</a:t>
                      </a:r>
                    </a:p>
                    <a:p>
                      <a:pPr marL="0" marR="0">
                        <a:lnSpc>
                          <a:spcPct val="115000"/>
                        </a:lnSpc>
                        <a:spcBef>
                          <a:spcPts val="0"/>
                        </a:spcBef>
                        <a:spcAft>
                          <a:spcPts val="1000"/>
                        </a:spcAft>
                      </a:pPr>
                      <a:r>
                        <a:rPr lang="en-US" sz="1600" dirty="0">
                          <a:latin typeface="Arial" pitchFamily="34" charset="0"/>
                          <a:ea typeface="Calibri"/>
                          <a:cs typeface="Arial" pitchFamily="34" charset="0"/>
                        </a:rPr>
                        <a:t>Width: 762 mm (</a:t>
                      </a:r>
                      <a:r>
                        <a:rPr lang="en-US" sz="1600" dirty="0" smtClean="0">
                          <a:latin typeface="Arial" pitchFamily="34" charset="0"/>
                          <a:ea typeface="Calibri"/>
                          <a:cs typeface="Arial" pitchFamily="34" charset="0"/>
                        </a:rPr>
                        <a:t>30”)</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a:t>
                      </a:r>
                      <a:r>
                        <a:rPr lang="en-US" sz="1600" dirty="0" smtClean="0">
                          <a:latin typeface="Arial" pitchFamily="34" charset="0"/>
                          <a:ea typeface="Calibri"/>
                          <a:cs typeface="Arial" pitchFamily="34" charset="0"/>
                        </a:rPr>
                        <a:t>0.83 </a:t>
                      </a:r>
                      <a:r>
                        <a:rPr lang="en-US" sz="1600" dirty="0">
                          <a:latin typeface="Arial" pitchFamily="34" charset="0"/>
                          <a:ea typeface="Calibri"/>
                          <a:cs typeface="Arial" pitchFamily="34" charset="0"/>
                        </a:rPr>
                        <a:t>m</a:t>
                      </a:r>
                      <a:r>
                        <a:rPr lang="en-US" sz="1600" baseline="30000" dirty="0">
                          <a:latin typeface="Arial" pitchFamily="34" charset="0"/>
                          <a:ea typeface="Calibri"/>
                          <a:cs typeface="Arial" pitchFamily="34" charset="0"/>
                        </a:rPr>
                        <a:t>3</a:t>
                      </a:r>
                      <a:r>
                        <a:rPr lang="en-US" sz="1600" dirty="0">
                          <a:latin typeface="Arial" pitchFamily="34" charset="0"/>
                          <a:ea typeface="Calibri"/>
                          <a:cs typeface="Arial" pitchFamily="34" charset="0"/>
                        </a:rPr>
                        <a:t>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Passenger Capacity</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5</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4 </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4</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453">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Braking 60 - 0</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123 </a:t>
                      </a:r>
                      <a:r>
                        <a:rPr lang="en-US" sz="1600" dirty="0">
                          <a:latin typeface="Arial" pitchFamily="34" charset="0"/>
                          <a:ea typeface="Calibri"/>
                          <a:cs typeface="Arial" pitchFamily="34" charset="0"/>
                        </a:rPr>
                        <a:t>-140 </a:t>
                      </a:r>
                      <a:r>
                        <a:rPr lang="en-US" sz="1600" dirty="0" smtClean="0">
                          <a:latin typeface="Arial" pitchFamily="34" charset="0"/>
                          <a:ea typeface="Calibri"/>
                          <a:cs typeface="Arial" pitchFamily="34" charset="0"/>
                        </a:rPr>
                        <a:t>ft</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&lt; 170 ft</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cap="all" dirty="0" smtClean="0">
                          <a:latin typeface="Arial" pitchFamily="34" charset="0"/>
                          <a:ea typeface="Calibri"/>
                          <a:cs typeface="Arial" pitchFamily="34" charset="0"/>
                        </a:rPr>
                        <a:t> &lt;</a:t>
                      </a:r>
                      <a:r>
                        <a:rPr lang="en-US" sz="1600" cap="all" baseline="0" dirty="0" smtClean="0">
                          <a:latin typeface="Arial" pitchFamily="34" charset="0"/>
                          <a:ea typeface="Calibri"/>
                          <a:cs typeface="Arial" pitchFamily="34" charset="0"/>
                        </a:rPr>
                        <a:t> 170 </a:t>
                      </a:r>
                      <a:r>
                        <a:rPr lang="en-US" sz="1600" dirty="0" smtClean="0">
                          <a:latin typeface="Arial" pitchFamily="34" charset="0"/>
                          <a:ea typeface="Calibri"/>
                          <a:cs typeface="Arial" pitchFamily="34" charset="0"/>
                        </a:rPr>
                        <a:t>ft</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Mass</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1758 kg (3875 lb)</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2268 kg* (5000 lb)</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cap="all" dirty="0" smtClean="0">
                          <a:latin typeface="Arial" pitchFamily="34" charset="0"/>
                          <a:ea typeface="Calibri"/>
                          <a:cs typeface="Arial" pitchFamily="34" charset="0"/>
                        </a:rPr>
                        <a:t>2238</a:t>
                      </a:r>
                      <a:r>
                        <a:rPr lang="en-US" sz="1600" cap="all" baseline="0" dirty="0" smtClean="0">
                          <a:latin typeface="Arial" pitchFamily="34" charset="0"/>
                          <a:ea typeface="Calibri"/>
                          <a:cs typeface="Arial" pitchFamily="34" charset="0"/>
                        </a:rPr>
                        <a:t> </a:t>
                      </a:r>
                      <a:r>
                        <a:rPr lang="en-US" sz="1600" dirty="0" smtClean="0">
                          <a:latin typeface="Arial" pitchFamily="34" charset="0"/>
                          <a:ea typeface="Calibri"/>
                          <a:cs typeface="Arial" pitchFamily="34" charset="0"/>
                        </a:rPr>
                        <a:t> kg</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Starting Time</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 2 s</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 15 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15 s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726">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Ground Clearance</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198 mm (7.8 </a:t>
                      </a:r>
                      <a:r>
                        <a:rPr lang="en-US" sz="1600" dirty="0" smtClean="0">
                          <a:latin typeface="Arial" pitchFamily="34" charset="0"/>
                          <a:ea typeface="Calibri"/>
                          <a:cs typeface="Arial" pitchFamily="34" charset="0"/>
                        </a:rPr>
                        <a:t>in.)  </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178 </a:t>
                      </a:r>
                      <a:r>
                        <a:rPr lang="en-US" sz="1600" dirty="0">
                          <a:latin typeface="Arial" pitchFamily="34" charset="0"/>
                          <a:ea typeface="Calibri"/>
                          <a:cs typeface="Arial" pitchFamily="34" charset="0"/>
                        </a:rPr>
                        <a:t>mm (7 </a:t>
                      </a:r>
                      <a:r>
                        <a:rPr lang="en-US" sz="1600" dirty="0" smtClean="0">
                          <a:latin typeface="Arial" pitchFamily="34" charset="0"/>
                          <a:ea typeface="Calibri"/>
                          <a:cs typeface="Arial" pitchFamily="34" charset="0"/>
                        </a:rPr>
                        <a:t>in.)  </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smtClean="0">
                          <a:latin typeface="Arial" pitchFamily="34" charset="0"/>
                          <a:ea typeface="Calibri"/>
                          <a:cs typeface="Arial" pitchFamily="34" charset="0"/>
                        </a:rPr>
                        <a:t>≥ 178 </a:t>
                      </a:r>
                      <a:r>
                        <a:rPr lang="en-US" sz="1600" dirty="0">
                          <a:latin typeface="Arial" pitchFamily="34" charset="0"/>
                          <a:ea typeface="Calibri"/>
                          <a:cs typeface="Arial" pitchFamily="34" charset="0"/>
                        </a:rPr>
                        <a:t>mm (7 </a:t>
                      </a:r>
                      <a:r>
                        <a:rPr lang="en-US" sz="1600" dirty="0" smtClean="0">
                          <a:latin typeface="Arial" pitchFamily="34" charset="0"/>
                          <a:ea typeface="Calibri"/>
                          <a:cs typeface="Arial" pitchFamily="34" charset="0"/>
                        </a:rPr>
                        <a:t>in.)  </a:t>
                      </a:r>
                      <a:endParaRPr lang="en-US" sz="1600" dirty="0">
                        <a:latin typeface="Arial" pitchFamily="34" charset="0"/>
                        <a:ea typeface="Calibri"/>
                        <a:cs typeface="Arial" pitchFamily="34" charset="0"/>
                      </a:endParaRP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453">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Range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&gt; 580 km </a:t>
                      </a:r>
                      <a:br>
                        <a:rPr lang="en-US" sz="1600">
                          <a:latin typeface="Arial" pitchFamily="34" charset="0"/>
                          <a:ea typeface="Calibri"/>
                          <a:cs typeface="Arial" pitchFamily="34" charset="0"/>
                        </a:rPr>
                      </a:br>
                      <a:r>
                        <a:rPr lang="en-US" sz="1600">
                          <a:latin typeface="Arial" pitchFamily="34" charset="0"/>
                          <a:ea typeface="Calibri"/>
                          <a:cs typeface="Arial" pitchFamily="34" charset="0"/>
                        </a:rPr>
                        <a:t>(360 mi)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a:latin typeface="Arial" pitchFamily="34" charset="0"/>
                          <a:ea typeface="Calibri"/>
                          <a:cs typeface="Arial" pitchFamily="34" charset="0"/>
                        </a:rPr>
                        <a:t>≥ 320 km </a:t>
                      </a:r>
                      <a:br>
                        <a:rPr lang="en-US" sz="1600">
                          <a:latin typeface="Arial" pitchFamily="34" charset="0"/>
                          <a:ea typeface="Calibri"/>
                          <a:cs typeface="Arial" pitchFamily="34" charset="0"/>
                        </a:rPr>
                      </a:br>
                      <a:r>
                        <a:rPr lang="en-US" sz="1600">
                          <a:latin typeface="Arial" pitchFamily="34" charset="0"/>
                          <a:ea typeface="Calibri"/>
                          <a:cs typeface="Arial" pitchFamily="34" charset="0"/>
                        </a:rPr>
                        <a:t>(200 mi) </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600" dirty="0">
                          <a:latin typeface="Arial" pitchFamily="34" charset="0"/>
                          <a:ea typeface="Calibri"/>
                          <a:cs typeface="Arial" pitchFamily="34" charset="0"/>
                        </a:rPr>
                        <a:t> </a:t>
                      </a:r>
                      <a:r>
                        <a:rPr lang="en-US" sz="1600" dirty="0" smtClean="0">
                          <a:latin typeface="Arial" pitchFamily="34" charset="0"/>
                          <a:ea typeface="Calibri"/>
                          <a:cs typeface="Arial" pitchFamily="34" charset="0"/>
                        </a:rPr>
                        <a:t>&gt;</a:t>
                      </a:r>
                      <a:r>
                        <a:rPr lang="en-US" sz="1600" baseline="0" dirty="0" smtClean="0">
                          <a:latin typeface="Arial" pitchFamily="34" charset="0"/>
                          <a:ea typeface="Calibri"/>
                          <a:cs typeface="Arial" pitchFamily="34" charset="0"/>
                        </a:rPr>
                        <a:t> </a:t>
                      </a:r>
                      <a:r>
                        <a:rPr lang="en-US" sz="1600" dirty="0" smtClean="0">
                          <a:latin typeface="Arial" pitchFamily="34" charset="0"/>
                          <a:ea typeface="Calibri"/>
                          <a:cs typeface="Arial" pitchFamily="34" charset="0"/>
                        </a:rPr>
                        <a:t>200 </a:t>
                      </a:r>
                      <a:r>
                        <a:rPr lang="en-US" sz="1600" dirty="0">
                          <a:latin typeface="Arial" pitchFamily="34" charset="0"/>
                          <a:ea typeface="Calibri"/>
                          <a:cs typeface="Arial" pitchFamily="34" charset="0"/>
                        </a:rPr>
                        <a:t>miles</a:t>
                      </a:r>
                    </a:p>
                  </a:txBody>
                  <a:tcPr marL="59674" marR="596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4"/>
          <p:cNvPicPr>
            <a:picLocks noChangeAspect="1"/>
          </p:cNvPicPr>
          <p:nvPr/>
        </p:nvPicPr>
        <p:blipFill>
          <a:blip r:embed="rId2"/>
          <a:srcRect l="29250" t="31200" r="27499" b="15600"/>
          <a:stretch>
            <a:fillRect/>
          </a:stretch>
        </p:blipFill>
        <p:spPr bwMode="auto">
          <a:xfrm>
            <a:off x="17701" y="808565"/>
            <a:ext cx="5223597" cy="4215777"/>
          </a:xfrm>
          <a:prstGeom prst="rect">
            <a:avLst/>
          </a:prstGeom>
          <a:noFill/>
          <a:ln w="9525">
            <a:noFill/>
            <a:miter lim="800000"/>
            <a:headEnd/>
            <a:tailEnd/>
          </a:ln>
        </p:spPr>
      </p:pic>
      <p:pic>
        <p:nvPicPr>
          <p:cNvPr id="3" name="Imagen 7"/>
          <p:cNvPicPr>
            <a:picLocks noChangeAspect="1"/>
          </p:cNvPicPr>
          <p:nvPr/>
        </p:nvPicPr>
        <p:blipFill>
          <a:blip r:embed="rId3"/>
          <a:srcRect l="12083" t="21272" r="15506" b="16319"/>
          <a:stretch>
            <a:fillRect/>
          </a:stretch>
        </p:blipFill>
        <p:spPr bwMode="auto">
          <a:xfrm>
            <a:off x="4192565" y="4171431"/>
            <a:ext cx="4926276" cy="2662216"/>
          </a:xfrm>
          <a:prstGeom prst="rect">
            <a:avLst/>
          </a:prstGeom>
          <a:noFill/>
          <a:ln w="9525">
            <a:noFill/>
            <a:miter lim="800000"/>
            <a:headEnd/>
            <a:tailEnd/>
          </a:ln>
        </p:spPr>
      </p:pic>
      <p:sp>
        <p:nvSpPr>
          <p:cNvPr id="4" name="TextBox 3"/>
          <p:cNvSpPr txBox="1"/>
          <p:nvPr/>
        </p:nvSpPr>
        <p:spPr>
          <a:xfrm>
            <a:off x="5638800" y="990600"/>
            <a:ext cx="3505200" cy="2980303"/>
          </a:xfrm>
          <a:prstGeom prst="rect">
            <a:avLst/>
          </a:prstGeom>
          <a:noFill/>
        </p:spPr>
        <p:txBody>
          <a:bodyPr wrap="square" rtlCol="0">
            <a:spAutoFit/>
          </a:bodyPr>
          <a:lstStyle/>
          <a:p>
            <a:r>
              <a:rPr lang="en-US" b="1" dirty="0" smtClean="0">
                <a:solidFill>
                  <a:srgbClr val="009900"/>
                </a:solidFill>
              </a:rPr>
              <a:t>The main components are: </a:t>
            </a:r>
          </a:p>
          <a:p>
            <a:endParaRPr lang="en-US" dirty="0" smtClean="0">
              <a:solidFill>
                <a:srgbClr val="009900"/>
              </a:solidFill>
            </a:endParaRPr>
          </a:p>
          <a:p>
            <a:pPr marL="342900" indent="-342900">
              <a:lnSpc>
                <a:spcPts val="2600"/>
              </a:lnSpc>
              <a:buAutoNum type="arabicParenBoth"/>
            </a:pPr>
            <a:r>
              <a:rPr lang="en-US" dirty="0" smtClean="0">
                <a:solidFill>
                  <a:srgbClr val="009900"/>
                </a:solidFill>
              </a:rPr>
              <a:t>GM Fuel Cell</a:t>
            </a:r>
          </a:p>
          <a:p>
            <a:pPr marL="342900" indent="-342900">
              <a:lnSpc>
                <a:spcPts val="2600"/>
              </a:lnSpc>
              <a:buAutoNum type="arabicParenBoth"/>
            </a:pPr>
            <a:r>
              <a:rPr lang="en-US" dirty="0" smtClean="0">
                <a:solidFill>
                  <a:srgbClr val="009900"/>
                </a:solidFill>
              </a:rPr>
              <a:t>DC/DC Converter </a:t>
            </a:r>
          </a:p>
          <a:p>
            <a:pPr marL="342900" indent="-342900">
              <a:lnSpc>
                <a:spcPts val="2600"/>
              </a:lnSpc>
              <a:buAutoNum type="arabicParenBoth"/>
            </a:pPr>
            <a:r>
              <a:rPr lang="en-US" dirty="0" smtClean="0">
                <a:solidFill>
                  <a:srgbClr val="009900"/>
                </a:solidFill>
              </a:rPr>
              <a:t>MOTOTRON Controller </a:t>
            </a:r>
          </a:p>
          <a:p>
            <a:pPr marL="342900" indent="-342900">
              <a:lnSpc>
                <a:spcPts val="2600"/>
              </a:lnSpc>
              <a:buAutoNum type="arabicParenBoth"/>
            </a:pPr>
            <a:r>
              <a:rPr lang="en-US" dirty="0" smtClean="0">
                <a:solidFill>
                  <a:srgbClr val="009900"/>
                </a:solidFill>
              </a:rPr>
              <a:t>A123 Lithium-Ion Batteries </a:t>
            </a:r>
          </a:p>
          <a:p>
            <a:pPr marL="342900" indent="-342900">
              <a:lnSpc>
                <a:spcPts val="2600"/>
              </a:lnSpc>
              <a:buAutoNum type="arabicParenBoth"/>
            </a:pPr>
            <a:r>
              <a:rPr lang="en-US" dirty="0" smtClean="0">
                <a:solidFill>
                  <a:srgbClr val="009900"/>
                </a:solidFill>
              </a:rPr>
              <a:t>GM Hydrogen Tanks System</a:t>
            </a:r>
          </a:p>
          <a:p>
            <a:pPr marL="342900" indent="-342900">
              <a:lnSpc>
                <a:spcPts val="2600"/>
              </a:lnSpc>
              <a:buAutoNum type="arabicParenBoth"/>
            </a:pPr>
            <a:r>
              <a:rPr lang="en-US" dirty="0" smtClean="0">
                <a:solidFill>
                  <a:srgbClr val="009900"/>
                </a:solidFill>
              </a:rPr>
              <a:t>GM Electric Traction System</a:t>
            </a:r>
          </a:p>
          <a:p>
            <a:pPr marL="342900" indent="-342900">
              <a:lnSpc>
                <a:spcPts val="2600"/>
              </a:lnSpc>
              <a:buAutoNum type="arabicParenBoth"/>
            </a:pPr>
            <a:r>
              <a:rPr lang="en-US" dirty="0" smtClean="0">
                <a:solidFill>
                  <a:srgbClr val="009900"/>
                </a:solidFill>
              </a:rPr>
              <a:t>Battery Charger</a:t>
            </a:r>
            <a:endParaRPr lang="en-US" dirty="0">
              <a:solidFill>
                <a:srgbClr val="009900"/>
              </a:solidFill>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7" name="Picture 3"/>
          <p:cNvPicPr>
            <a:picLocks noChangeAspect="1" noChangeArrowheads="1"/>
          </p:cNvPicPr>
          <p:nvPr/>
        </p:nvPicPr>
        <p:blipFill>
          <a:blip r:embed="rId2"/>
          <a:srcRect l="17886" t="14629" r="16571" b="6400"/>
          <a:stretch>
            <a:fillRect/>
          </a:stretch>
        </p:blipFill>
        <p:spPr bwMode="auto">
          <a:xfrm>
            <a:off x="5038" y="0"/>
            <a:ext cx="9144000" cy="6885825"/>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4"/>
          <p:cNvSpPr txBox="1">
            <a:spLocks noChangeArrowheads="1"/>
          </p:cNvSpPr>
          <p:nvPr/>
        </p:nvSpPr>
        <p:spPr bwMode="auto">
          <a:xfrm>
            <a:off x="0" y="773113"/>
            <a:ext cx="9144000" cy="522287"/>
          </a:xfrm>
          <a:prstGeom prst="rect">
            <a:avLst/>
          </a:prstGeom>
          <a:noFill/>
          <a:ln w="9525">
            <a:noFill/>
            <a:miter lim="800000"/>
            <a:headEnd/>
            <a:tailEnd/>
          </a:ln>
        </p:spPr>
        <p:txBody>
          <a:bodyPr>
            <a:spAutoFit/>
          </a:bodyPr>
          <a:lstStyle/>
          <a:p>
            <a:pPr algn="ctr"/>
            <a:r>
              <a:rPr lang="en-US" sz="2800" b="1" dirty="0">
                <a:solidFill>
                  <a:srgbClr val="009900"/>
                </a:solidFill>
                <a:effectLst>
                  <a:outerShdw blurRad="38100" dist="38100" dir="2700000" algn="tl">
                    <a:srgbClr val="000000">
                      <a:alpha val="43137"/>
                    </a:srgbClr>
                  </a:outerShdw>
                </a:effectLst>
              </a:rPr>
              <a:t>Competition Sponsors</a:t>
            </a:r>
          </a:p>
        </p:txBody>
      </p:sp>
      <p:pic>
        <p:nvPicPr>
          <p:cNvPr id="10244" name="Picture 5"/>
          <p:cNvPicPr>
            <a:picLocks noChangeAspect="1" noChangeArrowheads="1"/>
          </p:cNvPicPr>
          <p:nvPr/>
        </p:nvPicPr>
        <p:blipFill>
          <a:blip r:embed="rId2"/>
          <a:srcRect l="3906" t="17708" r="75198" b="37337"/>
          <a:stretch>
            <a:fillRect/>
          </a:stretch>
        </p:blipFill>
        <p:spPr bwMode="auto">
          <a:xfrm>
            <a:off x="914400" y="1447800"/>
            <a:ext cx="3352800" cy="5410200"/>
          </a:xfrm>
          <a:prstGeom prst="rect">
            <a:avLst/>
          </a:prstGeom>
          <a:noFill/>
          <a:ln w="9525">
            <a:noFill/>
            <a:miter lim="800000"/>
            <a:headEnd/>
            <a:tailEnd/>
          </a:ln>
        </p:spPr>
      </p:pic>
      <p:grpSp>
        <p:nvGrpSpPr>
          <p:cNvPr id="2" name="Group 10"/>
          <p:cNvGrpSpPr>
            <a:grpSpLocks/>
          </p:cNvGrpSpPr>
          <p:nvPr/>
        </p:nvGrpSpPr>
        <p:grpSpPr bwMode="auto">
          <a:xfrm>
            <a:off x="5102225" y="1447800"/>
            <a:ext cx="3355975" cy="5410200"/>
            <a:chOff x="3886200" y="990600"/>
            <a:chExt cx="3355848" cy="5583746"/>
          </a:xfrm>
        </p:grpSpPr>
        <p:pic>
          <p:nvPicPr>
            <p:cNvPr id="10246" name="Picture 6"/>
            <p:cNvPicPr>
              <a:picLocks noChangeAspect="1" noChangeArrowheads="1"/>
            </p:cNvPicPr>
            <p:nvPr/>
          </p:nvPicPr>
          <p:blipFill>
            <a:blip r:embed="rId3"/>
            <a:srcRect l="3906" t="58333" r="71094" b="18750"/>
            <a:stretch>
              <a:fillRect/>
            </a:stretch>
          </p:blipFill>
          <p:spPr bwMode="auto">
            <a:xfrm>
              <a:off x="3886200" y="4267200"/>
              <a:ext cx="3355848" cy="2307146"/>
            </a:xfrm>
            <a:prstGeom prst="rect">
              <a:avLst/>
            </a:prstGeom>
            <a:noFill/>
            <a:ln w="9525">
              <a:noFill/>
              <a:miter lim="800000"/>
              <a:headEnd/>
              <a:tailEnd/>
            </a:ln>
          </p:spPr>
        </p:pic>
        <p:pic>
          <p:nvPicPr>
            <p:cNvPr id="10247" name="Picture 5"/>
            <p:cNvPicPr>
              <a:picLocks noChangeAspect="1" noChangeArrowheads="1"/>
            </p:cNvPicPr>
            <p:nvPr/>
          </p:nvPicPr>
          <p:blipFill>
            <a:blip r:embed="rId2"/>
            <a:srcRect l="3906" t="61839" r="71875" b="6250"/>
            <a:stretch>
              <a:fillRect/>
            </a:stretch>
          </p:blipFill>
          <p:spPr bwMode="auto">
            <a:xfrm>
              <a:off x="3886200" y="990600"/>
              <a:ext cx="3355848" cy="3316154"/>
            </a:xfrm>
            <a:prstGeom prst="rect">
              <a:avLst/>
            </a:prstGeom>
            <a:noFill/>
            <a:ln w="9525">
              <a:noFill/>
              <a:miter lim="800000"/>
              <a:headEnd/>
              <a:tailEnd/>
            </a:ln>
          </p:spPr>
        </p:pic>
      </p:gr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e3 Commons">
            <a:hlinkClick r:id="rId2"/>
          </p:cNvPr>
          <p:cNvPicPr>
            <a:picLocks noChangeAspect="1" noChangeArrowheads="1"/>
          </p:cNvPicPr>
          <p:nvPr/>
        </p:nvPicPr>
        <p:blipFill>
          <a:blip r:embed="rId3"/>
          <a:srcRect/>
          <a:stretch>
            <a:fillRect/>
          </a:stretch>
        </p:blipFill>
        <p:spPr bwMode="auto">
          <a:xfrm>
            <a:off x="6400800" y="3230344"/>
            <a:ext cx="2534227" cy="2456080"/>
          </a:xfrm>
          <a:prstGeom prst="rect">
            <a:avLst/>
          </a:prstGeom>
          <a:noFill/>
        </p:spPr>
      </p:pic>
      <p:pic>
        <p:nvPicPr>
          <p:cNvPr id="46084" name="Picture 4" descr="http://e3.mst.edu/images/e3Header.jpg">
            <a:hlinkClick r:id="rId4"/>
          </p:cNvPr>
          <p:cNvPicPr>
            <a:picLocks noChangeAspect="1" noChangeArrowheads="1"/>
          </p:cNvPicPr>
          <p:nvPr/>
        </p:nvPicPr>
        <p:blipFill>
          <a:blip r:embed="rId5"/>
          <a:srcRect/>
          <a:stretch>
            <a:fillRect/>
          </a:stretch>
        </p:blipFill>
        <p:spPr bwMode="auto">
          <a:xfrm>
            <a:off x="0" y="5686424"/>
            <a:ext cx="9144000" cy="1171576"/>
          </a:xfrm>
          <a:prstGeom prst="rect">
            <a:avLst/>
          </a:prstGeom>
          <a:noFill/>
        </p:spPr>
      </p:pic>
      <p:pic>
        <p:nvPicPr>
          <p:cNvPr id="46086" name="Picture 6" descr="T. Boone Pickens - Keynote Speaker">
            <a:hlinkClick r:id="rId6"/>
          </p:cNvPr>
          <p:cNvPicPr>
            <a:picLocks noChangeAspect="1" noChangeArrowheads="1"/>
          </p:cNvPicPr>
          <p:nvPr/>
        </p:nvPicPr>
        <p:blipFill>
          <a:blip r:embed="rId7"/>
          <a:srcRect/>
          <a:stretch>
            <a:fillRect/>
          </a:stretch>
        </p:blipFill>
        <p:spPr bwMode="auto">
          <a:xfrm>
            <a:off x="214443" y="3208948"/>
            <a:ext cx="3595558" cy="2439279"/>
          </a:xfrm>
          <a:prstGeom prst="rect">
            <a:avLst/>
          </a:prstGeom>
          <a:noFill/>
        </p:spPr>
      </p:pic>
      <p:pic>
        <p:nvPicPr>
          <p:cNvPr id="46088" name="Picture 8" descr="Missouri Energy Summit">
            <a:hlinkClick r:id="rId8"/>
          </p:cNvPr>
          <p:cNvPicPr>
            <a:picLocks noChangeAspect="1" noChangeArrowheads="1"/>
          </p:cNvPicPr>
          <p:nvPr/>
        </p:nvPicPr>
        <p:blipFill>
          <a:blip r:embed="rId9"/>
          <a:srcRect/>
          <a:stretch>
            <a:fillRect/>
          </a:stretch>
        </p:blipFill>
        <p:spPr bwMode="auto">
          <a:xfrm>
            <a:off x="214442" y="791065"/>
            <a:ext cx="3595558" cy="2439279"/>
          </a:xfrm>
          <a:prstGeom prst="rect">
            <a:avLst/>
          </a:prstGeom>
          <a:noFill/>
        </p:spPr>
      </p:pic>
      <p:pic>
        <p:nvPicPr>
          <p:cNvPr id="46090" name="Picture 10" descr="Partnership and Possibilities">
            <a:hlinkClick r:id="rId10"/>
          </p:cNvPr>
          <p:cNvPicPr>
            <a:picLocks noChangeAspect="1" noChangeArrowheads="1"/>
          </p:cNvPicPr>
          <p:nvPr/>
        </p:nvPicPr>
        <p:blipFill>
          <a:blip r:embed="rId11"/>
          <a:srcRect/>
          <a:stretch>
            <a:fillRect/>
          </a:stretch>
        </p:blipFill>
        <p:spPr bwMode="auto">
          <a:xfrm>
            <a:off x="6400800" y="791065"/>
            <a:ext cx="2534227" cy="2456080"/>
          </a:xfrm>
          <a:prstGeom prst="rect">
            <a:avLst/>
          </a:prstGeom>
          <a:noFill/>
        </p:spPr>
      </p:pic>
      <p:sp>
        <p:nvSpPr>
          <p:cNvPr id="4609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0" tIns="0" rIns="0" bIns="39675"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57602"/>
                </a:solidFill>
                <a:effectLst/>
                <a:latin typeface="Arial" pitchFamily="34" charset="0"/>
              </a:rPr>
              <a:t>KETC's Science Minute: Missouri S&amp;T's Hydrogen Fueling Station</a:t>
            </a:r>
            <a:endParaRPr kumimoji="0" lang="en-US" sz="6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
            </a:r>
            <a:br>
              <a:rPr kumimoji="0" lang="en-US" sz="18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p:txBody>
      </p:sp>
      <p:sp>
        <p:nvSpPr>
          <p:cNvPr id="8" name="TextBox 7"/>
          <p:cNvSpPr txBox="1"/>
          <p:nvPr/>
        </p:nvSpPr>
        <p:spPr>
          <a:xfrm>
            <a:off x="3791147" y="791065"/>
            <a:ext cx="2590799" cy="4862870"/>
          </a:xfrm>
          <a:prstGeom prst="rect">
            <a:avLst/>
          </a:prstGeom>
          <a:noFill/>
        </p:spPr>
        <p:txBody>
          <a:bodyPr wrap="square" rtlCol="0">
            <a:spAutoFit/>
          </a:bodyPr>
          <a:lstStyle/>
          <a:p>
            <a:pPr algn="ctr"/>
            <a:r>
              <a:rPr lang="en-US" sz="2000" b="1" dirty="0" smtClean="0">
                <a:solidFill>
                  <a:srgbClr val="009900"/>
                </a:solidFill>
              </a:rPr>
              <a:t>E</a:t>
            </a:r>
            <a:r>
              <a:rPr lang="en-US" sz="2000" b="1" baseline="30000" dirty="0" smtClean="0">
                <a:solidFill>
                  <a:srgbClr val="009900"/>
                </a:solidFill>
              </a:rPr>
              <a:t>3</a:t>
            </a:r>
            <a:r>
              <a:rPr lang="en-US" sz="2000" b="1" dirty="0" smtClean="0">
                <a:solidFill>
                  <a:srgbClr val="009900"/>
                </a:solidFill>
              </a:rPr>
              <a:t> = C </a:t>
            </a:r>
          </a:p>
          <a:p>
            <a:pPr algn="ctr"/>
            <a:endParaRPr lang="en-US" sz="1600" b="1" dirty="0" smtClean="0"/>
          </a:p>
          <a:p>
            <a:pPr algn="ctr"/>
            <a:r>
              <a:rPr lang="en-US" sz="1600" b="1" i="1" dirty="0" smtClean="0">
                <a:solidFill>
                  <a:srgbClr val="009900"/>
                </a:solidFill>
              </a:rPr>
              <a:t>Energy, the Environment and Education </a:t>
            </a:r>
          </a:p>
          <a:p>
            <a:pPr algn="ctr"/>
            <a:r>
              <a:rPr lang="en-US" sz="1600" b="1" i="1" dirty="0" smtClean="0">
                <a:solidFill>
                  <a:srgbClr val="009900"/>
                </a:solidFill>
              </a:rPr>
              <a:t>equals Civilization</a:t>
            </a:r>
            <a:r>
              <a:rPr lang="en-US" sz="1600" i="1" dirty="0" smtClean="0"/>
              <a:t>.</a:t>
            </a:r>
          </a:p>
          <a:p>
            <a:endParaRPr lang="en-US" sz="1600" dirty="0" smtClean="0"/>
          </a:p>
          <a:p>
            <a:pPr algn="ctr"/>
            <a:r>
              <a:rPr lang="en-US" sz="1400" dirty="0" smtClean="0"/>
              <a:t>That formula is more than a clever play on Einstein's theory of relativity. It also forms the foundation of our energy and sustainability initiatives at Missouri  S&amp;T.</a:t>
            </a:r>
          </a:p>
          <a:p>
            <a:pPr algn="ctr"/>
            <a:endParaRPr lang="en-US" sz="1400" dirty="0" smtClean="0"/>
          </a:p>
          <a:p>
            <a:pPr algn="ctr"/>
            <a:r>
              <a:rPr lang="en-US" sz="1400" dirty="0" smtClean="0"/>
              <a:t>And just as Einstein's equation E=MC</a:t>
            </a:r>
            <a:r>
              <a:rPr lang="en-US" sz="1400" baseline="30000" dirty="0" smtClean="0"/>
              <a:t>2</a:t>
            </a:r>
            <a:r>
              <a:rPr lang="en-US" sz="1400" dirty="0" smtClean="0"/>
              <a:t> radically changed the way we view the universe, so E</a:t>
            </a:r>
            <a:r>
              <a:rPr lang="en-US" sz="1400" baseline="30000" dirty="0" smtClean="0"/>
              <a:t>3</a:t>
            </a:r>
            <a:r>
              <a:rPr lang="en-US" sz="1400" dirty="0" smtClean="0"/>
              <a:t> = C is altering the way we approach matters of energy production and conservation, environmental sustainability.</a:t>
            </a:r>
            <a:endParaRPr lang="en-US" sz="1400" dirty="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108" y="4750475"/>
            <a:ext cx="8763000" cy="2031325"/>
          </a:xfrm>
          <a:prstGeom prst="rect">
            <a:avLst/>
          </a:prstGeom>
          <a:noFill/>
        </p:spPr>
        <p:txBody>
          <a:bodyPr wrap="square" rtlCol="0">
            <a:spAutoFit/>
          </a:bodyPr>
          <a:lstStyle/>
          <a:p>
            <a:pPr algn="just"/>
            <a:r>
              <a:rPr lang="en-US" dirty="0" smtClean="0">
                <a:solidFill>
                  <a:srgbClr val="009900"/>
                </a:solidFill>
              </a:rPr>
              <a:t>The </a:t>
            </a:r>
            <a:r>
              <a:rPr lang="en-US" b="1" dirty="0" smtClean="0">
                <a:solidFill>
                  <a:srgbClr val="009900"/>
                </a:solidFill>
              </a:rPr>
              <a:t>Missouri S&amp;T EcoCAR Garage </a:t>
            </a:r>
            <a:r>
              <a:rPr lang="en-US" dirty="0" smtClean="0">
                <a:solidFill>
                  <a:srgbClr val="009900"/>
                </a:solidFill>
              </a:rPr>
              <a:t>will serve as the headquarters for the Missouri S&amp;T EcoCAR team. Students will gain real-world, hands-on experience by transforming a standard production vehicle into a state-of-the-art-car utilizing cutting edge power train technologies. The EcoCAR garage </a:t>
            </a:r>
            <a:r>
              <a:rPr lang="en-US" b="1" i="1" dirty="0" smtClean="0">
                <a:solidFill>
                  <a:srgbClr val="009900"/>
                </a:solidFill>
                <a:effectLst>
                  <a:outerShdw blurRad="38100" dist="38100" dir="2700000" algn="tl">
                    <a:srgbClr val="000000">
                      <a:alpha val="43137"/>
                    </a:srgbClr>
                  </a:outerShdw>
                </a:effectLst>
              </a:rPr>
              <a:t>needs</a:t>
            </a:r>
            <a:r>
              <a:rPr lang="en-US" dirty="0" smtClean="0">
                <a:solidFill>
                  <a:srgbClr val="009900"/>
                </a:solidFill>
              </a:rPr>
              <a:t> to equipped with the necessary equipment for the team to build a re-engineered student vehicle prototype  which minimizes energy consumption, emissions, and greenhouse gases while enhancing the vehicle’s utility, safety, performance, and consumer appeal.</a:t>
            </a:r>
            <a:endParaRPr lang="en-US" dirty="0">
              <a:solidFill>
                <a:srgbClr val="009900"/>
              </a:solidFill>
            </a:endParaRPr>
          </a:p>
        </p:txBody>
      </p:sp>
      <p:pic>
        <p:nvPicPr>
          <p:cNvPr id="26625" name="Picture 1" descr="C:\Documents and Settings\sheffld\My Documents\My Pictures\Hydrogen\DSC_0055.JPG"/>
          <p:cNvPicPr>
            <a:picLocks noChangeAspect="1" noChangeArrowheads="1"/>
          </p:cNvPicPr>
          <p:nvPr/>
        </p:nvPicPr>
        <p:blipFill>
          <a:blip r:embed="rId3"/>
          <a:srcRect t="30000" b="4500"/>
          <a:stretch>
            <a:fillRect/>
          </a:stretch>
        </p:blipFill>
        <p:spPr bwMode="auto">
          <a:xfrm>
            <a:off x="-11113" y="743930"/>
            <a:ext cx="9167813" cy="3992880"/>
          </a:xfrm>
          <a:prstGeom prst="rect">
            <a:avLst/>
          </a:prstGeom>
          <a:noFill/>
        </p:spPr>
      </p:pic>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2"/>
          <p:cNvPicPr>
            <a:picLocks noChangeAspect="1"/>
          </p:cNvPicPr>
          <p:nvPr/>
        </p:nvPicPr>
        <p:blipFill>
          <a:blip r:embed="rId2"/>
          <a:srcRect l="11520" t="15360" r="7517" b="23040"/>
          <a:stretch>
            <a:fillRect/>
          </a:stretch>
        </p:blipFill>
        <p:spPr bwMode="auto">
          <a:xfrm>
            <a:off x="533399" y="879838"/>
            <a:ext cx="8001001" cy="4564990"/>
          </a:xfrm>
          <a:prstGeom prst="rect">
            <a:avLst/>
          </a:prstGeom>
          <a:noFill/>
          <a:ln w="9525">
            <a:noFill/>
            <a:miter lim="800000"/>
            <a:headEnd/>
            <a:tailEnd/>
          </a:ln>
        </p:spPr>
      </p:pic>
      <p:sp>
        <p:nvSpPr>
          <p:cNvPr id="3" name="TextBox 2"/>
          <p:cNvSpPr txBox="1"/>
          <p:nvPr/>
        </p:nvSpPr>
        <p:spPr>
          <a:xfrm>
            <a:off x="152400" y="5334000"/>
            <a:ext cx="8839200" cy="1477328"/>
          </a:xfrm>
          <a:prstGeom prst="rect">
            <a:avLst/>
          </a:prstGeom>
          <a:noFill/>
        </p:spPr>
        <p:txBody>
          <a:bodyPr wrap="square" rtlCol="0">
            <a:spAutoFit/>
          </a:bodyPr>
          <a:lstStyle/>
          <a:p>
            <a:pPr algn="just"/>
            <a:r>
              <a:rPr lang="en-US" dirty="0" smtClean="0">
                <a:solidFill>
                  <a:srgbClr val="009900"/>
                </a:solidFill>
              </a:rPr>
              <a:t>The </a:t>
            </a:r>
            <a:r>
              <a:rPr lang="en-US" b="1" dirty="0" smtClean="0">
                <a:solidFill>
                  <a:srgbClr val="009900"/>
                </a:solidFill>
              </a:rPr>
              <a:t>Renewable Energy Transit Depot </a:t>
            </a:r>
            <a:r>
              <a:rPr lang="en-US" dirty="0" smtClean="0">
                <a:solidFill>
                  <a:srgbClr val="009900"/>
                </a:solidFill>
              </a:rPr>
              <a:t>is a new “green-building” fabricated from four recycled shipping containers and future home of the Missouri S&amp;T EcoCAR team offices and training space, architectural wind turbines and a solar photovoltaic canopy.  The Depot </a:t>
            </a:r>
            <a:r>
              <a:rPr lang="en-US" b="1" i="1" dirty="0" smtClean="0">
                <a:solidFill>
                  <a:srgbClr val="009900"/>
                </a:solidFill>
                <a:effectLst>
                  <a:outerShdw blurRad="38100" dist="38100" dir="2700000" algn="tl">
                    <a:srgbClr val="000000">
                      <a:alpha val="43137"/>
                    </a:srgbClr>
                  </a:outerShdw>
                </a:effectLst>
              </a:rPr>
              <a:t>needs</a:t>
            </a:r>
            <a:r>
              <a:rPr lang="en-US" dirty="0" smtClean="0">
                <a:solidFill>
                  <a:srgbClr val="009900"/>
                </a:solidFill>
              </a:rPr>
              <a:t> to have the interior office/lab space finished for the student design, analysis, simulation and modeling efforts.</a:t>
            </a: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3" name="Picture 3"/>
          <p:cNvPicPr>
            <a:picLocks noChangeAspect="1" noChangeArrowheads="1"/>
          </p:cNvPicPr>
          <p:nvPr/>
        </p:nvPicPr>
        <p:blipFill>
          <a:blip r:embed="rId3"/>
          <a:srcRect l="17143" t="11886" r="17143" b="9143"/>
          <a:stretch>
            <a:fillRect/>
          </a:stretch>
        </p:blipFill>
        <p:spPr bwMode="auto">
          <a:xfrm>
            <a:off x="621047" y="838200"/>
            <a:ext cx="7913353" cy="5943600"/>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7" name="Picture 3"/>
          <p:cNvPicPr>
            <a:picLocks noChangeAspect="1" noChangeArrowheads="1"/>
          </p:cNvPicPr>
          <p:nvPr/>
        </p:nvPicPr>
        <p:blipFill>
          <a:blip r:embed="rId3"/>
          <a:srcRect l="17143" t="11886" r="17143" b="9143"/>
          <a:stretch>
            <a:fillRect/>
          </a:stretch>
        </p:blipFill>
        <p:spPr bwMode="auto">
          <a:xfrm>
            <a:off x="581319" y="813929"/>
            <a:ext cx="8001000" cy="6009446"/>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5"/>
          <p:cNvSpPr>
            <a:spLocks noChangeArrowheads="1"/>
          </p:cNvSpPr>
          <p:nvPr/>
        </p:nvSpPr>
        <p:spPr bwMode="auto">
          <a:xfrm>
            <a:off x="0" y="0"/>
            <a:ext cx="9144000" cy="6858000"/>
          </a:xfrm>
          <a:prstGeom prst="rect">
            <a:avLst/>
          </a:prstGeom>
          <a:solidFill>
            <a:srgbClr val="000000"/>
          </a:solidFill>
          <a:ln w="9525">
            <a:solidFill>
              <a:schemeClr val="tx1"/>
            </a:solidFill>
            <a:miter lim="800000"/>
            <a:headEnd/>
            <a:tailEnd/>
          </a:ln>
        </p:spPr>
        <p:txBody>
          <a:bodyPr wrap="none" anchor="ctr"/>
          <a:lstStyle/>
          <a:p>
            <a:endParaRPr lang="en-US"/>
          </a:p>
        </p:txBody>
      </p:sp>
      <p:pic>
        <p:nvPicPr>
          <p:cNvPr id="57346" name="Picture 6" descr="E3commonslogoHQ"/>
          <p:cNvPicPr>
            <a:picLocks noChangeAspect="1" noChangeArrowheads="1"/>
          </p:cNvPicPr>
          <p:nvPr/>
        </p:nvPicPr>
        <p:blipFill>
          <a:blip r:embed="rId3"/>
          <a:srcRect/>
          <a:stretch>
            <a:fillRect/>
          </a:stretch>
        </p:blipFill>
        <p:spPr bwMode="auto">
          <a:xfrm>
            <a:off x="0" y="809625"/>
            <a:ext cx="9144000" cy="5210175"/>
          </a:xfrm>
          <a:prstGeom prst="rect">
            <a:avLst/>
          </a:prstGeom>
          <a:noFill/>
          <a:ln w="9525">
            <a:noFill/>
            <a:miter lim="800000"/>
            <a:headEnd/>
            <a:tailEnd/>
          </a:ln>
        </p:spPr>
      </p:pic>
      <p:sp>
        <p:nvSpPr>
          <p:cNvPr id="77831" name="Text Box 7"/>
          <p:cNvSpPr txBox="1">
            <a:spLocks noChangeArrowheads="1"/>
          </p:cNvSpPr>
          <p:nvPr/>
        </p:nvSpPr>
        <p:spPr bwMode="auto">
          <a:xfrm>
            <a:off x="0" y="6026031"/>
            <a:ext cx="9144000" cy="762000"/>
          </a:xfrm>
          <a:prstGeom prst="rect">
            <a:avLst/>
          </a:prstGeom>
          <a:noFill/>
          <a:ln w="9525">
            <a:noFill/>
            <a:miter lim="800000"/>
            <a:headEnd/>
            <a:tailEnd/>
          </a:ln>
        </p:spPr>
        <p:txBody>
          <a:bodyPr>
            <a:spAutoFit/>
          </a:bodyPr>
          <a:lstStyle/>
          <a:p>
            <a:pPr algn="ctr">
              <a:spcBef>
                <a:spcPct val="50000"/>
              </a:spcBef>
            </a:pPr>
            <a:r>
              <a:rPr lang="en-US" sz="4400" b="1" i="1" dirty="0">
                <a:solidFill>
                  <a:schemeClr val="bg1"/>
                </a:solidFill>
                <a:latin typeface="Tekton Pro" pitchFamily="34" charset="0"/>
              </a:rPr>
              <a:t>http://ecocarchallenge.mst.edu/</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7831">
                                            <p:txEl>
                                              <p:pRg st="0" end="0"/>
                                            </p:txEl>
                                          </p:spTgt>
                                        </p:tgtEl>
                                        <p:attrNameLst>
                                          <p:attrName>style.visibility</p:attrName>
                                        </p:attrNameLst>
                                      </p:cBhvr>
                                      <p:to>
                                        <p:strVal val="visible"/>
                                      </p:to>
                                    </p:set>
                                    <p:animEffect transition="in" filter="fade">
                                      <p:cBhvr>
                                        <p:cTn id="7" dur="2000"/>
                                        <p:tgtEl>
                                          <p:spTgt spid="778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a:srcRect l="20571" r="39429" b="2286"/>
          <a:stretch>
            <a:fillRect/>
          </a:stretch>
        </p:blipFill>
        <p:spPr bwMode="auto">
          <a:xfrm>
            <a:off x="152400" y="809919"/>
            <a:ext cx="3911159" cy="5971564"/>
          </a:xfrm>
          <a:prstGeom prst="rect">
            <a:avLst/>
          </a:prstGeom>
          <a:noFill/>
          <a:ln w="9525">
            <a:noFill/>
            <a:miter lim="800000"/>
            <a:headEnd/>
            <a:tailEnd/>
          </a:ln>
          <a:effectLst/>
        </p:spPr>
      </p:pic>
      <p:sp>
        <p:nvSpPr>
          <p:cNvPr id="3" name="Rectangle 2"/>
          <p:cNvSpPr/>
          <p:nvPr/>
        </p:nvSpPr>
        <p:spPr>
          <a:xfrm>
            <a:off x="3944911" y="1033046"/>
            <a:ext cx="4894289" cy="338554"/>
          </a:xfrm>
          <a:prstGeom prst="rect">
            <a:avLst/>
          </a:prstGeom>
          <a:noFill/>
        </p:spPr>
        <p:txBody>
          <a:bodyPr wrap="none" lIns="91440" tIns="45720" rIns="91440" bIns="45720">
            <a:spAutoFit/>
          </a:bodyPr>
          <a:lstStyle/>
          <a:p>
            <a:pPr algn="ctr"/>
            <a:r>
              <a:rPr lang="en-US"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http://ecocarchallenge.mst.edu/galleries/videos.html</a:t>
            </a:r>
            <a:endParaRPr lang="en-US" sz="1600"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9571" name="Picture 3"/>
          <p:cNvPicPr>
            <a:picLocks noChangeAspect="1" noChangeArrowheads="1"/>
          </p:cNvPicPr>
          <p:nvPr/>
        </p:nvPicPr>
        <p:blipFill>
          <a:blip r:embed="rId3"/>
          <a:srcRect l="20571" t="5486" r="19429" b="6400"/>
          <a:stretch>
            <a:fillRect/>
          </a:stretch>
        </p:blipFill>
        <p:spPr bwMode="auto">
          <a:xfrm>
            <a:off x="4023763" y="1593677"/>
            <a:ext cx="4739237" cy="4349923"/>
          </a:xfrm>
          <a:prstGeom prst="rect">
            <a:avLst/>
          </a:prstGeom>
          <a:noFill/>
          <a:ln w="9525">
            <a:noFill/>
            <a:miter lim="800000"/>
            <a:headEnd/>
            <a:tailEnd/>
          </a:ln>
          <a:effectLst/>
        </p:spPr>
      </p:pic>
      <p:sp>
        <p:nvSpPr>
          <p:cNvPr id="5" name="TextBox 4"/>
          <p:cNvSpPr txBox="1"/>
          <p:nvPr/>
        </p:nvSpPr>
        <p:spPr>
          <a:xfrm>
            <a:off x="5562600" y="5486400"/>
            <a:ext cx="2209800" cy="369332"/>
          </a:xfrm>
          <a:prstGeom prst="rect">
            <a:avLst/>
          </a:prstGeom>
          <a:noFill/>
        </p:spPr>
        <p:txBody>
          <a:bodyPr wrap="square" rtlCol="0">
            <a:spAutoFit/>
          </a:bodyPr>
          <a:lstStyle/>
          <a:p>
            <a:pPr algn="r"/>
            <a:r>
              <a:rPr lang="en-US" dirty="0" smtClean="0">
                <a:solidFill>
                  <a:schemeClr val="bg1"/>
                </a:solidFill>
              </a:rPr>
              <a:t>Movie </a:t>
            </a:r>
            <a:endParaRPr lang="en-US" dirty="0">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sheffld\My Documents\MST\EcoCAR Challenge\dp_gm_hydrogen-fuel-cell_cutaway.jpeg"/>
          <p:cNvPicPr>
            <a:picLocks noChangeAspect="1" noChangeArrowheads="1"/>
          </p:cNvPicPr>
          <p:nvPr/>
        </p:nvPicPr>
        <p:blipFill>
          <a:blip r:embed="rId2"/>
          <a:srcRect/>
          <a:stretch>
            <a:fillRect/>
          </a:stretch>
        </p:blipFill>
        <p:spPr bwMode="auto">
          <a:xfrm>
            <a:off x="-457200" y="762000"/>
            <a:ext cx="10058400" cy="6189785"/>
          </a:xfrm>
          <a:prstGeom prst="rect">
            <a:avLst/>
          </a:prstGeom>
          <a:noFill/>
        </p:spPr>
      </p:pic>
      <p:sp>
        <p:nvSpPr>
          <p:cNvPr id="5" name="Rectangle 4"/>
          <p:cNvSpPr/>
          <p:nvPr/>
        </p:nvSpPr>
        <p:spPr>
          <a:xfrm>
            <a:off x="5044440" y="5638800"/>
            <a:ext cx="4023360" cy="7315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0" descr="IMG_2428"/>
          <p:cNvPicPr>
            <a:picLocks noChangeAspect="1" noChangeArrowheads="1"/>
          </p:cNvPicPr>
          <p:nvPr/>
        </p:nvPicPr>
        <p:blipFill>
          <a:blip r:embed="rId3">
            <a:lum contrast="8000"/>
          </a:blip>
          <a:srcRect/>
          <a:stretch>
            <a:fillRect/>
          </a:stretch>
        </p:blipFill>
        <p:spPr bwMode="auto">
          <a:xfrm>
            <a:off x="3175" y="0"/>
            <a:ext cx="9140825" cy="6856413"/>
          </a:xfrm>
          <a:prstGeom prst="rect">
            <a:avLst/>
          </a:prstGeom>
          <a:noFill/>
          <a:ln w="9525">
            <a:noFill/>
            <a:miter lim="800000"/>
            <a:headEnd/>
            <a:tailEnd/>
          </a:ln>
        </p:spPr>
      </p:pic>
      <p:sp>
        <p:nvSpPr>
          <p:cNvPr id="36866" name="Text Box 11"/>
          <p:cNvSpPr txBox="1">
            <a:spLocks noChangeArrowheads="1"/>
          </p:cNvSpPr>
          <p:nvPr/>
        </p:nvSpPr>
        <p:spPr bwMode="auto">
          <a:xfrm>
            <a:off x="38100" y="-3185"/>
            <a:ext cx="5524500" cy="4724370"/>
          </a:xfrm>
          <a:prstGeom prst="rect">
            <a:avLst/>
          </a:prstGeom>
          <a:noFill/>
          <a:ln w="9525">
            <a:noFill/>
            <a:miter lim="800000"/>
            <a:headEnd/>
            <a:tailEnd/>
          </a:ln>
        </p:spPr>
        <p:txBody>
          <a:bodyPr wrap="square">
            <a:spAutoFit/>
          </a:bodyPr>
          <a:lstStyle/>
          <a:p>
            <a:r>
              <a:rPr lang="en-US" sz="1600" b="1" i="1" dirty="0">
                <a:solidFill>
                  <a:srgbClr val="FFFF00"/>
                </a:solidFill>
              </a:rPr>
              <a:t>“</a:t>
            </a:r>
            <a:r>
              <a:rPr lang="en-US" b="1" i="1" dirty="0">
                <a:solidFill>
                  <a:srgbClr val="FFFF00"/>
                </a:solidFill>
              </a:rPr>
              <a:t>Hydrogen can be domestically produced, </a:t>
            </a:r>
          </a:p>
          <a:p>
            <a:r>
              <a:rPr lang="en-US" b="1" i="1" dirty="0">
                <a:solidFill>
                  <a:srgbClr val="FFFF00"/>
                </a:solidFill>
              </a:rPr>
              <a:t>in whatever quantities you want.  </a:t>
            </a:r>
          </a:p>
          <a:p>
            <a:endParaRPr lang="en-US" sz="900" b="1" i="1" dirty="0">
              <a:solidFill>
                <a:srgbClr val="FFFF00"/>
              </a:solidFill>
            </a:endParaRPr>
          </a:p>
          <a:p>
            <a:r>
              <a:rPr lang="en-US" b="1" i="1" dirty="0">
                <a:solidFill>
                  <a:srgbClr val="FFFF00"/>
                </a:solidFill>
              </a:rPr>
              <a:t>We already make 9 million tons of hydrogen per year in USA, enough to power 35 million vehicles TODAY.  </a:t>
            </a:r>
          </a:p>
          <a:p>
            <a:endParaRPr lang="en-US" sz="800" b="1" i="1" dirty="0">
              <a:solidFill>
                <a:srgbClr val="FFFF00"/>
              </a:solidFill>
            </a:endParaRPr>
          </a:p>
          <a:p>
            <a:r>
              <a:rPr lang="en-US" b="1" i="1" dirty="0">
                <a:solidFill>
                  <a:srgbClr val="FFFF00"/>
                </a:solidFill>
              </a:rPr>
              <a:t>From an environmental sustainability, </a:t>
            </a:r>
            <a:endParaRPr lang="en-US" b="1" i="1" dirty="0" smtClean="0">
              <a:solidFill>
                <a:srgbClr val="FFFF00"/>
              </a:solidFill>
            </a:endParaRPr>
          </a:p>
          <a:p>
            <a:r>
              <a:rPr lang="en-US" b="1" i="1" dirty="0" smtClean="0">
                <a:solidFill>
                  <a:srgbClr val="FFFF00"/>
                </a:solidFill>
              </a:rPr>
              <a:t>from </a:t>
            </a:r>
            <a:r>
              <a:rPr lang="en-US" b="1" i="1" dirty="0">
                <a:solidFill>
                  <a:srgbClr val="FFFF00"/>
                </a:solidFill>
              </a:rPr>
              <a:t>an environmental </a:t>
            </a:r>
            <a:r>
              <a:rPr lang="en-US" b="1" i="1" dirty="0" smtClean="0">
                <a:solidFill>
                  <a:srgbClr val="FFFF00"/>
                </a:solidFill>
              </a:rPr>
              <a:t>stewardships, </a:t>
            </a:r>
          </a:p>
          <a:p>
            <a:r>
              <a:rPr lang="en-US" b="1" i="1" dirty="0" smtClean="0">
                <a:solidFill>
                  <a:srgbClr val="FFFF00"/>
                </a:solidFill>
              </a:rPr>
              <a:t>from </a:t>
            </a:r>
            <a:r>
              <a:rPr lang="en-US" b="1" i="1" dirty="0">
                <a:solidFill>
                  <a:srgbClr val="FFFF00"/>
                </a:solidFill>
              </a:rPr>
              <a:t>an energy independence </a:t>
            </a:r>
            <a:r>
              <a:rPr lang="en-US" b="1" i="1" dirty="0" smtClean="0">
                <a:solidFill>
                  <a:srgbClr val="FFFF00"/>
                </a:solidFill>
              </a:rPr>
              <a:t>standpoint</a:t>
            </a:r>
            <a:r>
              <a:rPr lang="en-US" b="1" i="1" dirty="0" smtClean="0">
                <a:solidFill>
                  <a:srgbClr val="DFDA00"/>
                </a:solidFill>
              </a:rPr>
              <a:t>” </a:t>
            </a:r>
            <a:endParaRPr lang="en-US" b="1" i="1" dirty="0">
              <a:solidFill>
                <a:srgbClr val="DFDA00"/>
              </a:solidFill>
            </a:endParaRPr>
          </a:p>
          <a:p>
            <a:endParaRPr lang="en-US" sz="800" i="1" dirty="0">
              <a:solidFill>
                <a:srgbClr val="DFDA00"/>
              </a:solidFill>
            </a:endParaRPr>
          </a:p>
          <a:p>
            <a:r>
              <a:rPr lang="en-US" b="1" i="1" dirty="0">
                <a:solidFill>
                  <a:srgbClr val="FFFFFF"/>
                </a:solidFill>
              </a:rPr>
              <a:t>HYDROGEN ABSOLUTELY MAKES </a:t>
            </a:r>
            <a:r>
              <a:rPr lang="en-US" b="1" i="1" dirty="0" smtClean="0">
                <a:solidFill>
                  <a:srgbClr val="FFFFFF"/>
                </a:solidFill>
              </a:rPr>
              <a:t>SENSE</a:t>
            </a:r>
            <a:endParaRPr lang="en-US" b="1" i="1" dirty="0" smtClean="0">
              <a:solidFill>
                <a:srgbClr val="DFDA00"/>
              </a:solidFill>
            </a:endParaRPr>
          </a:p>
          <a:p>
            <a:endParaRPr lang="en-US" sz="300" i="1" dirty="0">
              <a:solidFill>
                <a:schemeClr val="bg1"/>
              </a:solidFill>
            </a:endParaRPr>
          </a:p>
          <a:p>
            <a:r>
              <a:rPr lang="en-US" b="1" dirty="0">
                <a:solidFill>
                  <a:srgbClr val="FFFF00"/>
                </a:solidFill>
              </a:rPr>
              <a:t>Paul Brubaker, </a:t>
            </a:r>
            <a:r>
              <a:rPr lang="en-US" b="1" dirty="0" smtClean="0">
                <a:solidFill>
                  <a:srgbClr val="FFFF00"/>
                </a:solidFill>
              </a:rPr>
              <a:t>Administrator </a:t>
            </a:r>
          </a:p>
          <a:p>
            <a:r>
              <a:rPr lang="en-US" b="1" dirty="0" smtClean="0">
                <a:solidFill>
                  <a:srgbClr val="FFFF00"/>
                </a:solidFill>
              </a:rPr>
              <a:t>of the U.S.  DOT Research &amp; Innovative Technology Administration (RITA) </a:t>
            </a:r>
          </a:p>
          <a:p>
            <a:endParaRPr lang="en-US" sz="1100" dirty="0">
              <a:solidFill>
                <a:schemeClr val="bg1"/>
              </a:solidFill>
            </a:endParaRPr>
          </a:p>
          <a:p>
            <a:r>
              <a:rPr lang="en-US" sz="2000" b="1" dirty="0">
                <a:solidFill>
                  <a:srgbClr val="FFFF00"/>
                </a:solidFill>
              </a:rPr>
              <a:t>Rolla, Missouri </a:t>
            </a:r>
            <a:endParaRPr lang="en-US" sz="2000" b="1" dirty="0" smtClean="0">
              <a:solidFill>
                <a:srgbClr val="FFFF00"/>
              </a:solidFill>
            </a:endParaRPr>
          </a:p>
          <a:p>
            <a:r>
              <a:rPr lang="en-US" sz="2000" b="1" dirty="0" smtClean="0">
                <a:solidFill>
                  <a:srgbClr val="FFFF00"/>
                </a:solidFill>
              </a:rPr>
              <a:t>August </a:t>
            </a:r>
            <a:r>
              <a:rPr lang="en-US" sz="2000" b="1" dirty="0">
                <a:solidFill>
                  <a:srgbClr val="FFFF00"/>
                </a:solidFill>
              </a:rPr>
              <a:t>19, 2008</a:t>
            </a:r>
          </a:p>
        </p:txBody>
      </p:sp>
      <p:sp>
        <p:nvSpPr>
          <p:cNvPr id="3085" name="Text Box 13"/>
          <p:cNvSpPr txBox="1">
            <a:spLocks noChangeArrowheads="1"/>
          </p:cNvSpPr>
          <p:nvPr/>
        </p:nvSpPr>
        <p:spPr bwMode="auto">
          <a:xfrm>
            <a:off x="6172200" y="228600"/>
            <a:ext cx="3048000" cy="2308324"/>
          </a:xfrm>
          <a:prstGeom prst="rect">
            <a:avLst/>
          </a:prstGeom>
          <a:noFill/>
          <a:ln w="9525">
            <a:noFill/>
            <a:miter lim="800000"/>
            <a:headEnd/>
            <a:tailEnd/>
          </a:ln>
          <a:effectLst/>
        </p:spPr>
        <p:txBody>
          <a:bodyPr wrap="square">
            <a:spAutoFit/>
            <a:scene3d>
              <a:camera prst="orthographicFront"/>
              <a:lightRig rig="threePt" dir="t"/>
            </a:scene3d>
            <a:sp3d extrusionH="57150">
              <a:bevelT w="38100" h="38100"/>
            </a:sp3d>
          </a:bodyPr>
          <a:lstStyle/>
          <a:p>
            <a:pPr algn="ctr">
              <a:spcBef>
                <a:spcPct val="50000"/>
              </a:spcBef>
              <a:defRPr/>
            </a:pPr>
            <a:r>
              <a:rPr lang="en-US" sz="4800" b="1" dirty="0">
                <a:solidFill>
                  <a:srgbClr val="FFFFFF"/>
                </a:solidFill>
                <a:effectLst>
                  <a:outerShdw blurRad="38100" dist="38100" dir="2700000" algn="tl">
                    <a:srgbClr val="C0C0C0"/>
                  </a:outerShdw>
                </a:effectLst>
              </a:rPr>
              <a:t>Missouri Hydrogen Highway</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l="8571" t="914" r="8571" b="10971"/>
          <a:stretch>
            <a:fillRect/>
          </a:stretch>
        </p:blipFill>
        <p:spPr bwMode="auto">
          <a:xfrm>
            <a:off x="451" y="787030"/>
            <a:ext cx="9134122" cy="6070969"/>
          </a:xfrm>
          <a:prstGeom prst="rect">
            <a:avLst/>
          </a:prstGeom>
          <a:noFill/>
          <a:ln w="9525">
            <a:noFill/>
            <a:miter lim="800000"/>
            <a:headEnd/>
            <a:tailEnd/>
          </a:ln>
          <a:effectLst/>
        </p:spPr>
      </p:pic>
      <p:sp>
        <p:nvSpPr>
          <p:cNvPr id="3" name="Rectangle 2"/>
          <p:cNvSpPr/>
          <p:nvPr/>
        </p:nvSpPr>
        <p:spPr>
          <a:xfrm>
            <a:off x="609600" y="3429000"/>
            <a:ext cx="4572000" cy="34290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4589930" y="3200399"/>
            <a:ext cx="2743200" cy="365759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5934675" y="4262715"/>
            <a:ext cx="2743200" cy="259528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6" name="Picture 3"/>
          <p:cNvPicPr>
            <a:picLocks noChangeAspect="1" noChangeArrowheads="1"/>
          </p:cNvPicPr>
          <p:nvPr/>
        </p:nvPicPr>
        <p:blipFill>
          <a:blip r:embed="rId4"/>
          <a:srcRect l="30856" t="61256" r="31429" b="11887"/>
          <a:stretch>
            <a:fillRect/>
          </a:stretch>
        </p:blipFill>
        <p:spPr bwMode="auto">
          <a:xfrm>
            <a:off x="574432" y="3489864"/>
            <a:ext cx="6723530" cy="29930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srcRect l="3429" t="8229" r="2857" b="2743"/>
          <a:stretch>
            <a:fillRect/>
          </a:stretch>
        </p:blipFill>
        <p:spPr bwMode="auto">
          <a:xfrm>
            <a:off x="0" y="1123964"/>
            <a:ext cx="9144000" cy="5429236"/>
          </a:xfrm>
          <a:prstGeom prst="rect">
            <a:avLst/>
          </a:prstGeom>
          <a:noFill/>
          <a:ln w="9525">
            <a:noFill/>
            <a:miter lim="800000"/>
            <a:headEnd/>
            <a:tailEnd/>
          </a:ln>
          <a:effectLst/>
        </p:spPr>
      </p:pic>
      <p:sp>
        <p:nvSpPr>
          <p:cNvPr id="3" name="Rectangle 2"/>
          <p:cNvSpPr/>
          <p:nvPr/>
        </p:nvSpPr>
        <p:spPr>
          <a:xfrm>
            <a:off x="120160" y="1342288"/>
            <a:ext cx="304800" cy="4572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14400"/>
            <a:ext cx="8610600" cy="5700022"/>
          </a:xfrm>
          <a:prstGeom prst="rect">
            <a:avLst/>
          </a:prstGeom>
        </p:spPr>
        <p:txBody>
          <a:bodyPr wrap="square">
            <a:spAutoFit/>
          </a:bodyPr>
          <a:lstStyle/>
          <a:p>
            <a:pPr lvl="1" defTabSz="914400">
              <a:lnSpc>
                <a:spcPct val="80000"/>
              </a:lnSpc>
            </a:pPr>
            <a:endParaRPr lang="en-US" dirty="0" smtClean="0"/>
          </a:p>
          <a:p>
            <a:pPr defTabSz="914400">
              <a:spcBef>
                <a:spcPts val="600"/>
              </a:spcBef>
              <a:spcAft>
                <a:spcPts val="0"/>
              </a:spcAft>
              <a:buFont typeface="Wingdings" pitchFamily="2" charset="2"/>
              <a:buChar char="Ø"/>
            </a:pPr>
            <a:r>
              <a:rPr lang="en-US" sz="2000" b="1" dirty="0" smtClean="0">
                <a:solidFill>
                  <a:srgbClr val="009900"/>
                </a:solidFill>
              </a:rPr>
              <a:t>2004 National Hydrogen Association Student Design Contest</a:t>
            </a:r>
          </a:p>
          <a:p>
            <a:pPr marL="0" lvl="1" defTabSz="914400">
              <a:spcBef>
                <a:spcPts val="600"/>
              </a:spcBef>
              <a:spcAft>
                <a:spcPts val="0"/>
              </a:spcAft>
            </a:pPr>
            <a:r>
              <a:rPr lang="en-US" sz="2000" dirty="0" smtClean="0">
                <a:solidFill>
                  <a:srgbClr val="009900"/>
                </a:solidFill>
              </a:rPr>
              <a:t>	Honorable Mention (Hydrogen Fueling Station)</a:t>
            </a:r>
          </a:p>
          <a:p>
            <a:pPr defTabSz="914400">
              <a:spcBef>
                <a:spcPts val="600"/>
              </a:spcBef>
              <a:spcAft>
                <a:spcPts val="0"/>
              </a:spcAft>
              <a:buFont typeface="Wingdings" pitchFamily="2" charset="2"/>
              <a:buChar char="Ø"/>
            </a:pPr>
            <a:r>
              <a:rPr lang="en-US" sz="2000" b="1" dirty="0" smtClean="0">
                <a:solidFill>
                  <a:srgbClr val="009900"/>
                </a:solidFill>
              </a:rPr>
              <a:t>2006 AFRL/DLA Research Contract</a:t>
            </a:r>
          </a:p>
          <a:p>
            <a:pPr marL="0" lvl="1" defTabSz="914400">
              <a:spcBef>
                <a:spcPts val="600"/>
              </a:spcBef>
              <a:spcAft>
                <a:spcPts val="0"/>
              </a:spcAft>
            </a:pPr>
            <a:r>
              <a:rPr lang="en-US" sz="2000" dirty="0" smtClean="0">
                <a:solidFill>
                  <a:srgbClr val="009900"/>
                </a:solidFill>
              </a:rPr>
              <a:t>	Hydrogen Fueling Station Construction</a:t>
            </a:r>
          </a:p>
          <a:p>
            <a:pPr marL="0" lvl="1" defTabSz="914400">
              <a:spcBef>
                <a:spcPts val="600"/>
              </a:spcBef>
              <a:spcAft>
                <a:spcPts val="0"/>
              </a:spcAft>
            </a:pPr>
            <a:r>
              <a:rPr lang="en-US" sz="2000" dirty="0" smtClean="0">
                <a:solidFill>
                  <a:srgbClr val="009900"/>
                </a:solidFill>
              </a:rPr>
              <a:t>	Ford Hydrogen ICE Shuttle Buses</a:t>
            </a:r>
          </a:p>
          <a:p>
            <a:pPr defTabSz="914400">
              <a:spcBef>
                <a:spcPts val="600"/>
              </a:spcBef>
              <a:spcAft>
                <a:spcPts val="0"/>
              </a:spcAft>
              <a:buFont typeface="Wingdings" pitchFamily="2" charset="2"/>
              <a:buChar char="Ø"/>
            </a:pPr>
            <a:r>
              <a:rPr lang="en-US" sz="2000" b="1" dirty="0" smtClean="0">
                <a:solidFill>
                  <a:srgbClr val="009900"/>
                </a:solidFill>
              </a:rPr>
              <a:t>2006 DOT-Research and Innovative Technology Administration</a:t>
            </a:r>
          </a:p>
          <a:p>
            <a:pPr marL="0" lvl="1" defTabSz="914400">
              <a:spcBef>
                <a:spcPts val="600"/>
              </a:spcBef>
              <a:spcAft>
                <a:spcPts val="0"/>
              </a:spcAft>
            </a:pPr>
            <a:r>
              <a:rPr lang="en-US" sz="2000" dirty="0" smtClean="0">
                <a:solidFill>
                  <a:srgbClr val="009900"/>
                </a:solidFill>
              </a:rPr>
              <a:t>	National University Transportation Center</a:t>
            </a:r>
          </a:p>
          <a:p>
            <a:pPr marL="0" lvl="1" defTabSz="914400">
              <a:spcBef>
                <a:spcPts val="600"/>
              </a:spcBef>
              <a:spcAft>
                <a:spcPts val="0"/>
              </a:spcAft>
            </a:pPr>
            <a:r>
              <a:rPr lang="en-US" sz="2000" dirty="0" smtClean="0">
                <a:solidFill>
                  <a:srgbClr val="009900"/>
                </a:solidFill>
              </a:rPr>
              <a:t>  	Theme: </a:t>
            </a:r>
            <a:r>
              <a:rPr lang="en-US" sz="2000" i="1" dirty="0" smtClean="0">
                <a:solidFill>
                  <a:srgbClr val="009900"/>
                </a:solidFill>
              </a:rPr>
              <a:t>Transition-state fuel vehicle infrastructure</a:t>
            </a:r>
            <a:r>
              <a:rPr lang="en-US" sz="2000" dirty="0" smtClean="0">
                <a:solidFill>
                  <a:srgbClr val="009900"/>
                </a:solidFill>
              </a:rPr>
              <a:t> </a:t>
            </a:r>
          </a:p>
          <a:p>
            <a:pPr defTabSz="914400">
              <a:spcBef>
                <a:spcPts val="600"/>
              </a:spcBef>
              <a:spcAft>
                <a:spcPts val="0"/>
              </a:spcAft>
              <a:buFont typeface="Wingdings" pitchFamily="2" charset="2"/>
              <a:buChar char="Ø"/>
            </a:pPr>
            <a:r>
              <a:rPr lang="en-US" sz="2000" b="1" dirty="0" smtClean="0">
                <a:solidFill>
                  <a:srgbClr val="009900"/>
                </a:solidFill>
              </a:rPr>
              <a:t>2007 National Hydrogen Association Student Design Contest</a:t>
            </a:r>
          </a:p>
          <a:p>
            <a:pPr marL="0" lvl="1" defTabSz="914400">
              <a:spcBef>
                <a:spcPts val="600"/>
              </a:spcBef>
              <a:spcAft>
                <a:spcPts val="0"/>
              </a:spcAft>
            </a:pPr>
            <a:r>
              <a:rPr lang="en-US" sz="2000" dirty="0" smtClean="0">
                <a:solidFill>
                  <a:srgbClr val="009900"/>
                </a:solidFill>
              </a:rPr>
              <a:t>	Grand Prize Winner (Hydrogen Airport Applications)</a:t>
            </a:r>
          </a:p>
          <a:p>
            <a:pPr defTabSz="914400">
              <a:spcBef>
                <a:spcPts val="600"/>
              </a:spcBef>
              <a:spcAft>
                <a:spcPts val="0"/>
              </a:spcAft>
              <a:buFont typeface="Wingdings" pitchFamily="2" charset="2"/>
              <a:buChar char="Ø"/>
            </a:pPr>
            <a:r>
              <a:rPr lang="en-US" sz="2000" b="1" dirty="0" smtClean="0">
                <a:solidFill>
                  <a:srgbClr val="009900"/>
                </a:solidFill>
              </a:rPr>
              <a:t>2008 Federal Transit Administration</a:t>
            </a:r>
          </a:p>
          <a:p>
            <a:pPr marL="0" lvl="1" defTabSz="914400">
              <a:spcBef>
                <a:spcPts val="600"/>
              </a:spcBef>
              <a:spcAft>
                <a:spcPts val="0"/>
              </a:spcAft>
            </a:pPr>
            <a:r>
              <a:rPr lang="en-US" sz="2000" dirty="0" smtClean="0">
                <a:solidFill>
                  <a:srgbClr val="009900"/>
                </a:solidFill>
              </a:rPr>
              <a:t>	Plug-in Electric Vehicle Demonstration Project </a:t>
            </a:r>
          </a:p>
          <a:p>
            <a:pPr defTabSz="914400">
              <a:spcBef>
                <a:spcPts val="600"/>
              </a:spcBef>
              <a:spcAft>
                <a:spcPts val="0"/>
              </a:spcAft>
              <a:buFont typeface="Wingdings" pitchFamily="2" charset="2"/>
              <a:buChar char="Ø"/>
            </a:pPr>
            <a:r>
              <a:rPr lang="en-US" sz="2000" b="1" dirty="0" smtClean="0">
                <a:solidFill>
                  <a:srgbClr val="009900"/>
                </a:solidFill>
              </a:rPr>
              <a:t>2009 EcoCAR: The </a:t>
            </a:r>
            <a:r>
              <a:rPr lang="en-US" sz="2000" b="1" dirty="0" err="1" smtClean="0">
                <a:solidFill>
                  <a:srgbClr val="009900"/>
                </a:solidFill>
              </a:rPr>
              <a:t>NeXt</a:t>
            </a:r>
            <a:r>
              <a:rPr lang="en-US" sz="2000" b="1" dirty="0" smtClean="0">
                <a:solidFill>
                  <a:srgbClr val="009900"/>
                </a:solidFill>
              </a:rPr>
              <a:t> Challenge</a:t>
            </a:r>
          </a:p>
          <a:p>
            <a:pPr marL="0" lvl="1" defTabSz="914400">
              <a:spcBef>
                <a:spcPts val="600"/>
              </a:spcBef>
              <a:spcAft>
                <a:spcPts val="0"/>
              </a:spcAft>
            </a:pPr>
            <a:r>
              <a:rPr lang="en-US" sz="2000" dirty="0" smtClean="0">
                <a:solidFill>
                  <a:srgbClr val="009900"/>
                </a:solidFill>
              </a:rPr>
              <a:t>	Only Fuel Cell Plug-In Hybrid Electric Vehicle in EcoCAR in USA</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sheffld\My Documents\My Pictures\Hydrogen\DSC_0062.JPG"/>
          <p:cNvPicPr>
            <a:picLocks noChangeAspect="1" noChangeArrowheads="1"/>
          </p:cNvPicPr>
          <p:nvPr/>
        </p:nvPicPr>
        <p:blipFill>
          <a:blip r:embed="rId3">
            <a:lum bright="-8000"/>
          </a:blip>
          <a:srcRect t="6000" r="11968" b="4500"/>
          <a:stretch>
            <a:fillRect/>
          </a:stretch>
        </p:blipFill>
        <p:spPr bwMode="auto">
          <a:xfrm>
            <a:off x="0" y="783052"/>
            <a:ext cx="9144000" cy="6181590"/>
          </a:xfrm>
          <a:prstGeom prst="rect">
            <a:avLst/>
          </a:prstGeom>
          <a:noFill/>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US Map"/>
          <p:cNvPicPr>
            <a:picLocks noChangeAspect="1" noChangeArrowheads="1"/>
          </p:cNvPicPr>
          <p:nvPr/>
        </p:nvPicPr>
        <p:blipFill>
          <a:blip r:embed="rId3"/>
          <a:srcRect/>
          <a:stretch>
            <a:fillRect/>
          </a:stretch>
        </p:blipFill>
        <p:spPr bwMode="auto">
          <a:xfrm>
            <a:off x="0" y="1963738"/>
            <a:ext cx="9144000" cy="4894262"/>
          </a:xfrm>
          <a:prstGeom prst="rect">
            <a:avLst/>
          </a:prstGeom>
          <a:noFill/>
          <a:ln w="9525">
            <a:noFill/>
            <a:miter lim="800000"/>
            <a:headEnd/>
            <a:tailEnd/>
          </a:ln>
        </p:spPr>
      </p:pic>
      <p:pic>
        <p:nvPicPr>
          <p:cNvPr id="4099" name="Picture 5" descr="31 Cities in 18 States, in 13 Days. Hydrogen Road Tour 08"/>
          <p:cNvPicPr>
            <a:picLocks noChangeAspect="1" noChangeArrowheads="1"/>
          </p:cNvPicPr>
          <p:nvPr/>
        </p:nvPicPr>
        <p:blipFill>
          <a:blip r:embed="rId4"/>
          <a:srcRect/>
          <a:stretch>
            <a:fillRect/>
          </a:stretch>
        </p:blipFill>
        <p:spPr bwMode="auto">
          <a:xfrm>
            <a:off x="0" y="762000"/>
            <a:ext cx="9144000" cy="1566863"/>
          </a:xfrm>
          <a:prstGeom prst="rect">
            <a:avLst/>
          </a:prstGeom>
          <a:noFill/>
          <a:ln w="9525">
            <a:noFill/>
            <a:miter lim="800000"/>
            <a:headEnd/>
            <a:tailEnd/>
          </a:ln>
        </p:spPr>
      </p:pic>
      <p:sp>
        <p:nvSpPr>
          <p:cNvPr id="33798" name="Text Box 6"/>
          <p:cNvSpPr txBox="1">
            <a:spLocks noChangeArrowheads="1"/>
          </p:cNvSpPr>
          <p:nvPr/>
        </p:nvSpPr>
        <p:spPr bwMode="auto">
          <a:xfrm>
            <a:off x="428625" y="5805488"/>
            <a:ext cx="8305800" cy="985837"/>
          </a:xfrm>
          <a:prstGeom prst="rect">
            <a:avLst/>
          </a:prstGeom>
          <a:noFill/>
          <a:ln w="19050">
            <a:solidFill>
              <a:schemeClr val="tx1"/>
            </a:solidFill>
            <a:miter lim="800000"/>
            <a:headEnd/>
            <a:tailEnd/>
          </a:ln>
        </p:spPr>
        <p:txBody>
          <a:bodyPr>
            <a:spAutoFit/>
          </a:bodyPr>
          <a:lstStyle/>
          <a:p>
            <a:pPr algn="ctr">
              <a:spcBef>
                <a:spcPct val="5000"/>
              </a:spcBef>
            </a:pPr>
            <a:r>
              <a:rPr lang="en-US" sz="2800" b="1"/>
              <a:t>Hydrogen Road Tour &amp; Ribbon-cutting for </a:t>
            </a:r>
          </a:p>
          <a:p>
            <a:pPr algn="ctr">
              <a:spcBef>
                <a:spcPct val="5000"/>
              </a:spcBef>
            </a:pPr>
            <a:r>
              <a:rPr lang="en-US" sz="2800" b="1"/>
              <a:t>Missouri’s First Hydrogen Fueling Station</a:t>
            </a:r>
            <a:r>
              <a:rPr lang="en-US"/>
              <a:t> </a:t>
            </a:r>
          </a:p>
        </p:txBody>
      </p:sp>
      <p:sp>
        <p:nvSpPr>
          <p:cNvPr id="33799" name="Text Box 7"/>
          <p:cNvSpPr txBox="1">
            <a:spLocks noChangeArrowheads="1"/>
          </p:cNvSpPr>
          <p:nvPr/>
        </p:nvSpPr>
        <p:spPr bwMode="auto">
          <a:xfrm>
            <a:off x="76200" y="1644650"/>
            <a:ext cx="9144000" cy="641350"/>
          </a:xfrm>
          <a:prstGeom prst="rect">
            <a:avLst/>
          </a:prstGeom>
          <a:noFill/>
          <a:ln w="9525">
            <a:noFill/>
            <a:miter lim="800000"/>
            <a:headEnd/>
            <a:tailEnd/>
          </a:ln>
          <a:effectLst/>
        </p:spPr>
        <p:txBody>
          <a:bodyPr>
            <a:spAutoFit/>
          </a:bodyPr>
          <a:lstStyle/>
          <a:p>
            <a:pPr algn="ctr" eaLnBrk="1" hangingPunct="1">
              <a:spcBef>
                <a:spcPct val="50000"/>
              </a:spcBef>
              <a:defRPr/>
            </a:pPr>
            <a:r>
              <a:rPr lang="en-US" sz="3600" b="1">
                <a:solidFill>
                  <a:schemeClr val="bg1"/>
                </a:solidFill>
                <a:effectLst>
                  <a:outerShdw blurRad="38100" dist="38100" dir="2700000" algn="tl">
                    <a:srgbClr val="C0C0C0"/>
                  </a:outerShdw>
                </a:effectLst>
                <a:latin typeface="Arial" charset="0"/>
                <a:ea typeface="ＭＳ Ｐゴシック" pitchFamily="16" charset="-128"/>
              </a:rPr>
              <a:t>       August 19, 2008</a:t>
            </a:r>
          </a:p>
        </p:txBody>
      </p:sp>
      <p:sp>
        <p:nvSpPr>
          <p:cNvPr id="4102" name="Line 8"/>
          <p:cNvSpPr>
            <a:spLocks noChangeShapeType="1"/>
          </p:cNvSpPr>
          <p:nvPr/>
        </p:nvSpPr>
        <p:spPr bwMode="auto">
          <a:xfrm flipV="1">
            <a:off x="3810000" y="4343400"/>
            <a:ext cx="1143000" cy="1447800"/>
          </a:xfrm>
          <a:prstGeom prst="line">
            <a:avLst/>
          </a:prstGeom>
          <a:noFill/>
          <a:ln w="28575">
            <a:solidFill>
              <a:schemeClr val="tx1"/>
            </a:solidFill>
            <a:round/>
            <a:headEnd/>
            <a:tailEnd type="triangle" w="lg" len="lg"/>
          </a:ln>
        </p:spPr>
        <p:txBody>
          <a:bodyPr/>
          <a:lstStyle/>
          <a:p>
            <a:endParaRPr 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afterEffect">
                                  <p:stCondLst>
                                    <p:cond delay="0"/>
                                  </p:stCondLst>
                                  <p:childTnLst>
                                    <p:anim calcmode="discrete" valueType="str">
                                      <p:cBhvr>
                                        <p:cTn id="6" dur="1000" fill="hold"/>
                                        <p:tgtEl>
                                          <p:spTgt spid="33799">
                                            <p:txEl>
                                              <p:pRg st="0" end="0"/>
                                            </p:txEl>
                                          </p:spTgt>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33799">
                                            <p:txEl>
                                              <p:pRg st="0" end="0"/>
                                            </p:txEl>
                                          </p:spTgt>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9" presetClass="entr" presetSubtype="0" fill="hold" grpId="0" nodeType="afterEffect">
                                  <p:stCondLst>
                                    <p:cond delay="0"/>
                                  </p:stCondLst>
                                  <p:childTnLst>
                                    <p:set>
                                      <p:cBhvr>
                                        <p:cTn id="12" dur="1" fill="hold">
                                          <p:stCondLst>
                                            <p:cond delay="0"/>
                                          </p:stCondLst>
                                        </p:cTn>
                                        <p:tgtEl>
                                          <p:spTgt spid="33798">
                                            <p:bg/>
                                          </p:spTgt>
                                        </p:tgtEl>
                                        <p:attrNameLst>
                                          <p:attrName>style.visibility</p:attrName>
                                        </p:attrNameLst>
                                      </p:cBhvr>
                                      <p:to>
                                        <p:strVal val="visible"/>
                                      </p:to>
                                    </p:set>
                                    <p:animEffect transition="in" filter="dissolve">
                                      <p:cBhvr>
                                        <p:cTn id="13" dur="500"/>
                                        <p:tgtEl>
                                          <p:spTgt spid="33798">
                                            <p:bg/>
                                          </p:spTgt>
                                        </p:tgtEl>
                                      </p:cBhvr>
                                    </p:animEffect>
                                  </p:childTnLst>
                                </p:cTn>
                              </p:par>
                            </p:childTnLst>
                          </p:cTn>
                        </p:par>
                        <p:par>
                          <p:cTn id="14" fill="hold">
                            <p:stCondLst>
                              <p:cond delay="2500"/>
                            </p:stCondLst>
                            <p:childTnLst>
                              <p:par>
                                <p:cTn id="15" presetID="9" presetClass="entr" presetSubtype="0" fill="hold" grpId="0" nodeType="afterEffect">
                                  <p:stCondLst>
                                    <p:cond delay="0"/>
                                  </p:stCondLst>
                                  <p:childTnLst>
                                    <p:set>
                                      <p:cBhvr>
                                        <p:cTn id="16" dur="1" fill="hold">
                                          <p:stCondLst>
                                            <p:cond delay="0"/>
                                          </p:stCondLst>
                                        </p:cTn>
                                        <p:tgtEl>
                                          <p:spTgt spid="33798">
                                            <p:txEl>
                                              <p:pRg st="0" end="0"/>
                                            </p:txEl>
                                          </p:spTgt>
                                        </p:tgtEl>
                                        <p:attrNameLst>
                                          <p:attrName>style.visibility</p:attrName>
                                        </p:attrNameLst>
                                      </p:cBhvr>
                                      <p:to>
                                        <p:strVal val="visible"/>
                                      </p:to>
                                    </p:set>
                                    <p:animEffect transition="in" filter="dissolve">
                                      <p:cBhvr>
                                        <p:cTn id="17" dur="500"/>
                                        <p:tgtEl>
                                          <p:spTgt spid="33798">
                                            <p:txEl>
                                              <p:pRg st="0" end="0"/>
                                            </p:txEl>
                                          </p:spTgt>
                                        </p:tgtEl>
                                      </p:cBhvr>
                                    </p:animEffect>
                                  </p:childTnLst>
                                </p:cTn>
                              </p:par>
                            </p:childTnLst>
                          </p:cTn>
                        </p:par>
                        <p:par>
                          <p:cTn id="18" fill="hold">
                            <p:stCondLst>
                              <p:cond delay="3000"/>
                            </p:stCondLst>
                            <p:childTnLst>
                              <p:par>
                                <p:cTn id="19" presetID="9" presetClass="entr" presetSubtype="0" fill="hold" grpId="0" nodeType="afterEffect">
                                  <p:stCondLst>
                                    <p:cond delay="0"/>
                                  </p:stCondLst>
                                  <p:childTnLst>
                                    <p:set>
                                      <p:cBhvr>
                                        <p:cTn id="20" dur="1" fill="hold">
                                          <p:stCondLst>
                                            <p:cond delay="0"/>
                                          </p:stCondLst>
                                        </p:cTn>
                                        <p:tgtEl>
                                          <p:spTgt spid="33798">
                                            <p:txEl>
                                              <p:pRg st="1" end="1"/>
                                            </p:txEl>
                                          </p:spTgt>
                                        </p:tgtEl>
                                        <p:attrNameLst>
                                          <p:attrName>style.visibility</p:attrName>
                                        </p:attrNameLst>
                                      </p:cBhvr>
                                      <p:to>
                                        <p:strVal val="visible"/>
                                      </p:to>
                                    </p:set>
                                    <p:animEffect transition="in" filter="dissolve">
                                      <p:cBhvr>
                                        <p:cTn id="21" dur="500"/>
                                        <p:tgtEl>
                                          <p:spTgt spid="33798">
                                            <p:txEl>
                                              <p:pRg st="1" end="1"/>
                                            </p:txEl>
                                          </p:spTgt>
                                        </p:tgtEl>
                                      </p:cBhvr>
                                    </p:animEffect>
                                  </p:childTnLst>
                                </p:cTn>
                              </p:par>
                            </p:childTnLst>
                          </p:cTn>
                        </p:par>
                        <p:par>
                          <p:cTn id="22" fill="hold">
                            <p:stCondLst>
                              <p:cond delay="3500"/>
                            </p:stCondLst>
                            <p:childTnLst>
                              <p:par>
                                <p:cTn id="23" presetID="9" presetClass="entr" presetSubtype="0" fill="hold" nodeType="afterEffect">
                                  <p:stCondLst>
                                    <p:cond delay="0"/>
                                  </p:stCondLst>
                                  <p:childTnLst>
                                    <p:set>
                                      <p:cBhvr>
                                        <p:cTn id="24" dur="1" fill="hold">
                                          <p:stCondLst>
                                            <p:cond delay="0"/>
                                          </p:stCondLst>
                                        </p:cTn>
                                        <p:tgtEl>
                                          <p:spTgt spid="33798">
                                            <p:txEl>
                                              <p:pRg st="0" end="0"/>
                                            </p:txEl>
                                          </p:spTgt>
                                        </p:tgtEl>
                                        <p:attrNameLst>
                                          <p:attrName>style.visibility</p:attrName>
                                        </p:attrNameLst>
                                      </p:cBhvr>
                                      <p:to>
                                        <p:strVal val="visible"/>
                                      </p:to>
                                    </p:set>
                                    <p:animEffect transition="in" filter="dissolve">
                                      <p:cBhvr>
                                        <p:cTn id="25" dur="500"/>
                                        <p:tgtEl>
                                          <p:spTgt spid="33798">
                                            <p:txEl>
                                              <p:pRg st="0" end="0"/>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3798">
                                            <p:txEl>
                                              <p:pRg st="1" end="1"/>
                                            </p:txEl>
                                          </p:spTgt>
                                        </p:tgtEl>
                                        <p:attrNameLst>
                                          <p:attrName>style.visibility</p:attrName>
                                        </p:attrNameLst>
                                      </p:cBhvr>
                                      <p:to>
                                        <p:strVal val="visible"/>
                                      </p:to>
                                    </p:set>
                                    <p:animEffect transition="in" filter="dissolve">
                                      <p:cBhvr>
                                        <p:cTn id="28" dur="500"/>
                                        <p:tgtEl>
                                          <p:spTgt spid="337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G_1945"/>
          <p:cNvPicPr>
            <a:picLocks noChangeAspect="1" noChangeArrowheads="1"/>
          </p:cNvPicPr>
          <p:nvPr/>
        </p:nvPicPr>
        <p:blipFill>
          <a:blip r:embed="rId3">
            <a:lum bright="6000"/>
          </a:blip>
          <a:srcRect t="2206" b="8824"/>
          <a:stretch>
            <a:fillRect/>
          </a:stretch>
        </p:blipFill>
        <p:spPr bwMode="auto">
          <a:xfrm>
            <a:off x="3175" y="782638"/>
            <a:ext cx="9140825" cy="6097587"/>
          </a:xfrm>
          <a:prstGeom prst="rect">
            <a:avLst/>
          </a:prstGeom>
          <a:noFill/>
          <a:ln w="9525">
            <a:noFill/>
            <a:miter lim="800000"/>
            <a:headEnd/>
            <a:tailEnd/>
          </a:ln>
        </p:spPr>
      </p:pic>
      <p:sp>
        <p:nvSpPr>
          <p:cNvPr id="17411" name="Text Box 3"/>
          <p:cNvSpPr txBox="1">
            <a:spLocks noChangeArrowheads="1"/>
          </p:cNvSpPr>
          <p:nvPr/>
        </p:nvSpPr>
        <p:spPr bwMode="auto">
          <a:xfrm>
            <a:off x="0" y="5748338"/>
            <a:ext cx="9144000" cy="762000"/>
          </a:xfrm>
          <a:prstGeom prst="rect">
            <a:avLst/>
          </a:prstGeom>
          <a:noFill/>
          <a:ln w="9525">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Times New Roman" pitchFamily="18" charset="0"/>
                <a:ea typeface="ＭＳ Ｐゴシック" pitchFamily="16" charset="-128"/>
              </a:rPr>
              <a:t>July 9, 2008</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8362</TotalTime>
  <Words>976</Words>
  <Application>Microsoft Macintosh PowerPoint</Application>
  <PresentationFormat>On-screen Show (4:3)</PresentationFormat>
  <Paragraphs>171</Paragraphs>
  <Slides>37</Slides>
  <Notes>21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37</vt:i4>
      </vt:variant>
    </vt:vector>
  </HeadingPairs>
  <TitlesOfParts>
    <vt:vector size="38"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Missouri S&amp;T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Title Slide</dc:title>
  <dc:creator>Joe Miner</dc:creator>
  <cp:lastModifiedBy>sheffld</cp:lastModifiedBy>
  <cp:revision>107</cp:revision>
  <dcterms:created xsi:type="dcterms:W3CDTF">2008-08-07T14:21:07Z</dcterms:created>
  <dcterms:modified xsi:type="dcterms:W3CDTF">2009-04-19T20:51:50Z</dcterms:modified>
</cp:coreProperties>
</file>