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6" r:id="rId2"/>
    <p:sldId id="277" r:id="rId3"/>
    <p:sldId id="261" r:id="rId4"/>
    <p:sldId id="257" r:id="rId5"/>
    <p:sldId id="259" r:id="rId6"/>
    <p:sldId id="288" r:id="rId7"/>
    <p:sldId id="263" r:id="rId8"/>
    <p:sldId id="274" r:id="rId9"/>
    <p:sldId id="273" r:id="rId10"/>
    <p:sldId id="272" r:id="rId11"/>
    <p:sldId id="291" r:id="rId12"/>
    <p:sldId id="290" r:id="rId13"/>
    <p:sldId id="260" r:id="rId14"/>
    <p:sldId id="282" r:id="rId15"/>
    <p:sldId id="268" r:id="rId16"/>
    <p:sldId id="269" r:id="rId17"/>
    <p:sldId id="271" r:id="rId18"/>
    <p:sldId id="292" r:id="rId19"/>
    <p:sldId id="278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4547" autoAdjust="0"/>
  </p:normalViewPr>
  <p:slideViewPr>
    <p:cSldViewPr>
      <p:cViewPr varScale="1">
        <p:scale>
          <a:sx n="66" d="100"/>
          <a:sy n="66" d="100"/>
        </p:scale>
        <p:origin x="-557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1CD61-D479-4E80-968E-0E694EC3802D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C69EF-D5F0-43A8-849C-5D341B1D3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many environments and</a:t>
            </a:r>
            <a:r>
              <a:rPr lang="en-US" baseline="0" dirty="0" smtClean="0"/>
              <a:t> years?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69EF-D5F0-43A8-849C-5D341B1D3D0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9428-44F0-4FDB-B7B8-3CA012827282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D03F-EE0C-49A3-8BA6-CF3A9C410A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9428-44F0-4FDB-B7B8-3CA012827282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D03F-EE0C-49A3-8BA6-CF3A9C410A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9428-44F0-4FDB-B7B8-3CA012827282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D03F-EE0C-49A3-8BA6-CF3A9C410A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9428-44F0-4FDB-B7B8-3CA012827282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D03F-EE0C-49A3-8BA6-CF3A9C410A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9428-44F0-4FDB-B7B8-3CA012827282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D03F-EE0C-49A3-8BA6-CF3A9C410A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9428-44F0-4FDB-B7B8-3CA012827282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D03F-EE0C-49A3-8BA6-CF3A9C410A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9428-44F0-4FDB-B7B8-3CA012827282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D03F-EE0C-49A3-8BA6-CF3A9C410A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9428-44F0-4FDB-B7B8-3CA012827282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D03F-EE0C-49A3-8BA6-CF3A9C410A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9428-44F0-4FDB-B7B8-3CA012827282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D03F-EE0C-49A3-8BA6-CF3A9C410A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9428-44F0-4FDB-B7B8-3CA012827282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D03F-EE0C-49A3-8BA6-CF3A9C410A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9428-44F0-4FDB-B7B8-3CA012827282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D03F-EE0C-49A3-8BA6-CF3A9C410A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F9428-44F0-4FDB-B7B8-3CA012827282}" type="datetimeFigureOut">
              <a:rPr lang="en-US" smtClean="0"/>
              <a:pPr/>
              <a:t>4/20/2009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D03F-EE0C-49A3-8BA6-CF3A9C410A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Excel_Worksheet1.xlsx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bot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as.usda.gov/oilseeds_arc.asp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 Box 7"/>
          <p:cNvSpPr txBox="1">
            <a:spLocks noChangeArrowheads="1"/>
          </p:cNvSpPr>
          <p:nvPr/>
        </p:nvSpPr>
        <p:spPr bwMode="auto">
          <a:xfrm>
            <a:off x="838200" y="3503474"/>
            <a:ext cx="69342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006600"/>
                </a:solidFill>
                <a:cs typeface="Arial" pitchFamily="34" charset="0"/>
              </a:rPr>
              <a:t>Rajesh </a:t>
            </a:r>
            <a:r>
              <a:rPr lang="en-US" sz="3200" b="1" dirty="0" smtClean="0">
                <a:solidFill>
                  <a:srgbClr val="006600"/>
                </a:solidFill>
                <a:cs typeface="Arial" pitchFamily="34" charset="0"/>
              </a:rPr>
              <a:t>P. N.</a:t>
            </a:r>
            <a:endParaRPr lang="en-US" sz="3200" b="1" dirty="0">
              <a:solidFill>
                <a:srgbClr val="006600"/>
              </a:solidFill>
              <a:cs typeface="Arial" pitchFamily="34" charset="0"/>
            </a:endParaRPr>
          </a:p>
          <a:p>
            <a:pPr algn="ctr">
              <a:defRPr/>
            </a:pPr>
            <a:endParaRPr lang="en-US" sz="2800" b="1" dirty="0">
              <a:solidFill>
                <a:schemeClr val="accent4">
                  <a:lumMod val="10000"/>
                </a:schemeClr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en-US" sz="2400" b="1" dirty="0">
                <a:solidFill>
                  <a:srgbClr val="0033CC"/>
                </a:solidFill>
                <a:cs typeface="Arial" pitchFamily="34" charset="0"/>
              </a:rPr>
              <a:t>Henry T. Nguyen’s </a:t>
            </a:r>
            <a:r>
              <a:rPr lang="en-US" sz="2400" b="1" dirty="0" smtClean="0">
                <a:solidFill>
                  <a:srgbClr val="0033CC"/>
                </a:solidFill>
                <a:cs typeface="Arial" pitchFamily="34" charset="0"/>
              </a:rPr>
              <a:t>Laboratory</a:t>
            </a:r>
          </a:p>
          <a:p>
            <a:pPr algn="ctr">
              <a:defRPr/>
            </a:pPr>
            <a:r>
              <a:rPr lang="en-US" sz="2400" b="1" dirty="0" smtClean="0">
                <a:solidFill>
                  <a:srgbClr val="0033CC"/>
                </a:solidFill>
                <a:cs typeface="Arial" pitchFamily="34" charset="0"/>
              </a:rPr>
              <a:t>Division of Plant Sciences and </a:t>
            </a:r>
          </a:p>
          <a:p>
            <a:pPr algn="ctr">
              <a:defRPr/>
            </a:pPr>
            <a:r>
              <a:rPr lang="en-US" sz="2400" b="1" dirty="0" smtClean="0">
                <a:solidFill>
                  <a:srgbClr val="0033CC"/>
                </a:solidFill>
                <a:cs typeface="Arial" pitchFamily="34" charset="0"/>
              </a:rPr>
              <a:t>National Center for Soybean Biotechnology</a:t>
            </a:r>
            <a:endParaRPr lang="en-US" sz="2400" b="1" dirty="0">
              <a:solidFill>
                <a:srgbClr val="0033CC"/>
              </a:solidFill>
              <a:cs typeface="Arial" pitchFamily="34" charset="0"/>
            </a:endParaRPr>
          </a:p>
        </p:txBody>
      </p:sp>
      <p:sp>
        <p:nvSpPr>
          <p:cNvPr id="1034251" name="Rectangle 11"/>
          <p:cNvSpPr>
            <a:spLocks noChangeArrowheads="1"/>
          </p:cNvSpPr>
          <p:nvPr/>
        </p:nvSpPr>
        <p:spPr bwMode="auto">
          <a:xfrm>
            <a:off x="914400" y="1261408"/>
            <a:ext cx="7010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C00000"/>
                </a:solidFill>
                <a:cs typeface="Arial" pitchFamily="34" charset="0"/>
              </a:rPr>
              <a:t>Genomic </a:t>
            </a:r>
            <a:r>
              <a:rPr lang="en-US" sz="4000" b="1" dirty="0" smtClean="0">
                <a:solidFill>
                  <a:srgbClr val="C00000"/>
                </a:solidFill>
                <a:cs typeface="Arial" pitchFamily="34" charset="0"/>
              </a:rPr>
              <a:t>Strategies </a:t>
            </a:r>
            <a:r>
              <a:rPr lang="en-US" sz="4000" b="1" dirty="0">
                <a:solidFill>
                  <a:srgbClr val="C00000"/>
                </a:solidFill>
                <a:cs typeface="Arial" pitchFamily="34" charset="0"/>
              </a:rPr>
              <a:t>F</a:t>
            </a:r>
            <a:r>
              <a:rPr lang="en-US" sz="4000" b="1" dirty="0" smtClean="0">
                <a:solidFill>
                  <a:srgbClr val="C00000"/>
                </a:solidFill>
                <a:cs typeface="Arial" pitchFamily="34" charset="0"/>
              </a:rPr>
              <a:t>or </a:t>
            </a:r>
            <a:r>
              <a:rPr lang="en-US" sz="4000" b="1" dirty="0">
                <a:solidFill>
                  <a:srgbClr val="C00000"/>
                </a:solidFill>
                <a:cs typeface="Arial" pitchFamily="34" charset="0"/>
              </a:rPr>
              <a:t>S</a:t>
            </a:r>
            <a:r>
              <a:rPr lang="en-US" sz="4000" b="1" dirty="0" smtClean="0">
                <a:solidFill>
                  <a:srgbClr val="C00000"/>
                </a:solidFill>
                <a:cs typeface="Arial" pitchFamily="34" charset="0"/>
              </a:rPr>
              <a:t>oybean </a:t>
            </a:r>
            <a:endParaRPr lang="en-US" sz="4000" b="1" dirty="0">
              <a:solidFill>
                <a:srgbClr val="C00000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en-US" sz="4000" b="1" dirty="0">
                <a:solidFill>
                  <a:srgbClr val="C00000"/>
                </a:solidFill>
                <a:cs typeface="Arial" pitchFamily="34" charset="0"/>
              </a:rPr>
              <a:t>O</a:t>
            </a:r>
            <a:r>
              <a:rPr lang="en-US" sz="4000" b="1" dirty="0" smtClean="0">
                <a:solidFill>
                  <a:srgbClr val="C00000"/>
                </a:solidFill>
                <a:cs typeface="Arial" pitchFamily="34" charset="0"/>
              </a:rPr>
              <a:t>il </a:t>
            </a:r>
            <a:r>
              <a:rPr lang="en-US" sz="4000" b="1" dirty="0">
                <a:solidFill>
                  <a:srgbClr val="C00000"/>
                </a:solidFill>
                <a:cs typeface="Arial" pitchFamily="34" charset="0"/>
              </a:rPr>
              <a:t>I</a:t>
            </a:r>
            <a:r>
              <a:rPr lang="en-US" sz="4000" b="1" dirty="0" smtClean="0">
                <a:solidFill>
                  <a:srgbClr val="C00000"/>
                </a:solidFill>
                <a:cs typeface="Arial" pitchFamily="34" charset="0"/>
              </a:rPr>
              <a:t>mprovement </a:t>
            </a:r>
            <a:r>
              <a:rPr lang="en-US" sz="4000" b="1" dirty="0">
                <a:solidFill>
                  <a:srgbClr val="C00000"/>
                </a:solidFill>
                <a:cs typeface="Arial" pitchFamily="34" charset="0"/>
              </a:rPr>
              <a:t>A</a:t>
            </a:r>
            <a:r>
              <a:rPr lang="en-US" sz="4000" b="1" dirty="0" smtClean="0">
                <a:solidFill>
                  <a:srgbClr val="C00000"/>
                </a:solidFill>
                <a:cs typeface="Arial" pitchFamily="34" charset="0"/>
              </a:rPr>
              <a:t>nd </a:t>
            </a:r>
            <a:r>
              <a:rPr lang="en-US" sz="4000" b="1" dirty="0">
                <a:solidFill>
                  <a:srgbClr val="C00000"/>
                </a:solidFill>
                <a:cs typeface="Arial" pitchFamily="34" charset="0"/>
              </a:rPr>
              <a:t>B</a:t>
            </a:r>
            <a:r>
              <a:rPr lang="en-US" sz="4000" b="1" dirty="0" smtClean="0">
                <a:solidFill>
                  <a:srgbClr val="C00000"/>
                </a:solidFill>
                <a:cs typeface="Arial" pitchFamily="34" charset="0"/>
              </a:rPr>
              <a:t>iodiesel </a:t>
            </a:r>
            <a:r>
              <a:rPr lang="en-US" sz="4000" b="1" dirty="0">
                <a:solidFill>
                  <a:srgbClr val="C00000"/>
                </a:solidFill>
                <a:cs typeface="Arial" pitchFamily="34" charset="0"/>
              </a:rPr>
              <a:t>P</a:t>
            </a:r>
            <a:r>
              <a:rPr lang="en-US" sz="4000" b="1" dirty="0" smtClean="0">
                <a:solidFill>
                  <a:srgbClr val="C00000"/>
                </a:solidFill>
                <a:cs typeface="Arial" pitchFamily="34" charset="0"/>
              </a:rPr>
              <a:t>roduction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 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pitchFamily="34" charset="0"/>
            </a:endParaRPr>
          </a:p>
        </p:txBody>
      </p:sp>
      <p:pic>
        <p:nvPicPr>
          <p:cNvPr id="4100" name="Picture 12" descr="MNCSB logo M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69412"/>
            <a:ext cx="1600200" cy="130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76200"/>
            <a:ext cx="914400" cy="1080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1" descr="C:\Documents and Settings\nguyenhe\My Documents\SLIDES\LOGO\soyseeds and DNA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5562600"/>
            <a:ext cx="137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2" descr="C:\Documents and Settings\nguyenhe\My Documents\SLIDES\LOGO\IPGDNA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5486400"/>
            <a:ext cx="1212574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228600" y="1447800"/>
            <a:ext cx="8686800" cy="4167664"/>
            <a:chOff x="228600" y="1078468"/>
            <a:chExt cx="8686800" cy="4167664"/>
          </a:xfrm>
        </p:grpSpPr>
        <p:sp>
          <p:nvSpPr>
            <p:cNvPr id="5" name="TextBox 4"/>
            <p:cNvSpPr txBox="1"/>
            <p:nvPr/>
          </p:nvSpPr>
          <p:spPr>
            <a:xfrm>
              <a:off x="3276600" y="2907268"/>
              <a:ext cx="2362200" cy="830997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006600"/>
                  </a:solidFill>
                </a:rPr>
                <a:t>Genome mining </a:t>
              </a:r>
            </a:p>
            <a:p>
              <a:pPr algn="ctr"/>
              <a:r>
                <a:rPr lang="en-US" sz="2400" b="1" dirty="0" smtClean="0">
                  <a:solidFill>
                    <a:srgbClr val="006600"/>
                  </a:solidFill>
                </a:rPr>
                <a:t>367 lipid genes</a:t>
              </a:r>
              <a:endParaRPr lang="en-US" sz="2400" b="1" dirty="0">
                <a:solidFill>
                  <a:srgbClr val="0066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200400" y="1078468"/>
              <a:ext cx="266700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33CC"/>
                  </a:solidFill>
                </a:rPr>
                <a:t>Full length gene discovery</a:t>
              </a:r>
              <a:endParaRPr lang="en-US" b="1" dirty="0">
                <a:solidFill>
                  <a:srgbClr val="0033CC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1000" y="4214336"/>
              <a:ext cx="236220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33CC"/>
                  </a:solidFill>
                </a:rPr>
                <a:t>Promoter prediction</a:t>
              </a:r>
              <a:endParaRPr lang="en-US" b="1" dirty="0">
                <a:solidFill>
                  <a:srgbClr val="0033CC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4600" y="4267200"/>
              <a:ext cx="236220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33CC"/>
                  </a:solidFill>
                </a:rPr>
                <a:t>Comparative genomics</a:t>
              </a:r>
              <a:endParaRPr lang="en-US" b="1" dirty="0">
                <a:solidFill>
                  <a:srgbClr val="0033CC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52800" y="4876800"/>
              <a:ext cx="236220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33CC"/>
                  </a:solidFill>
                </a:rPr>
                <a:t>Phylogenetic analysis</a:t>
              </a:r>
              <a:endParaRPr lang="en-US" b="1" dirty="0">
                <a:solidFill>
                  <a:srgbClr val="0033CC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67400" y="1928336"/>
              <a:ext cx="304800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33CC"/>
                  </a:solidFill>
                </a:rPr>
                <a:t>Conserved domain prediction</a:t>
              </a:r>
              <a:endParaRPr lang="en-US" b="1" dirty="0">
                <a:solidFill>
                  <a:srgbClr val="0033CC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8600" y="1928336"/>
              <a:ext cx="335280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7030A0"/>
                  </a:solidFill>
                </a:rPr>
                <a:t>SNP discovery/Pathway mapping</a:t>
              </a:r>
              <a:endParaRPr lang="en-US" b="1" dirty="0">
                <a:solidFill>
                  <a:srgbClr val="7030A0"/>
                </a:solidFill>
              </a:endParaRPr>
            </a:p>
          </p:txBody>
        </p:sp>
        <p:sp>
          <p:nvSpPr>
            <p:cNvPr id="12" name="Left Arrow 11"/>
            <p:cNvSpPr/>
            <p:nvPr/>
          </p:nvSpPr>
          <p:spPr>
            <a:xfrm rot="19718396">
              <a:off x="2523991" y="3831020"/>
              <a:ext cx="685800" cy="2286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Left Arrow 12"/>
            <p:cNvSpPr/>
            <p:nvPr/>
          </p:nvSpPr>
          <p:spPr>
            <a:xfrm rot="8520000">
              <a:off x="5641121" y="2484548"/>
              <a:ext cx="685800" cy="2286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Left Arrow 13"/>
            <p:cNvSpPr/>
            <p:nvPr/>
          </p:nvSpPr>
          <p:spPr>
            <a:xfrm rot="12650946">
              <a:off x="5648898" y="3905128"/>
              <a:ext cx="685800" cy="2286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Left Arrow 14"/>
            <p:cNvSpPr/>
            <p:nvPr/>
          </p:nvSpPr>
          <p:spPr>
            <a:xfrm rot="2310988">
              <a:off x="2587375" y="2566198"/>
              <a:ext cx="685800" cy="2286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eft Arrow 15"/>
            <p:cNvSpPr/>
            <p:nvPr/>
          </p:nvSpPr>
          <p:spPr>
            <a:xfrm rot="5400000">
              <a:off x="4118225" y="2373868"/>
              <a:ext cx="685800" cy="2286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Left Arrow 16"/>
            <p:cNvSpPr/>
            <p:nvPr/>
          </p:nvSpPr>
          <p:spPr>
            <a:xfrm rot="16200000">
              <a:off x="4114800" y="4050268"/>
              <a:ext cx="685800" cy="2286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1828800" y="206514"/>
            <a:ext cx="56324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Genomics: Bioinformatics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Genetic Engineering for Oil Content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9144000" cy="4906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300" b="1" dirty="0" smtClean="0">
                <a:solidFill>
                  <a:srgbClr val="006600"/>
                </a:solidFill>
              </a:rPr>
              <a:t>In Arabidopsis</a:t>
            </a:r>
          </a:p>
          <a:p>
            <a:pPr lvl="2">
              <a:buNone/>
            </a:pPr>
            <a:r>
              <a:rPr lang="en-US" sz="2800" b="1" dirty="0" smtClean="0">
                <a:solidFill>
                  <a:srgbClr val="006600"/>
                </a:solidFill>
              </a:rPr>
              <a:t>- </a:t>
            </a:r>
            <a:r>
              <a:rPr lang="en-US" b="1" dirty="0" smtClean="0">
                <a:solidFill>
                  <a:srgbClr val="006600"/>
                </a:solidFill>
              </a:rPr>
              <a:t>Over expression of yeast SLC1 </a:t>
            </a:r>
            <a:r>
              <a:rPr lang="en-US" sz="2100" b="1" dirty="0" smtClean="0">
                <a:solidFill>
                  <a:srgbClr val="006600"/>
                </a:solidFill>
              </a:rPr>
              <a:t>(Zou et al. 1997)</a:t>
            </a:r>
          </a:p>
          <a:p>
            <a:pPr lvl="2">
              <a:buNone/>
            </a:pPr>
            <a:r>
              <a:rPr lang="en-US" sz="2800" b="1" dirty="0" smtClean="0">
                <a:solidFill>
                  <a:srgbClr val="006600"/>
                </a:solidFill>
              </a:rPr>
              <a:t>- </a:t>
            </a:r>
            <a:r>
              <a:rPr lang="en-US" b="1" i="1" dirty="0" smtClean="0">
                <a:solidFill>
                  <a:srgbClr val="006600"/>
                </a:solidFill>
              </a:rPr>
              <a:t>At</a:t>
            </a:r>
            <a:r>
              <a:rPr lang="en-US" b="1" dirty="0" smtClean="0">
                <a:solidFill>
                  <a:srgbClr val="006600"/>
                </a:solidFill>
              </a:rPr>
              <a:t>DGAT1</a:t>
            </a:r>
            <a:r>
              <a:rPr lang="en-US" sz="2800" b="1" dirty="0" smtClean="0">
                <a:solidFill>
                  <a:srgbClr val="006600"/>
                </a:solidFill>
              </a:rPr>
              <a:t> </a:t>
            </a:r>
            <a:r>
              <a:rPr lang="en-US" sz="2100" b="1" dirty="0" smtClean="0">
                <a:solidFill>
                  <a:srgbClr val="006600"/>
                </a:solidFill>
              </a:rPr>
              <a:t>(Jako et al. 2001) </a:t>
            </a:r>
          </a:p>
          <a:p>
            <a:pPr lvl="1">
              <a:buNone/>
            </a:pPr>
            <a:endParaRPr lang="en-US" b="1" dirty="0" smtClean="0">
              <a:solidFill>
                <a:srgbClr val="006600"/>
              </a:solidFill>
            </a:endParaRPr>
          </a:p>
          <a:p>
            <a:pPr marL="285750" lvl="1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6600"/>
                </a:solidFill>
              </a:rPr>
              <a:t> </a:t>
            </a:r>
            <a:r>
              <a:rPr lang="en-US" sz="3300" b="1" dirty="0" smtClean="0">
                <a:solidFill>
                  <a:srgbClr val="006600"/>
                </a:solidFill>
              </a:rPr>
              <a:t>In Major Crops</a:t>
            </a:r>
          </a:p>
          <a:p>
            <a:pPr lvl="2">
              <a:buNone/>
            </a:pPr>
            <a:r>
              <a:rPr lang="en-US" sz="2800" b="1" dirty="0" smtClean="0">
                <a:solidFill>
                  <a:srgbClr val="006600"/>
                </a:solidFill>
              </a:rPr>
              <a:t>- </a:t>
            </a:r>
            <a:r>
              <a:rPr lang="en-US" b="1" dirty="0" smtClean="0">
                <a:solidFill>
                  <a:srgbClr val="006600"/>
                </a:solidFill>
              </a:rPr>
              <a:t>Maize: PH09B (ancestral maize DGAT1 allele) </a:t>
            </a:r>
            <a:r>
              <a:rPr lang="en-US" sz="1900" b="1" dirty="0" smtClean="0">
                <a:solidFill>
                  <a:srgbClr val="006600"/>
                </a:solidFill>
              </a:rPr>
              <a:t>(Zheng et al. 2008)</a:t>
            </a:r>
          </a:p>
          <a:p>
            <a:pPr lvl="2">
              <a:buNone/>
            </a:pPr>
            <a:r>
              <a:rPr lang="en-US" sz="2600" b="1" dirty="0" smtClean="0">
                <a:solidFill>
                  <a:srgbClr val="006600"/>
                </a:solidFill>
              </a:rPr>
              <a:t>- </a:t>
            </a:r>
            <a:r>
              <a:rPr lang="en-US" b="1" dirty="0" smtClean="0">
                <a:solidFill>
                  <a:srgbClr val="006600"/>
                </a:solidFill>
              </a:rPr>
              <a:t>Soybean: Fungal DGAT2A </a:t>
            </a:r>
            <a:r>
              <a:rPr lang="en-US" sz="2100" b="1" dirty="0" smtClean="0">
                <a:solidFill>
                  <a:srgbClr val="006600"/>
                </a:solidFill>
              </a:rPr>
              <a:t>(Lardizabal et al. 2008)</a:t>
            </a:r>
          </a:p>
          <a:p>
            <a:pPr lvl="2">
              <a:buNone/>
            </a:pPr>
            <a:endParaRPr lang="en-US" b="1" dirty="0" smtClean="0">
              <a:solidFill>
                <a:srgbClr val="006600"/>
              </a:solidFill>
            </a:endParaRPr>
          </a:p>
          <a:p>
            <a:pPr lvl="1">
              <a:buNone/>
            </a:pPr>
            <a:r>
              <a:rPr lang="en-US" b="1" dirty="0" smtClean="0">
                <a:solidFill>
                  <a:srgbClr val="0033CC"/>
                </a:solidFill>
              </a:rPr>
              <a:t>        Challenge: Impact on starch, protein and yield</a:t>
            </a:r>
            <a:endParaRPr lang="en-US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Biotechnology - Strategy</a:t>
            </a:r>
            <a:endParaRPr lang="en-US" sz="4000" b="1" dirty="0">
              <a:solidFill>
                <a:srgbClr val="C00000"/>
              </a:solidFill>
            </a:endParaRPr>
          </a:p>
        </p:txBody>
      </p:sp>
      <p:grpSp>
        <p:nvGrpSpPr>
          <p:cNvPr id="28" name="Content Placeholder 27"/>
          <p:cNvGrpSpPr>
            <a:grpSpLocks noGrp="1"/>
          </p:cNvGrpSpPr>
          <p:nvPr>
            <p:ph idx="1"/>
          </p:nvPr>
        </p:nvGrpSpPr>
        <p:grpSpPr>
          <a:xfrm>
            <a:off x="565272" y="990600"/>
            <a:ext cx="8273928" cy="5135561"/>
            <a:chOff x="944562" y="660225"/>
            <a:chExt cx="8143052" cy="5992987"/>
          </a:xfrm>
        </p:grpSpPr>
        <p:grpSp>
          <p:nvGrpSpPr>
            <p:cNvPr id="29" name="Group 33"/>
            <p:cNvGrpSpPr>
              <a:grpSpLocks/>
            </p:cNvGrpSpPr>
            <p:nvPr/>
          </p:nvGrpSpPr>
          <p:grpSpPr bwMode="auto">
            <a:xfrm>
              <a:off x="944562" y="660225"/>
              <a:ext cx="7543095" cy="5992987"/>
              <a:chOff x="944562" y="-254175"/>
              <a:chExt cx="7543095" cy="5992987"/>
            </a:xfrm>
          </p:grpSpPr>
          <p:pic>
            <p:nvPicPr>
              <p:cNvPr id="35" name="Picture 1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447800" y="2947987"/>
                <a:ext cx="664462" cy="1090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779414" y="3962400"/>
                <a:ext cx="1173586" cy="17764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7" name="Oval 3"/>
              <p:cNvSpPr/>
              <p:nvPr/>
            </p:nvSpPr>
            <p:spPr>
              <a:xfrm>
                <a:off x="5637859" y="3200399"/>
                <a:ext cx="2849798" cy="381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 Yeast expression </a:t>
                </a:r>
                <a:endParaRPr lang="en-US" b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3538008" y="-254175"/>
                <a:ext cx="1502172" cy="4309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latin typeface="Calibri" pitchFamily="34" charset="0"/>
                  </a:rPr>
                  <a:t>  Gene </a:t>
                </a:r>
                <a:r>
                  <a:rPr lang="en-US" b="1" dirty="0">
                    <a:latin typeface="Calibri" pitchFamily="34" charset="0"/>
                  </a:rPr>
                  <a:t>source</a:t>
                </a:r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463013" y="-165253"/>
                <a:ext cx="1676400" cy="304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40" name="Group 11"/>
              <p:cNvGrpSpPr>
                <a:grpSpLocks/>
              </p:cNvGrpSpPr>
              <p:nvPr/>
            </p:nvGrpSpPr>
            <p:grpSpPr bwMode="auto">
              <a:xfrm>
                <a:off x="944562" y="990601"/>
                <a:ext cx="1843499" cy="711512"/>
                <a:chOff x="990392" y="1447801"/>
                <a:chExt cx="1843499" cy="711512"/>
              </a:xfrm>
            </p:grpSpPr>
            <p:sp>
              <p:nvSpPr>
                <p:cNvPr id="51" name="Rectangle 6"/>
                <p:cNvSpPr>
                  <a:spLocks noChangeArrowheads="1"/>
                </p:cNvSpPr>
                <p:nvPr/>
              </p:nvSpPr>
              <p:spPr bwMode="auto">
                <a:xfrm>
                  <a:off x="1105067" y="1476905"/>
                  <a:ext cx="1728824" cy="6824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sz="1600" b="1" i="1" dirty="0" err="1">
                      <a:solidFill>
                        <a:srgbClr val="FF0000"/>
                      </a:solidFill>
                      <a:latin typeface="Calibri" pitchFamily="34" charset="0"/>
                    </a:rPr>
                    <a:t>Yarrowia</a:t>
                  </a:r>
                  <a:r>
                    <a:rPr lang="en-US" sz="1600" b="1" i="1" dirty="0">
                      <a:solidFill>
                        <a:srgbClr val="FF0000"/>
                      </a:solidFill>
                      <a:latin typeface="Calibri" pitchFamily="34" charset="0"/>
                    </a:rPr>
                    <a:t> </a:t>
                  </a:r>
                  <a:r>
                    <a:rPr lang="en-US" sz="1600" b="1" i="1" dirty="0" err="1" smtClean="0">
                      <a:solidFill>
                        <a:srgbClr val="FF0000"/>
                      </a:solidFill>
                      <a:latin typeface="Calibri" pitchFamily="34" charset="0"/>
                    </a:rPr>
                    <a:t>lipolytica</a:t>
                  </a:r>
                  <a:endParaRPr lang="en-US" sz="1600" b="1" i="1" dirty="0" smtClean="0">
                    <a:solidFill>
                      <a:srgbClr val="FF0000"/>
                    </a:solidFill>
                    <a:latin typeface="Calibri" pitchFamily="34" charset="0"/>
                  </a:endParaRPr>
                </a:p>
                <a:p>
                  <a:r>
                    <a:rPr lang="en-US" sz="1600" b="1" i="1" dirty="0" smtClean="0">
                      <a:solidFill>
                        <a:srgbClr val="FF0000"/>
                      </a:solidFill>
                      <a:latin typeface="Calibri" pitchFamily="34" charset="0"/>
                    </a:rPr>
                    <a:t>       ACLs, ACH</a:t>
                  </a:r>
                  <a:endParaRPr lang="en-US" sz="1600" b="1" dirty="0">
                    <a:solidFill>
                      <a:srgbClr val="FF0000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52" name="Rounded Rectangle 51"/>
                <p:cNvSpPr/>
                <p:nvPr/>
              </p:nvSpPr>
              <p:spPr>
                <a:xfrm>
                  <a:off x="990392" y="1447801"/>
                  <a:ext cx="1843499" cy="711512"/>
                </a:xfrm>
                <a:prstGeom prst="round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43" name="Rectangle 16"/>
              <p:cNvSpPr>
                <a:spLocks noChangeArrowheads="1"/>
              </p:cNvSpPr>
              <p:nvPr/>
            </p:nvSpPr>
            <p:spPr bwMode="auto">
              <a:xfrm>
                <a:off x="5801023" y="1019706"/>
                <a:ext cx="2236666" cy="6824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>
                    <a:latin typeface="Calibri" pitchFamily="34" charset="0"/>
                  </a:rPr>
                  <a:t> </a:t>
                </a:r>
                <a:r>
                  <a:rPr lang="en-US" sz="1600" b="1" dirty="0" smtClean="0">
                    <a:latin typeface="Calibri" pitchFamily="34" charset="0"/>
                  </a:rPr>
                  <a:t>   </a:t>
                </a:r>
                <a:r>
                  <a:rPr lang="en-US" sz="1600" b="1" dirty="0" smtClean="0">
                    <a:solidFill>
                      <a:schemeClr val="accent5">
                        <a:lumMod val="75000"/>
                      </a:schemeClr>
                    </a:solidFill>
                    <a:latin typeface="Calibri" pitchFamily="34" charset="0"/>
                  </a:rPr>
                  <a:t>Soybean</a:t>
                </a:r>
                <a:r>
                  <a:rPr lang="en-US" sz="1600" b="1" dirty="0">
                    <a:solidFill>
                      <a:schemeClr val="accent5">
                        <a:lumMod val="75000"/>
                      </a:schemeClr>
                    </a:solidFill>
                    <a:latin typeface="Calibri" pitchFamily="34" charset="0"/>
                  </a:rPr>
                  <a:t>, </a:t>
                </a:r>
                <a:r>
                  <a:rPr lang="en-US" sz="1600" b="1" dirty="0" smtClean="0">
                    <a:solidFill>
                      <a:schemeClr val="accent5">
                        <a:lumMod val="75000"/>
                      </a:schemeClr>
                    </a:solidFill>
                    <a:latin typeface="Calibri" pitchFamily="34" charset="0"/>
                  </a:rPr>
                  <a:t>Arabidopsis</a:t>
                </a:r>
              </a:p>
              <a:p>
                <a:r>
                  <a:rPr lang="en-US" sz="1600" b="1" dirty="0" smtClean="0">
                    <a:solidFill>
                      <a:schemeClr val="accent5">
                        <a:lumMod val="75000"/>
                      </a:schemeClr>
                    </a:solidFill>
                    <a:latin typeface="Calibri" pitchFamily="34" charset="0"/>
                  </a:rPr>
                  <a:t>                 </a:t>
                </a:r>
                <a:r>
                  <a:rPr lang="en-US" sz="1600" b="1" i="1" dirty="0" smtClean="0">
                    <a:solidFill>
                      <a:schemeClr val="accent5">
                        <a:lumMod val="75000"/>
                      </a:schemeClr>
                    </a:solidFill>
                    <a:latin typeface="Calibri" pitchFamily="34" charset="0"/>
                  </a:rPr>
                  <a:t>cb5</a:t>
                </a:r>
                <a:endParaRPr lang="en-US" sz="1600" b="1" i="1" dirty="0">
                  <a:solidFill>
                    <a:schemeClr val="accent5">
                      <a:lumMod val="75000"/>
                    </a:schemeClr>
                  </a:solidFill>
                  <a:latin typeface="Calibri" pitchFamily="34" charset="0"/>
                </a:endParaRPr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5862843" y="990736"/>
                <a:ext cx="2150857" cy="711378"/>
              </a:xfrm>
              <a:prstGeom prst="roundRect">
                <a:avLst/>
              </a:prstGeom>
              <a:noFill/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48" name="Straight Arrow Connector 47"/>
              <p:cNvCxnSpPr/>
              <p:nvPr/>
            </p:nvCxnSpPr>
            <p:spPr>
              <a:xfrm rot="5400000">
                <a:off x="1408907" y="2477294"/>
                <a:ext cx="685800" cy="1587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>
                <a:off x="2209800" y="4114799"/>
                <a:ext cx="1447800" cy="762000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4"/>
            <p:cNvGrpSpPr>
              <a:grpSpLocks/>
            </p:cNvGrpSpPr>
            <p:nvPr/>
          </p:nvGrpSpPr>
          <p:grpSpPr bwMode="auto">
            <a:xfrm>
              <a:off x="5105400" y="5182649"/>
              <a:ext cx="3982214" cy="368300"/>
              <a:chOff x="5181600" y="5182649"/>
              <a:chExt cx="3982214" cy="368300"/>
            </a:xfrm>
          </p:grpSpPr>
          <p:sp>
            <p:nvSpPr>
              <p:cNvPr id="31" name="Right Arrow 30"/>
              <p:cNvSpPr/>
              <p:nvPr/>
            </p:nvSpPr>
            <p:spPr>
              <a:xfrm>
                <a:off x="5181600" y="5284182"/>
                <a:ext cx="1295400" cy="2286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TextBox 26"/>
              <p:cNvSpPr txBox="1">
                <a:spLocks noChangeArrowheads="1"/>
              </p:cNvSpPr>
              <p:nvPr/>
            </p:nvSpPr>
            <p:spPr bwMode="auto">
              <a:xfrm>
                <a:off x="6541264" y="5182649"/>
                <a:ext cx="2622550" cy="368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  <a:latin typeface="Calibri" pitchFamily="34" charset="0"/>
                  </a:rPr>
                  <a:t>High Seed Oil Content</a:t>
                </a:r>
              </a:p>
            </p:txBody>
          </p:sp>
        </p:grpSp>
      </p:grpSp>
      <p:cxnSp>
        <p:nvCxnSpPr>
          <p:cNvPr id="53" name="Straight Arrow Connector 52"/>
          <p:cNvCxnSpPr/>
          <p:nvPr/>
        </p:nvCxnSpPr>
        <p:spPr>
          <a:xfrm rot="10800000">
            <a:off x="2209802" y="4114800"/>
            <a:ext cx="3047999" cy="1588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 bwMode="auto">
          <a:xfrm rot="5400000">
            <a:off x="6183966" y="3341034"/>
            <a:ext cx="587681" cy="1613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066800" y="1676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Yeast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096000" y="16880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Plants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 rot="10800000" flipV="1">
            <a:off x="1905000" y="1371598"/>
            <a:ext cx="1143000" cy="45720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4876800" y="1371600"/>
            <a:ext cx="1219200" cy="45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019800" y="63362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Courtesy: Dr. Rajesh Kumar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2000" y="4724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Arabidopsis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81400" y="6096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Soybean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1" name="Right Arrow 40"/>
          <p:cNvSpPr/>
          <p:nvPr/>
        </p:nvSpPr>
        <p:spPr>
          <a:xfrm>
            <a:off x="4800600" y="5583237"/>
            <a:ext cx="1295400" cy="76200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TextBox 27"/>
          <p:cNvSpPr txBox="1">
            <a:spLocks noChangeArrowheads="1"/>
          </p:cNvSpPr>
          <p:nvPr/>
        </p:nvSpPr>
        <p:spPr bwMode="auto">
          <a:xfrm>
            <a:off x="6310312" y="5451475"/>
            <a:ext cx="16715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PUFA modulation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Oleic acid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4864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006600"/>
                </a:solidFill>
              </a:rPr>
              <a:t>One double bond - greater </a:t>
            </a:r>
            <a:r>
              <a:rPr lang="en-US" b="1" dirty="0">
                <a:solidFill>
                  <a:srgbClr val="006600"/>
                </a:solidFill>
              </a:rPr>
              <a:t>oxidative stability than </a:t>
            </a:r>
            <a:r>
              <a:rPr lang="en-US" b="1" dirty="0" smtClean="0">
                <a:solidFill>
                  <a:srgbClr val="006600"/>
                </a:solidFill>
              </a:rPr>
              <a:t>linoleate and linolenate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b="1" dirty="0" smtClean="0">
              <a:solidFill>
                <a:srgbClr val="0066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006600"/>
                </a:solidFill>
              </a:rPr>
              <a:t>Reduces cholesterol, transfats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b="1" dirty="0" smtClean="0">
              <a:solidFill>
                <a:srgbClr val="0066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006600"/>
                </a:solidFill>
              </a:rPr>
              <a:t>Soy diesel, lubricants and cosmetic products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b="1" dirty="0" smtClean="0">
              <a:solidFill>
                <a:srgbClr val="00800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altLang="ko-KR" b="1" dirty="0" smtClean="0">
                <a:solidFill>
                  <a:srgbClr val="006600"/>
                </a:solidFill>
                <a:ea typeface="굴림" pitchFamily="50" charset="-127"/>
              </a:rPr>
              <a:t>Average about 23% in commercial genotypes</a:t>
            </a:r>
          </a:p>
          <a:p>
            <a:pPr>
              <a:buFont typeface="Wingdings" pitchFamily="2" charset="2"/>
              <a:buChar char="Ø"/>
              <a:defRPr/>
            </a:pPr>
            <a:endParaRPr lang="en-US" altLang="ko-KR" b="1" dirty="0" smtClean="0">
              <a:solidFill>
                <a:srgbClr val="006600"/>
              </a:solidFill>
              <a:ea typeface="굴림" pitchFamily="50" charset="-127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altLang="ko-KR" b="1" dirty="0" smtClean="0">
                <a:solidFill>
                  <a:srgbClr val="006600"/>
                </a:solidFill>
                <a:ea typeface="굴림" pitchFamily="50" charset="-127"/>
              </a:rPr>
              <a:t>Oleic acid content &gt;50% is desirable</a:t>
            </a:r>
          </a:p>
          <a:p>
            <a:pPr>
              <a:buFont typeface="Wingdings" pitchFamily="2" charset="2"/>
              <a:buChar char="Ø"/>
              <a:defRPr/>
            </a:pPr>
            <a:endParaRPr lang="en-US" altLang="ko-KR" b="1" dirty="0" smtClean="0">
              <a:ea typeface="굴림" pitchFamily="50" charset="-127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altLang="ko-KR" b="1" dirty="0" smtClean="0">
              <a:ea typeface="굴림" pitchFamily="50" charset="-127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High oleic acid lines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altLang="ko-KR" sz="3000" b="1" dirty="0" smtClean="0">
                <a:solidFill>
                  <a:srgbClr val="006600"/>
                </a:solidFill>
                <a:ea typeface="굴림" pitchFamily="50" charset="-127"/>
              </a:rPr>
              <a:t>N98-4445A with about 60% oleic acid  </a:t>
            </a:r>
            <a:r>
              <a:rPr lang="en-US" altLang="ko-KR" sz="1800" b="1" dirty="0" smtClean="0">
                <a:solidFill>
                  <a:srgbClr val="006600"/>
                </a:solidFill>
                <a:ea typeface="굴림" pitchFamily="50" charset="-127"/>
              </a:rPr>
              <a:t>(Burton et al., 2006)</a:t>
            </a:r>
          </a:p>
          <a:p>
            <a:pPr>
              <a:buNone/>
            </a:pPr>
            <a:r>
              <a:rPr lang="en-US" altLang="ko-KR" sz="1800" b="1" dirty="0" smtClean="0">
                <a:solidFill>
                  <a:srgbClr val="006600"/>
                </a:solidFill>
                <a:ea typeface="굴림" pitchFamily="50" charset="-127"/>
              </a:rPr>
              <a:t> </a:t>
            </a:r>
            <a:r>
              <a:rPr lang="en-US" altLang="ko-KR" b="1" dirty="0" smtClean="0">
                <a:solidFill>
                  <a:srgbClr val="006600"/>
                </a:solidFill>
                <a:ea typeface="굴림" pitchFamily="50" charset="-127"/>
              </a:rPr>
              <a:t>	       </a:t>
            </a:r>
            <a:r>
              <a:rPr lang="en-US" altLang="ko-KR" b="1" dirty="0" smtClean="0">
                <a:solidFill>
                  <a:srgbClr val="7030A0"/>
                </a:solidFill>
                <a:ea typeface="굴림" pitchFamily="50" charset="-127"/>
              </a:rPr>
              <a:t>{</a:t>
            </a:r>
            <a:r>
              <a:rPr lang="en-US" altLang="ko-KR" sz="2400" b="1" dirty="0" smtClean="0">
                <a:solidFill>
                  <a:srgbClr val="7030A0"/>
                </a:solidFill>
                <a:ea typeface="굴림" pitchFamily="50" charset="-127"/>
              </a:rPr>
              <a:t>Unstable across environments (</a:t>
            </a:r>
            <a:r>
              <a:rPr lang="en-US" altLang="ko-KR" sz="2400" b="1" dirty="0" err="1" smtClean="0">
                <a:solidFill>
                  <a:srgbClr val="7030A0"/>
                </a:solidFill>
                <a:ea typeface="굴림" pitchFamily="50" charset="-127"/>
              </a:rPr>
              <a:t>Oliva</a:t>
            </a:r>
            <a:r>
              <a:rPr lang="en-US" altLang="ko-KR" sz="2400" b="1" dirty="0" smtClean="0">
                <a:solidFill>
                  <a:srgbClr val="7030A0"/>
                </a:solidFill>
                <a:ea typeface="굴림" pitchFamily="50" charset="-127"/>
              </a:rPr>
              <a:t> et al., 2006) }</a:t>
            </a:r>
          </a:p>
          <a:p>
            <a:pPr>
              <a:buBlip>
                <a:blip r:embed="rId3"/>
              </a:buBlip>
            </a:pPr>
            <a:endParaRPr lang="en-US" altLang="ko-KR" sz="2400" b="1" dirty="0" smtClean="0">
              <a:solidFill>
                <a:srgbClr val="7030A0"/>
              </a:solidFill>
              <a:ea typeface="굴림" pitchFamily="50" charset="-127"/>
            </a:endParaRPr>
          </a:p>
          <a:p>
            <a:pPr>
              <a:buBlip>
                <a:blip r:embed="rId3"/>
              </a:buBlip>
            </a:pPr>
            <a:r>
              <a:rPr lang="en-US" altLang="ko-KR" sz="3000" b="1" dirty="0" smtClean="0">
                <a:solidFill>
                  <a:srgbClr val="006600"/>
                </a:solidFill>
                <a:ea typeface="굴림" pitchFamily="50" charset="-127"/>
              </a:rPr>
              <a:t>M23 with 45% oleic content </a:t>
            </a:r>
            <a:r>
              <a:rPr lang="en-US" altLang="ko-KR" sz="1800" b="1" dirty="0" smtClean="0">
                <a:solidFill>
                  <a:srgbClr val="006600"/>
                </a:solidFill>
                <a:ea typeface="굴림" pitchFamily="50" charset="-127"/>
              </a:rPr>
              <a:t>(</a:t>
            </a:r>
            <a:r>
              <a:rPr lang="en-US" altLang="ko-KR" sz="1800" b="1" dirty="0" err="1" smtClean="0">
                <a:solidFill>
                  <a:srgbClr val="006600"/>
                </a:solidFill>
                <a:ea typeface="굴림" pitchFamily="50" charset="-127"/>
              </a:rPr>
              <a:t>Takaki</a:t>
            </a:r>
            <a:r>
              <a:rPr lang="en-US" altLang="ko-KR" sz="1800" b="1" dirty="0" smtClean="0">
                <a:solidFill>
                  <a:srgbClr val="006600"/>
                </a:solidFill>
                <a:ea typeface="굴림" pitchFamily="50" charset="-127"/>
              </a:rPr>
              <a:t> and </a:t>
            </a:r>
            <a:r>
              <a:rPr lang="en-US" altLang="ko-KR" sz="1800" b="1" dirty="0" err="1" smtClean="0">
                <a:solidFill>
                  <a:srgbClr val="006600"/>
                </a:solidFill>
                <a:ea typeface="굴림" pitchFamily="50" charset="-127"/>
              </a:rPr>
              <a:t>Rahman</a:t>
            </a:r>
            <a:r>
              <a:rPr lang="en-US" altLang="ko-KR" sz="1800" b="1" dirty="0" smtClean="0">
                <a:solidFill>
                  <a:srgbClr val="006600"/>
                </a:solidFill>
                <a:ea typeface="굴림" pitchFamily="50" charset="-127"/>
              </a:rPr>
              <a:t>, 1996) </a:t>
            </a:r>
          </a:p>
          <a:p>
            <a:pPr>
              <a:buBlip>
                <a:blip r:embed="rId3"/>
              </a:buBlip>
            </a:pPr>
            <a:endParaRPr lang="en-US" altLang="ko-KR" sz="1800" b="1" dirty="0" smtClean="0">
              <a:solidFill>
                <a:srgbClr val="006600"/>
              </a:solidFill>
              <a:ea typeface="굴림" pitchFamily="50" charset="-127"/>
            </a:endParaRPr>
          </a:p>
          <a:p>
            <a:pPr>
              <a:buBlip>
                <a:blip r:embed="rId3"/>
              </a:buBlip>
            </a:pPr>
            <a:r>
              <a:rPr lang="en-US" altLang="ko-KR" sz="3000" b="1" dirty="0" smtClean="0">
                <a:solidFill>
                  <a:srgbClr val="006600"/>
                </a:solidFill>
                <a:ea typeface="굴림" pitchFamily="50" charset="-127"/>
              </a:rPr>
              <a:t>A transgenic line from DuPont Nemours Co with 80% oleic acid</a:t>
            </a:r>
            <a:endParaRPr lang="en-US" sz="3000" dirty="0">
              <a:solidFill>
                <a:srgbClr val="0066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0" y="5486400"/>
            <a:ext cx="3429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rgbClr val="7030A0"/>
                </a:solidFill>
                <a:ea typeface="굴림" pitchFamily="50" charset="-127"/>
              </a:rPr>
              <a:t>{Patent Protection} </a:t>
            </a:r>
            <a:endParaRPr lang="en-US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Inheritance of oleic acid</a:t>
            </a:r>
            <a:endParaRPr lang="en-US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>
            <p:ph idx="1"/>
          </p:nvPr>
        </p:nvGraphicFramePr>
        <p:xfrm>
          <a:off x="228600" y="2362200"/>
          <a:ext cx="8634767" cy="1295400"/>
        </p:xfrm>
        <a:graphic>
          <a:graphicData uri="http://schemas.openxmlformats.org/presentationml/2006/ole">
            <p:oleObj spid="_x0000_s2050" name="Worksheet" r:id="rId4" imgW="3703288" imgH="556270" progId="Excel.Sheet.12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19200" y="4038600"/>
            <a:ext cx="746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8000"/>
                </a:solidFill>
              </a:rPr>
              <a:t>Pop 1: 18.3% - 75.3%;  means: 36.1%</a:t>
            </a:r>
          </a:p>
          <a:p>
            <a:r>
              <a:rPr lang="en-US" sz="2800" b="1" dirty="0" smtClean="0">
                <a:solidFill>
                  <a:srgbClr val="008000"/>
                </a:solidFill>
              </a:rPr>
              <a:t>Pop 2: 20.4% - 66.6%;  means: 41.0%</a:t>
            </a: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1396425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8000"/>
                </a:solidFill>
              </a:rPr>
              <a:t>High oleic PIs </a:t>
            </a:r>
            <a:r>
              <a:rPr lang="en-US" sz="3200" b="1" dirty="0" smtClean="0">
                <a:solidFill>
                  <a:srgbClr val="008000"/>
                </a:solidFill>
              </a:rPr>
              <a:t>is rare </a:t>
            </a:r>
            <a:r>
              <a:rPr lang="en-US" sz="3200" b="1" dirty="0" smtClean="0">
                <a:solidFill>
                  <a:srgbClr val="008000"/>
                </a:solidFill>
              </a:rPr>
              <a:t>in </a:t>
            </a:r>
            <a:r>
              <a:rPr lang="en-US" sz="3200" b="1" dirty="0" smtClean="0">
                <a:solidFill>
                  <a:srgbClr val="008000"/>
                </a:solidFill>
              </a:rPr>
              <a:t>late maturity groups</a:t>
            </a:r>
            <a:endParaRPr lang="en-US" sz="3200" b="1" dirty="0">
              <a:solidFill>
                <a:srgbClr val="008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5867400"/>
            <a:ext cx="8686800" cy="641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0">
              <a:lnSpc>
                <a:spcPct val="105000"/>
              </a:lnSpc>
            </a:pPr>
            <a:r>
              <a:rPr lang="en-US" altLang="ko-KR" b="1" dirty="0" smtClean="0">
                <a:solidFill>
                  <a:srgbClr val="0033CC"/>
                </a:solidFill>
                <a:ea typeface="굴림" pitchFamily="50" charset="-127"/>
              </a:rPr>
              <a:t>Poster: Higher Oleic Acid from Soybean Plant Introductions for Improved Oil Functionality</a:t>
            </a:r>
          </a:p>
          <a:p>
            <a:pPr algn="ctr" defTabSz="4572000">
              <a:lnSpc>
                <a:spcPct val="105000"/>
              </a:lnSpc>
            </a:pPr>
            <a:r>
              <a:rPr lang="en-US" sz="1600" b="1" dirty="0" smtClean="0">
                <a:solidFill>
                  <a:srgbClr val="FF0000"/>
                </a:solidFill>
              </a:rPr>
              <a:t>Jeong-Dong Lee, </a:t>
            </a:r>
            <a:r>
              <a:rPr lang="en-US" altLang="ko-KR" sz="1600" b="1" dirty="0" smtClean="0">
                <a:solidFill>
                  <a:srgbClr val="FF0000"/>
                </a:solidFill>
                <a:ea typeface="굴림" pitchFamily="50" charset="-127"/>
              </a:rPr>
              <a:t>P.N. Rajesh, Kristin Bilyeu, David Sleper, Henry T. Nguyen, </a:t>
            </a:r>
            <a:r>
              <a:rPr lang="en-US" sz="1600" b="1" dirty="0" smtClean="0">
                <a:solidFill>
                  <a:srgbClr val="FF0000"/>
                </a:solidFill>
              </a:rPr>
              <a:t>and J. Grover Shannon</a:t>
            </a:r>
            <a:endParaRPr lang="en-US" sz="1600" b="1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352800"/>
            <a:ext cx="4114800" cy="609600"/>
          </a:xfrm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6600"/>
                </a:solidFill>
              </a:rPr>
              <a:t>Golden gate assay (Illumina)</a:t>
            </a:r>
            <a:endParaRPr lang="en-US" sz="2400" b="1" dirty="0">
              <a:solidFill>
                <a:srgbClr val="0066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l="1583" t="2837" r="52507" b="42908"/>
          <a:stretch>
            <a:fillRect/>
          </a:stretch>
        </p:blipFill>
        <p:spPr bwMode="auto">
          <a:xfrm>
            <a:off x="533400" y="2209800"/>
            <a:ext cx="1676400" cy="1809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2362200"/>
            <a:ext cx="21336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914400"/>
            <a:ext cx="18669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 l="1000" t="15333" r="12000" b="7333"/>
          <a:stretch>
            <a:fillRect/>
          </a:stretch>
        </p:blipFill>
        <p:spPr bwMode="auto">
          <a:xfrm>
            <a:off x="4419600" y="5029200"/>
            <a:ext cx="19812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33400" y="4038600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33CC"/>
                </a:solidFill>
              </a:rPr>
              <a:t>I. DNA labeling</a:t>
            </a:r>
            <a:endParaRPr lang="en-US" sz="1600" b="1" dirty="0">
              <a:solidFill>
                <a:srgbClr val="0033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7600" y="2743200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33CC"/>
                </a:solidFill>
              </a:rPr>
              <a:t>II. Bead assay</a:t>
            </a:r>
            <a:endParaRPr lang="en-US" sz="1600" b="1" dirty="0">
              <a:solidFill>
                <a:srgbClr val="0033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05600" y="434340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33CC"/>
                </a:solidFill>
              </a:rPr>
              <a:t>III. Bead express</a:t>
            </a:r>
            <a:endParaRPr lang="en-US" sz="1600" b="1" dirty="0">
              <a:solidFill>
                <a:srgbClr val="0033C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64008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33CC"/>
                </a:solidFill>
              </a:rPr>
              <a:t>IV. Bead studio</a:t>
            </a:r>
            <a:endParaRPr lang="en-US" sz="1600" b="1" dirty="0">
              <a:solidFill>
                <a:srgbClr val="0033CC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>
            <a:off x="1295400" y="990600"/>
            <a:ext cx="914400" cy="9144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Bent Arrow 14"/>
          <p:cNvSpPr/>
          <p:nvPr/>
        </p:nvSpPr>
        <p:spPr>
          <a:xfrm rot="5400000">
            <a:off x="6629400" y="1066800"/>
            <a:ext cx="914400" cy="9144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Bent Arrow 15"/>
          <p:cNvSpPr/>
          <p:nvPr/>
        </p:nvSpPr>
        <p:spPr>
          <a:xfrm rot="10800000">
            <a:off x="6705601" y="5257799"/>
            <a:ext cx="914400" cy="9144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762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High throughput SNP genotyping and analysis </a:t>
            </a:r>
            <a:endParaRPr lang="en-US" sz="3200" b="1" dirty="0">
              <a:solidFill>
                <a:srgbClr val="C00000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57200" y="4953000"/>
            <a:ext cx="2785443" cy="1447800"/>
            <a:chOff x="457200" y="4953000"/>
            <a:chExt cx="2785443" cy="1447800"/>
          </a:xfrm>
        </p:grpSpPr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 l="11111"/>
            <a:stretch>
              <a:fillRect/>
            </a:stretch>
          </p:blipFill>
          <p:spPr bwMode="auto">
            <a:xfrm>
              <a:off x="457200" y="4953000"/>
              <a:ext cx="1219200" cy="1396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80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801697" y="5045911"/>
              <a:ext cx="1440946" cy="1354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2" name="Left Arrow 21"/>
          <p:cNvSpPr/>
          <p:nvPr/>
        </p:nvSpPr>
        <p:spPr>
          <a:xfrm>
            <a:off x="3581400" y="5715000"/>
            <a:ext cx="6096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81000" y="6400800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33CC"/>
                </a:solidFill>
              </a:rPr>
              <a:t>    V. Linkage and QTL analysis</a:t>
            </a:r>
            <a:endParaRPr lang="en-US" sz="16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Significant accomplishments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6600"/>
                </a:solidFill>
              </a:rPr>
              <a:t>Development of genetic materials</a:t>
            </a:r>
          </a:p>
          <a:p>
            <a:pPr>
              <a:buFont typeface="Wingdings" pitchFamily="2" charset="2"/>
              <a:buChar char="Ø"/>
            </a:pPr>
            <a:endParaRPr lang="en-US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6600"/>
                </a:solidFill>
              </a:rPr>
              <a:t>Capitalizing genetic diversity</a:t>
            </a:r>
          </a:p>
          <a:p>
            <a:pPr>
              <a:buFont typeface="Wingdings" pitchFamily="2" charset="2"/>
              <a:buChar char="Ø"/>
            </a:pPr>
            <a:endParaRPr lang="en-US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6600"/>
                </a:solidFill>
              </a:rPr>
              <a:t>First genome mining for lipid genes</a:t>
            </a:r>
          </a:p>
          <a:p>
            <a:pPr>
              <a:buFont typeface="Wingdings" pitchFamily="2" charset="2"/>
              <a:buChar char="Ø"/>
            </a:pPr>
            <a:endParaRPr lang="en-US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6600"/>
                </a:solidFill>
              </a:rPr>
              <a:t>High throughput technology</a:t>
            </a:r>
          </a:p>
          <a:p>
            <a:pPr>
              <a:buFont typeface="Wingdings" pitchFamily="2" charset="2"/>
              <a:buChar char="Ø"/>
            </a:pPr>
            <a:endParaRPr lang="en-US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6600"/>
                </a:solidFill>
              </a:rPr>
              <a:t>Genetic engineering</a:t>
            </a:r>
          </a:p>
          <a:p>
            <a:pPr>
              <a:buFont typeface="Wingdings" pitchFamily="2" charset="2"/>
              <a:buChar char="Ø"/>
            </a:pPr>
            <a:endParaRPr lang="en-US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219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  <a:latin typeface="Arial" charset="0"/>
              </a:rPr>
              <a:t>Metabolomics research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4114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6600"/>
                </a:solidFill>
              </a:rPr>
              <a:t> Challenge </a:t>
            </a:r>
          </a:p>
          <a:p>
            <a:pPr>
              <a:lnSpc>
                <a:spcPct val="80000"/>
              </a:lnSpc>
              <a:buNone/>
            </a:pPr>
            <a:r>
              <a:rPr lang="en-US" sz="2800" b="1" dirty="0" smtClean="0">
                <a:solidFill>
                  <a:srgbClr val="006600"/>
                </a:solidFill>
              </a:rPr>
              <a:t>		- </a:t>
            </a:r>
            <a:r>
              <a:rPr lang="en-US" sz="2400" b="1" dirty="0" smtClean="0">
                <a:solidFill>
                  <a:srgbClr val="006600"/>
                </a:solidFill>
              </a:rPr>
              <a:t>To improve oil content and yield</a:t>
            </a:r>
          </a:p>
          <a:p>
            <a:pPr>
              <a:lnSpc>
                <a:spcPct val="80000"/>
              </a:lnSpc>
              <a:buNone/>
            </a:pPr>
            <a:r>
              <a:rPr lang="en-US" sz="2400" b="1" dirty="0" smtClean="0">
                <a:solidFill>
                  <a:srgbClr val="006600"/>
                </a:solidFill>
              </a:rPr>
              <a:t>		- Systems biology approach </a:t>
            </a:r>
          </a:p>
          <a:p>
            <a:pPr>
              <a:lnSpc>
                <a:spcPct val="80000"/>
              </a:lnSpc>
              <a:buNone/>
            </a:pPr>
            <a:r>
              <a:rPr lang="en-US" sz="2800" b="1" dirty="0" smtClean="0">
                <a:solidFill>
                  <a:srgbClr val="006600"/>
                </a:solidFill>
              </a:rPr>
              <a:t>		                  </a:t>
            </a:r>
            <a:endParaRPr lang="en-US" dirty="0" smtClean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en-US" sz="2400" dirty="0" smtClean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6600"/>
                </a:solidFill>
              </a:rPr>
              <a:t> Metabolite profiling 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400" b="1" dirty="0" smtClean="0">
                <a:solidFill>
                  <a:srgbClr val="006600"/>
                </a:solidFill>
              </a:rPr>
              <a:t>    - To determine biochemical and genetic networks    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400" b="1" dirty="0" smtClean="0">
                <a:solidFill>
                  <a:srgbClr val="006600"/>
                </a:solidFill>
              </a:rPr>
              <a:t>       regulating seed development and composition including oil    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400" b="1" dirty="0" smtClean="0">
                <a:solidFill>
                  <a:srgbClr val="006600"/>
                </a:solidFill>
              </a:rPr>
              <a:t>       accumulation</a:t>
            </a:r>
          </a:p>
          <a:p>
            <a:pPr>
              <a:lnSpc>
                <a:spcPct val="80000"/>
              </a:lnSpc>
              <a:buNone/>
            </a:pPr>
            <a:endParaRPr lang="en-US" sz="2800" b="1" dirty="0" smtClean="0">
              <a:solidFill>
                <a:srgbClr val="006600"/>
              </a:solidFill>
            </a:endParaRPr>
          </a:p>
        </p:txBody>
      </p:sp>
      <p:pic>
        <p:nvPicPr>
          <p:cNvPr id="5124" name="Picture 5" descr="C:\Documents and Settings\nguyenhe\My Documents\SLIDES\LOGO\usb funde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5410200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181600" y="6096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Courtesy: Dr. Babu Valliyodan</a:t>
            </a:r>
            <a:endParaRPr lang="en-US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Acknowledgements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981200"/>
            <a:ext cx="3962400" cy="32004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sz="3000" b="1" dirty="0" smtClean="0">
                <a:solidFill>
                  <a:srgbClr val="008000"/>
                </a:solidFill>
              </a:rPr>
              <a:t>Molecular Biologists</a:t>
            </a:r>
          </a:p>
          <a:p>
            <a:pPr>
              <a:buBlip>
                <a:blip r:embed="rId3"/>
              </a:buBlip>
            </a:pPr>
            <a:r>
              <a:rPr lang="en-US" sz="3000" b="1" dirty="0" smtClean="0">
                <a:solidFill>
                  <a:srgbClr val="008000"/>
                </a:solidFill>
              </a:rPr>
              <a:t>Plant Breeders</a:t>
            </a:r>
          </a:p>
          <a:p>
            <a:pPr>
              <a:buBlip>
                <a:blip r:embed="rId3"/>
              </a:buBlip>
            </a:pPr>
            <a:r>
              <a:rPr lang="en-US" sz="3000" b="1" dirty="0" smtClean="0">
                <a:solidFill>
                  <a:srgbClr val="008000"/>
                </a:solidFill>
              </a:rPr>
              <a:t>Genomicists</a:t>
            </a:r>
          </a:p>
          <a:p>
            <a:pPr>
              <a:buBlip>
                <a:blip r:embed="rId3"/>
              </a:buBlip>
            </a:pPr>
            <a:r>
              <a:rPr lang="en-US" sz="3000" b="1" dirty="0" smtClean="0">
                <a:solidFill>
                  <a:srgbClr val="008000"/>
                </a:solidFill>
              </a:rPr>
              <a:t>Bioinformaticists</a:t>
            </a:r>
          </a:p>
          <a:p>
            <a:pPr>
              <a:buBlip>
                <a:blip r:embed="rId3"/>
              </a:buBlip>
            </a:pPr>
            <a:r>
              <a:rPr lang="en-US" sz="3000" b="1" dirty="0" smtClean="0">
                <a:solidFill>
                  <a:srgbClr val="008000"/>
                </a:solidFill>
              </a:rPr>
              <a:t>Lab members</a:t>
            </a:r>
          </a:p>
        </p:txBody>
      </p:sp>
      <p:pic>
        <p:nvPicPr>
          <p:cNvPr id="41987" name="Picture 3" descr="F:\Rajesh Farewell\Rajesh PN - going away party\IMG_0261.jpg"/>
          <p:cNvPicPr>
            <a:picLocks noChangeAspect="1" noChangeArrowheads="1"/>
          </p:cNvPicPr>
          <p:nvPr/>
        </p:nvPicPr>
        <p:blipFill>
          <a:blip r:embed="rId4"/>
          <a:srcRect t="20408" b="16327"/>
          <a:stretch>
            <a:fillRect/>
          </a:stretch>
        </p:blipFill>
        <p:spPr bwMode="auto">
          <a:xfrm>
            <a:off x="3810000" y="2286000"/>
            <a:ext cx="5207000" cy="2362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81200" y="5562600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33CC"/>
                </a:solidFill>
              </a:rPr>
              <a:t>MSMC and USB</a:t>
            </a:r>
            <a:endParaRPr lang="en-US" sz="36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Team Members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867400" y="1219200"/>
            <a:ext cx="28194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u="sng" dirty="0">
                <a:solidFill>
                  <a:srgbClr val="0033CC"/>
                </a:solidFill>
              </a:rPr>
              <a:t>Breeders</a:t>
            </a:r>
          </a:p>
          <a:p>
            <a:r>
              <a:rPr lang="en-US" sz="2400" dirty="0">
                <a:solidFill>
                  <a:srgbClr val="0033CC"/>
                </a:solidFill>
              </a:rPr>
              <a:t>Grover </a:t>
            </a:r>
            <a:r>
              <a:rPr lang="en-US" sz="2400" dirty="0" smtClean="0">
                <a:solidFill>
                  <a:srgbClr val="0033CC"/>
                </a:solidFill>
              </a:rPr>
              <a:t>Shannon</a:t>
            </a:r>
            <a:endParaRPr lang="en-US" sz="2400" dirty="0">
              <a:solidFill>
                <a:srgbClr val="0033CC"/>
              </a:solidFill>
            </a:endParaRPr>
          </a:p>
          <a:p>
            <a:r>
              <a:rPr lang="en-US" sz="2400" dirty="0" smtClean="0">
                <a:solidFill>
                  <a:srgbClr val="0033CC"/>
                </a:solidFill>
              </a:rPr>
              <a:t>Jeong Lee</a:t>
            </a:r>
          </a:p>
          <a:p>
            <a:r>
              <a:rPr lang="en-US" sz="2400" dirty="0" smtClean="0">
                <a:solidFill>
                  <a:srgbClr val="0033CC"/>
                </a:solidFill>
              </a:rPr>
              <a:t>David Sleper</a:t>
            </a:r>
            <a:endParaRPr lang="en-US" sz="2400" dirty="0">
              <a:solidFill>
                <a:srgbClr val="0033CC"/>
              </a:solidFill>
            </a:endParaRPr>
          </a:p>
          <a:p>
            <a:endParaRPr lang="en-US" sz="2400" dirty="0"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2400" y="4419600"/>
            <a:ext cx="3505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solidFill>
                  <a:srgbClr val="7030A0"/>
                </a:solidFill>
              </a:rPr>
              <a:t>Molecular Biologists</a:t>
            </a:r>
            <a:endParaRPr lang="en-US" sz="2400" b="1" u="sng" dirty="0">
              <a:solidFill>
                <a:srgbClr val="7030A0"/>
              </a:solidFill>
            </a:endParaRPr>
          </a:p>
          <a:p>
            <a:r>
              <a:rPr lang="en-US" sz="2400" dirty="0" smtClean="0">
                <a:solidFill>
                  <a:srgbClr val="7030A0"/>
                </a:solidFill>
              </a:rPr>
              <a:t>Rajesh Kumar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Babu Valliyodan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91200" y="4407694"/>
            <a:ext cx="26670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u="sng" dirty="0">
                <a:solidFill>
                  <a:srgbClr val="CC0066"/>
                </a:solidFill>
              </a:rPr>
              <a:t>Bioinformaticists</a:t>
            </a:r>
          </a:p>
          <a:p>
            <a:r>
              <a:rPr lang="en-US" sz="2400" dirty="0">
                <a:solidFill>
                  <a:srgbClr val="CC0066"/>
                </a:solidFill>
              </a:rPr>
              <a:t>Trupti </a:t>
            </a:r>
            <a:r>
              <a:rPr lang="en-US" sz="2400" dirty="0" smtClean="0">
                <a:solidFill>
                  <a:srgbClr val="CC0066"/>
                </a:solidFill>
              </a:rPr>
              <a:t>Joshi </a:t>
            </a:r>
          </a:p>
          <a:p>
            <a:r>
              <a:rPr lang="en-US" sz="2400" dirty="0" smtClean="0">
                <a:solidFill>
                  <a:srgbClr val="CC0066"/>
                </a:solidFill>
              </a:rPr>
              <a:t>Dong Xu</a:t>
            </a:r>
            <a:endParaRPr lang="en-US" sz="2400" dirty="0">
              <a:solidFill>
                <a:srgbClr val="CC0066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52400" y="1219200"/>
            <a:ext cx="4267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sng" dirty="0">
                <a:solidFill>
                  <a:srgbClr val="006600"/>
                </a:solidFill>
              </a:rPr>
              <a:t>Geneticists/Genomicists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smtClean="0">
                <a:solidFill>
                  <a:srgbClr val="006600"/>
                </a:solidFill>
              </a:rPr>
              <a:t>Henry Nguyen</a:t>
            </a:r>
          </a:p>
          <a:p>
            <a:r>
              <a:rPr lang="en-US" sz="2400" dirty="0" smtClean="0">
                <a:solidFill>
                  <a:srgbClr val="006600"/>
                </a:solidFill>
              </a:rPr>
              <a:t> Xiaolei Wu</a:t>
            </a:r>
          </a:p>
          <a:p>
            <a:endParaRPr lang="en-US" sz="2400" dirty="0">
              <a:solidFill>
                <a:srgbClr val="0066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4445" y="2190320"/>
            <a:ext cx="2065755" cy="238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US biodiesel production and usage</a:t>
            </a:r>
            <a:endParaRPr lang="en-US" sz="4000" b="1" dirty="0">
              <a:solidFill>
                <a:srgbClr val="C00000"/>
              </a:solidFill>
            </a:endParaRPr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6000" y="3886200"/>
            <a:ext cx="37973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914400"/>
            <a:ext cx="5715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Non renewable energy</a:t>
            </a:r>
            <a:endParaRPr lang="en-US" sz="4000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057400"/>
            <a:ext cx="3412487" cy="347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14400" y="5486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NRE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362200" y="26024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15240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29000" y="1469172"/>
            <a:ext cx="5791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600" b="1" dirty="0" smtClean="0"/>
              <a:t>  </a:t>
            </a:r>
            <a:r>
              <a:rPr lang="en-US" sz="2600" b="1" dirty="0" smtClean="0">
                <a:solidFill>
                  <a:srgbClr val="006600"/>
                </a:solidFill>
              </a:rPr>
              <a:t>Fossil fuels in use since 5000 years</a:t>
            </a:r>
          </a:p>
          <a:p>
            <a:pPr>
              <a:buFont typeface="Wingdings" pitchFamily="2" charset="2"/>
              <a:buChar char="Ø"/>
            </a:pPr>
            <a:endParaRPr lang="en-US" sz="2600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600" b="1" dirty="0" smtClean="0">
                <a:solidFill>
                  <a:srgbClr val="006600"/>
                </a:solidFill>
              </a:rPr>
              <a:t>  Egyptians used for medicine and light</a:t>
            </a:r>
          </a:p>
          <a:p>
            <a:pPr>
              <a:buFont typeface="Wingdings" pitchFamily="2" charset="2"/>
              <a:buChar char="Ø"/>
            </a:pPr>
            <a:endParaRPr lang="en-US" sz="2600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600" b="1" dirty="0" smtClean="0">
                <a:solidFill>
                  <a:srgbClr val="006600"/>
                </a:solidFill>
              </a:rPr>
              <a:t>  ~ 80% of the world's commercial    </a:t>
            </a:r>
          </a:p>
          <a:p>
            <a:r>
              <a:rPr lang="en-US" sz="2600" b="1" dirty="0" smtClean="0">
                <a:solidFill>
                  <a:srgbClr val="006600"/>
                </a:solidFill>
              </a:rPr>
              <a:t>      energy</a:t>
            </a:r>
          </a:p>
          <a:p>
            <a:pPr>
              <a:buFont typeface="Wingdings" pitchFamily="2" charset="2"/>
              <a:buChar char="Ø"/>
            </a:pPr>
            <a:endParaRPr lang="en-US" sz="2600" b="1" dirty="0" smtClean="0"/>
          </a:p>
          <a:p>
            <a:pPr>
              <a:buFont typeface="Wingdings" pitchFamily="2" charset="2"/>
              <a:buChar char="Ø"/>
            </a:pPr>
            <a:r>
              <a:rPr lang="en-US" sz="2600" b="1" dirty="0" smtClean="0">
                <a:solidFill>
                  <a:srgbClr val="FF0000"/>
                </a:solidFill>
              </a:rPr>
              <a:t>  No potential renewable energy </a:t>
            </a:r>
          </a:p>
          <a:p>
            <a:r>
              <a:rPr lang="en-US" sz="2600" b="1" dirty="0" smtClean="0">
                <a:solidFill>
                  <a:srgbClr val="FF0000"/>
                </a:solidFill>
              </a:rPr>
              <a:t>      systems to generate more than a </a:t>
            </a:r>
          </a:p>
          <a:p>
            <a:r>
              <a:rPr lang="en-US" sz="2600" b="1" dirty="0" smtClean="0">
                <a:solidFill>
                  <a:srgbClr val="FF0000"/>
                </a:solidFill>
              </a:rPr>
              <a:t>      fraction of the power by fossil fuels</a:t>
            </a:r>
            <a:endParaRPr lang="en-US" sz="2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04800"/>
            <a:ext cx="89154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 US Renewable </a:t>
            </a:r>
            <a:r>
              <a:rPr lang="en-US" sz="3600" b="1" dirty="0">
                <a:solidFill>
                  <a:srgbClr val="C00000"/>
                </a:solidFill>
              </a:rPr>
              <a:t>E</a:t>
            </a:r>
            <a:r>
              <a:rPr lang="en-US" sz="3600" b="1" dirty="0" smtClean="0">
                <a:solidFill>
                  <a:srgbClr val="C00000"/>
                </a:solidFill>
              </a:rPr>
              <a:t>nergy </a:t>
            </a:r>
            <a:r>
              <a:rPr lang="en-US" sz="3600" b="1" dirty="0">
                <a:solidFill>
                  <a:srgbClr val="C00000"/>
                </a:solidFill>
              </a:rPr>
              <a:t>C</a:t>
            </a:r>
            <a:r>
              <a:rPr lang="en-US" sz="3600" b="1" dirty="0" smtClean="0">
                <a:solidFill>
                  <a:srgbClr val="C00000"/>
                </a:solidFill>
              </a:rPr>
              <a:t>onsumption (2008)</a:t>
            </a:r>
            <a:r>
              <a:rPr lang="en-US" sz="3600" b="1" dirty="0">
                <a:solidFill>
                  <a:srgbClr val="C00000"/>
                </a:solidFill>
              </a:rPr>
              <a:t/>
            </a:r>
            <a:br>
              <a:rPr lang="en-US" sz="3600" b="1" dirty="0">
                <a:solidFill>
                  <a:srgbClr val="C00000"/>
                </a:solidFill>
              </a:rPr>
            </a:br>
            <a:endParaRPr lang="en-US" sz="3600" b="1" dirty="0">
              <a:solidFill>
                <a:srgbClr val="C00000"/>
              </a:solidFill>
            </a:endParaRPr>
          </a:p>
        </p:txBody>
      </p:sp>
      <p:pic>
        <p:nvPicPr>
          <p:cNvPr id="4" name="Content Placeholder 3" descr="Renew consumption 2007A.jpg"/>
          <p:cNvPicPr>
            <a:picLocks noGrp="1"/>
          </p:cNvPicPr>
          <p:nvPr>
            <p:ph idx="1"/>
          </p:nvPr>
        </p:nvPicPr>
        <p:blipFill>
          <a:blip r:embed="rId3"/>
          <a:srcRect t="13976" b="16145"/>
          <a:stretch>
            <a:fillRect/>
          </a:stretch>
        </p:blipFill>
        <p:spPr>
          <a:xfrm>
            <a:off x="228600" y="1981200"/>
            <a:ext cx="4572000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53000" y="1752600"/>
            <a:ext cx="4038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6600"/>
                </a:solidFill>
              </a:rPr>
              <a:t> Only 7% from renewable sources</a:t>
            </a:r>
          </a:p>
          <a:p>
            <a:pPr>
              <a:buFont typeface="Wingdings" pitchFamily="2" charset="2"/>
              <a:buChar char="v"/>
            </a:pPr>
            <a:endParaRPr lang="en-US" sz="2000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6600"/>
                </a:solidFill>
              </a:rPr>
              <a:t> RE- Solar energy, hydroelectric, </a:t>
            </a:r>
          </a:p>
          <a:p>
            <a:r>
              <a:rPr lang="en-US" sz="2000" b="1" dirty="0" smtClean="0">
                <a:solidFill>
                  <a:srgbClr val="006600"/>
                </a:solidFill>
              </a:rPr>
              <a:t>     wind, biomass and others </a:t>
            </a:r>
          </a:p>
          <a:p>
            <a:pPr>
              <a:buFont typeface="Wingdings" pitchFamily="2" charset="2"/>
              <a:buChar char="v"/>
            </a:pPr>
            <a:endParaRPr lang="en-US" sz="2000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6600"/>
                </a:solidFill>
              </a:rPr>
              <a:t> Biomass comprises of 53% </a:t>
            </a:r>
          </a:p>
          <a:p>
            <a:pPr>
              <a:buFont typeface="Wingdings" pitchFamily="2" charset="2"/>
              <a:buChar char="v"/>
            </a:pPr>
            <a:endParaRPr lang="en-US" sz="2000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6600"/>
                </a:solidFill>
              </a:rPr>
              <a:t> Biofuel reduces net CO</a:t>
            </a:r>
            <a:r>
              <a:rPr lang="en-US" sz="2000" b="1" baseline="-25000" dirty="0" smtClean="0">
                <a:solidFill>
                  <a:srgbClr val="006600"/>
                </a:solidFill>
              </a:rPr>
              <a:t>2 </a:t>
            </a:r>
            <a:r>
              <a:rPr lang="en-US" sz="2000" b="1" dirty="0" smtClean="0">
                <a:solidFill>
                  <a:srgbClr val="006600"/>
                </a:solidFill>
              </a:rPr>
              <a:t>emission</a:t>
            </a:r>
          </a:p>
          <a:p>
            <a:pPr>
              <a:buFont typeface="Wingdings" pitchFamily="2" charset="2"/>
              <a:buChar char="v"/>
            </a:pPr>
            <a:endParaRPr lang="en-US" sz="2000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6600"/>
                </a:solidFill>
              </a:rPr>
              <a:t> Also CO and other pollutants</a:t>
            </a:r>
          </a:p>
          <a:p>
            <a:pPr>
              <a:buFont typeface="Wingdings" pitchFamily="2" charset="2"/>
              <a:buChar char="v"/>
            </a:pPr>
            <a:endParaRPr lang="en-US" sz="20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8392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Soybean oil- a promising renewable energy resource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029199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000099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8000"/>
                </a:solidFill>
              </a:rPr>
              <a:t>Palmitic </a:t>
            </a:r>
            <a:r>
              <a:rPr lang="en-US" sz="2800" b="1" dirty="0">
                <a:solidFill>
                  <a:srgbClr val="008000"/>
                </a:solidFill>
              </a:rPr>
              <a:t>(11%), </a:t>
            </a:r>
            <a:r>
              <a:rPr lang="en-US" sz="2800" b="1" dirty="0" smtClean="0">
                <a:solidFill>
                  <a:srgbClr val="008000"/>
                </a:solidFill>
              </a:rPr>
              <a:t>Stearic </a:t>
            </a:r>
            <a:r>
              <a:rPr lang="en-US" sz="2800" b="1" dirty="0">
                <a:solidFill>
                  <a:srgbClr val="008000"/>
                </a:solidFill>
              </a:rPr>
              <a:t>(4%), </a:t>
            </a:r>
            <a:r>
              <a:rPr lang="en-US" sz="2800" b="1" dirty="0" smtClean="0">
                <a:solidFill>
                  <a:srgbClr val="008000"/>
                </a:solidFill>
              </a:rPr>
              <a:t>Oleic </a:t>
            </a:r>
            <a:r>
              <a:rPr lang="en-US" sz="2800" b="1" dirty="0">
                <a:solidFill>
                  <a:srgbClr val="008000"/>
                </a:solidFill>
              </a:rPr>
              <a:t>(</a:t>
            </a:r>
            <a:r>
              <a:rPr lang="en-US" sz="2800" b="1" dirty="0" smtClean="0">
                <a:solidFill>
                  <a:srgbClr val="008000"/>
                </a:solidFill>
              </a:rPr>
              <a:t>23%), Linoleic </a:t>
            </a:r>
            <a:r>
              <a:rPr lang="en-US" sz="2800" b="1" dirty="0">
                <a:solidFill>
                  <a:srgbClr val="008000"/>
                </a:solidFill>
              </a:rPr>
              <a:t>(52</a:t>
            </a:r>
            <a:r>
              <a:rPr lang="en-US" sz="2800" b="1" dirty="0" smtClean="0">
                <a:solidFill>
                  <a:srgbClr val="008000"/>
                </a:solidFill>
              </a:rPr>
              <a:t>%) </a:t>
            </a:r>
            <a:r>
              <a:rPr lang="en-US" sz="2800" b="1" dirty="0">
                <a:solidFill>
                  <a:srgbClr val="008000"/>
                </a:solidFill>
              </a:rPr>
              <a:t>and </a:t>
            </a:r>
            <a:r>
              <a:rPr lang="en-US" sz="2800" b="1" dirty="0" smtClean="0">
                <a:solidFill>
                  <a:srgbClr val="008000"/>
                </a:solidFill>
              </a:rPr>
              <a:t>Linolenic </a:t>
            </a:r>
            <a:r>
              <a:rPr lang="en-US" sz="2800" b="1" dirty="0">
                <a:solidFill>
                  <a:srgbClr val="008000"/>
                </a:solidFill>
              </a:rPr>
              <a:t>(8</a:t>
            </a:r>
            <a:r>
              <a:rPr lang="en-US" sz="2800" b="1" dirty="0" smtClean="0">
                <a:solidFill>
                  <a:srgbClr val="008000"/>
                </a:solidFill>
              </a:rPr>
              <a:t>%) fatty acids</a:t>
            </a:r>
          </a:p>
          <a:p>
            <a:pPr>
              <a:buClr>
                <a:srgbClr val="000099"/>
              </a:buClr>
              <a:buFont typeface="Wingdings" pitchFamily="2" charset="2"/>
              <a:buChar char="Ø"/>
            </a:pPr>
            <a:endParaRPr lang="en-US" sz="2800" b="1" dirty="0" smtClean="0">
              <a:solidFill>
                <a:srgbClr val="008000"/>
              </a:solidFill>
            </a:endParaRPr>
          </a:p>
          <a:p>
            <a:pPr>
              <a:buClr>
                <a:srgbClr val="000099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8000"/>
                </a:solidFill>
              </a:rPr>
              <a:t>Yields 93-320% more energy than input </a:t>
            </a:r>
          </a:p>
          <a:p>
            <a:pPr>
              <a:buClr>
                <a:srgbClr val="000099"/>
              </a:buClr>
              <a:buFont typeface="Wingdings" pitchFamily="2" charset="2"/>
              <a:buChar char="Ø"/>
            </a:pPr>
            <a:endParaRPr lang="en-US" sz="2800" b="1" dirty="0" smtClean="0">
              <a:solidFill>
                <a:srgbClr val="008000"/>
              </a:solidFill>
            </a:endParaRPr>
          </a:p>
          <a:p>
            <a:pPr>
              <a:buClr>
                <a:srgbClr val="000099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8000"/>
                </a:solidFill>
              </a:rPr>
              <a:t>73% biodiesel from soybean</a:t>
            </a:r>
          </a:p>
          <a:p>
            <a:pPr>
              <a:buClr>
                <a:srgbClr val="000099"/>
              </a:buClr>
              <a:buFont typeface="Wingdings" pitchFamily="2" charset="2"/>
              <a:buChar char="Ø"/>
            </a:pPr>
            <a:endParaRPr lang="en-US" sz="2800" b="1" dirty="0" smtClean="0">
              <a:solidFill>
                <a:srgbClr val="008000"/>
              </a:solidFill>
            </a:endParaRPr>
          </a:p>
          <a:p>
            <a:pPr>
              <a:buClr>
                <a:srgbClr val="000099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8000"/>
                </a:solidFill>
              </a:rPr>
              <a:t>Releases 100 and 12 times less N</a:t>
            </a:r>
            <a:r>
              <a:rPr lang="en-US" sz="2800" b="1" baseline="-25000" dirty="0" smtClean="0">
                <a:solidFill>
                  <a:srgbClr val="008000"/>
                </a:solidFill>
              </a:rPr>
              <a:t>2</a:t>
            </a:r>
            <a:r>
              <a:rPr lang="en-US" sz="2800" b="1" dirty="0" smtClean="0">
                <a:solidFill>
                  <a:srgbClr val="008000"/>
                </a:solidFill>
              </a:rPr>
              <a:t> and P</a:t>
            </a:r>
          </a:p>
          <a:p>
            <a:pPr>
              <a:buClr>
                <a:srgbClr val="000099"/>
              </a:buClr>
              <a:buNone/>
            </a:pPr>
            <a:endParaRPr lang="en-US" sz="2800" b="1" dirty="0" smtClean="0">
              <a:solidFill>
                <a:srgbClr val="008000"/>
              </a:solidFill>
            </a:endParaRPr>
          </a:p>
          <a:p>
            <a:pPr>
              <a:buClr>
                <a:srgbClr val="000099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8000"/>
                </a:solidFill>
              </a:rPr>
              <a:t> In US, 650 MGY  production; 3000MGY capacity (2008)        </a:t>
            </a:r>
            <a:r>
              <a:rPr lang="en-US" sz="1900" b="1" dirty="0" smtClean="0">
                <a:solidFill>
                  <a:srgbClr val="0033CC"/>
                </a:solidFill>
              </a:rPr>
              <a:t>(Biodiesel 2020: A Global Market survey)</a:t>
            </a:r>
          </a:p>
          <a:p>
            <a:pPr>
              <a:buClr>
                <a:srgbClr val="000099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8000"/>
                </a:solidFill>
              </a:rPr>
              <a:t>Currently contributes 6% diesel use</a:t>
            </a:r>
          </a:p>
          <a:p>
            <a:pPr>
              <a:buClr>
                <a:srgbClr val="000099"/>
              </a:buClr>
              <a:buFont typeface="Wingdings" pitchFamily="2" charset="2"/>
              <a:buChar char="Ø"/>
            </a:pPr>
            <a:endParaRPr lang="en-US" sz="2800" b="1" dirty="0" smtClean="0">
              <a:solidFill>
                <a:srgbClr val="008000"/>
              </a:solidFill>
            </a:endParaRPr>
          </a:p>
          <a:p>
            <a:pPr>
              <a:buClr>
                <a:srgbClr val="000099"/>
              </a:buClr>
              <a:buFont typeface="Wingdings" pitchFamily="2" charset="2"/>
              <a:buChar char="Ø"/>
            </a:pP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81600" y="6167735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Hill et al. 2006; Fehr et al. 2007</a:t>
            </a:r>
            <a:endParaRPr lang="en-US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Calibri" pitchFamily="34" charset="0"/>
              </a:rPr>
              <a:t>Economical importance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839200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rgbClr val="006600"/>
                </a:solidFill>
                <a:latin typeface="Calibri" pitchFamily="34" charset="0"/>
              </a:rPr>
              <a:t> </a:t>
            </a:r>
            <a:r>
              <a:rPr lang="en-US" sz="3000" b="1" dirty="0" smtClean="0">
                <a:solidFill>
                  <a:srgbClr val="006600"/>
                </a:solidFill>
                <a:latin typeface="Calibri" pitchFamily="34" charset="0"/>
              </a:rPr>
              <a:t>Seed specific over expression of fungal DGAT from </a:t>
            </a:r>
          </a:p>
          <a:p>
            <a:pPr>
              <a:buNone/>
            </a:pPr>
            <a:r>
              <a:rPr lang="en-US" sz="3000" b="1" dirty="0" smtClean="0">
                <a:solidFill>
                  <a:srgbClr val="006600"/>
                </a:solidFill>
                <a:latin typeface="Calibri" pitchFamily="34" charset="0"/>
              </a:rPr>
              <a:t>     20 to 21.5% by weight oil content in soybean </a:t>
            </a:r>
            <a:r>
              <a:rPr lang="en-US" sz="2600" b="1" dirty="0" smtClean="0">
                <a:solidFill>
                  <a:srgbClr val="006600"/>
                </a:solidFill>
                <a:latin typeface="Calibri" pitchFamily="34" charset="0"/>
              </a:rPr>
              <a:t>(Monsanto)</a:t>
            </a:r>
          </a:p>
          <a:p>
            <a:pPr>
              <a:buFont typeface="Wingdings" pitchFamily="2" charset="2"/>
              <a:buChar char="v"/>
            </a:pPr>
            <a:endParaRPr lang="en-US" b="1" dirty="0" smtClean="0">
              <a:solidFill>
                <a:srgbClr val="00660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3400" b="1" dirty="0" smtClean="0">
                <a:solidFill>
                  <a:srgbClr val="006600"/>
                </a:solidFill>
                <a:latin typeface="Calibri" pitchFamily="34" charset="0"/>
              </a:rPr>
              <a:t> </a:t>
            </a:r>
            <a:r>
              <a:rPr lang="en-US" sz="3000" b="1" dirty="0" smtClean="0">
                <a:solidFill>
                  <a:srgbClr val="006600"/>
                </a:solidFill>
                <a:latin typeface="Calibri" pitchFamily="34" charset="0"/>
              </a:rPr>
              <a:t>Incremental increase in oil = An additional $17.9/</a:t>
            </a:r>
            <a:r>
              <a:rPr lang="en-US" sz="3000" b="1" dirty="0" err="1" smtClean="0">
                <a:solidFill>
                  <a:srgbClr val="006600"/>
                </a:solidFill>
                <a:latin typeface="Calibri" pitchFamily="34" charset="0"/>
              </a:rPr>
              <a:t>mt</a:t>
            </a:r>
            <a:r>
              <a:rPr lang="en-US" sz="3000" b="1" dirty="0" smtClean="0">
                <a:solidFill>
                  <a:srgbClr val="006600"/>
                </a:solidFill>
                <a:latin typeface="Calibri" pitchFamily="34" charset="0"/>
              </a:rPr>
              <a:t>. </a:t>
            </a:r>
          </a:p>
          <a:p>
            <a:pPr>
              <a:buNone/>
            </a:pPr>
            <a:r>
              <a:rPr lang="en-US" sz="2600" b="1" dirty="0" smtClean="0">
                <a:solidFill>
                  <a:srgbClr val="006600"/>
                </a:solidFill>
                <a:latin typeface="Calibri" pitchFamily="34" charset="0"/>
              </a:rPr>
              <a:t>                         (</a:t>
            </a:r>
            <a:r>
              <a:rPr lang="en-US" sz="2600" b="1" dirty="0" smtClean="0">
                <a:solidFill>
                  <a:srgbClr val="006600"/>
                </a:solidFill>
                <a:latin typeface="Calibri" pitchFamily="34" charset="0"/>
                <a:hlinkClick r:id="rId3"/>
              </a:rPr>
              <a:t>http://www.cbot.com</a:t>
            </a:r>
            <a:r>
              <a:rPr lang="en-US" sz="2600" b="1" dirty="0" smtClean="0">
                <a:solidFill>
                  <a:srgbClr val="006600"/>
                </a:solidFill>
                <a:latin typeface="Calibri" pitchFamily="34" charset="0"/>
              </a:rPr>
              <a:t>; March 10, 2008)</a:t>
            </a:r>
          </a:p>
          <a:p>
            <a:pPr>
              <a:buFont typeface="Wingdings" pitchFamily="2" charset="2"/>
              <a:buChar char="v"/>
            </a:pPr>
            <a:endParaRPr lang="en-US" b="1" dirty="0" smtClean="0">
              <a:solidFill>
                <a:srgbClr val="00660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3000" b="1" dirty="0" smtClean="0">
                <a:solidFill>
                  <a:srgbClr val="006600"/>
                </a:solidFill>
                <a:latin typeface="Calibri" pitchFamily="34" charset="0"/>
              </a:rPr>
              <a:t>In the US, 70.4 million metric tons = an increased crop value of more than $1.26 billion </a:t>
            </a:r>
          </a:p>
          <a:p>
            <a:pPr>
              <a:buNone/>
            </a:pPr>
            <a:r>
              <a:rPr lang="en-US" b="1" dirty="0" smtClean="0">
                <a:solidFill>
                  <a:srgbClr val="006600"/>
                </a:solidFill>
                <a:latin typeface="Calibri" pitchFamily="34" charset="0"/>
              </a:rPr>
              <a:t>		</a:t>
            </a:r>
            <a:r>
              <a:rPr lang="en-US" sz="2600" b="1" dirty="0" smtClean="0">
                <a:solidFill>
                  <a:srgbClr val="006600"/>
                </a:solidFill>
                <a:latin typeface="Calibri" pitchFamily="34" charset="0"/>
              </a:rPr>
              <a:t>(</a:t>
            </a:r>
            <a:r>
              <a:rPr lang="en-US" sz="2600" b="1" dirty="0" smtClean="0">
                <a:solidFill>
                  <a:srgbClr val="006600"/>
                </a:solidFill>
                <a:latin typeface="Calibri" pitchFamily="34" charset="0"/>
                <a:hlinkClick r:id="rId4"/>
              </a:rPr>
              <a:t>http://www.fas.usda.gov/oilseeds_arc.asp</a:t>
            </a:r>
            <a:r>
              <a:rPr lang="en-US" sz="2600" b="1" dirty="0" smtClean="0">
                <a:solidFill>
                  <a:srgbClr val="006600"/>
                </a:solidFill>
                <a:latin typeface="Calibri" pitchFamily="34" charset="0"/>
              </a:rPr>
              <a:t>; </a:t>
            </a:r>
            <a:r>
              <a:rPr lang="en-US" sz="2400" b="1" dirty="0" smtClean="0">
                <a:solidFill>
                  <a:srgbClr val="006600"/>
                </a:solidFill>
                <a:latin typeface="Calibri" pitchFamily="34" charset="0"/>
              </a:rPr>
              <a:t>2007/08)</a:t>
            </a:r>
            <a:endParaRPr lang="en-US" sz="2600" b="1" dirty="0">
              <a:solidFill>
                <a:srgbClr val="0066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19800" y="6031468"/>
            <a:ext cx="220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Lardizabal et al. 2008</a:t>
            </a:r>
            <a:endParaRPr lang="en-US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228600" y="2286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</a:rPr>
              <a:t>NCSB: Objectives and strategies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12192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Genomics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0" y="12192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Biotechnology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23622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Genetic diversity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200" y="23622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Quantitative  Genetics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24200" y="243840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Bioinformatics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" y="39624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Genetic factors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0" y="55626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6600"/>
                </a:solidFill>
              </a:rPr>
              <a:t>Soybean oil improvement</a:t>
            </a:r>
            <a:endParaRPr lang="en-US" sz="2400" b="1" dirty="0">
              <a:solidFill>
                <a:srgbClr val="00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29200" y="243840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Plants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91400" y="2438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Yeast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</a:rPr>
              <a:t>(Algae)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43600" y="3974068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Genetic engineering</a:t>
            </a:r>
            <a:endParaRPr lang="en-US" sz="2000" b="1" dirty="0">
              <a:solidFill>
                <a:srgbClr val="C0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352800" y="4191000"/>
            <a:ext cx="22860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438400" y="4419600"/>
            <a:ext cx="1676400" cy="990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10800000" flipV="1">
            <a:off x="5181600" y="4419600"/>
            <a:ext cx="1752600" cy="990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>
            <a:off x="1066800" y="1600200"/>
            <a:ext cx="2514600" cy="762794"/>
            <a:chOff x="1066800" y="1600200"/>
            <a:chExt cx="2514600" cy="762794"/>
          </a:xfrm>
        </p:grpSpPr>
        <p:cxnSp>
          <p:nvCxnSpPr>
            <p:cNvPr id="16" name="Straight Connector 15"/>
            <p:cNvCxnSpPr/>
            <p:nvPr/>
          </p:nvCxnSpPr>
          <p:spPr>
            <a:xfrm rot="5400000" flipH="1" flipV="1">
              <a:off x="2057400" y="1752600"/>
              <a:ext cx="1588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10800000" flipV="1">
              <a:off x="1066800" y="1600200"/>
              <a:ext cx="1219200" cy="6858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5400000">
              <a:off x="1905000" y="1981200"/>
              <a:ext cx="76200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2286000" y="1600200"/>
              <a:ext cx="1295400" cy="6858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5562600" y="1600200"/>
            <a:ext cx="2514600" cy="685800"/>
            <a:chOff x="1066800" y="1600200"/>
            <a:chExt cx="2514600" cy="685800"/>
          </a:xfrm>
        </p:grpSpPr>
        <p:cxnSp>
          <p:nvCxnSpPr>
            <p:cNvPr id="64" name="Straight Connector 63"/>
            <p:cNvCxnSpPr/>
            <p:nvPr/>
          </p:nvCxnSpPr>
          <p:spPr>
            <a:xfrm rot="5400000" flipH="1" flipV="1">
              <a:off x="2057400" y="1752600"/>
              <a:ext cx="1588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rot="10800000" flipV="1">
              <a:off x="1066800" y="1600200"/>
              <a:ext cx="1219200" cy="6858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2286000" y="1600200"/>
              <a:ext cx="1295400" cy="6858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5486400" y="2990910"/>
            <a:ext cx="2514601" cy="742890"/>
            <a:chOff x="5486400" y="2838510"/>
            <a:chExt cx="2514601" cy="742890"/>
          </a:xfrm>
        </p:grpSpPr>
        <p:cxnSp>
          <p:nvCxnSpPr>
            <p:cNvPr id="73" name="Straight Arrow Connector 72"/>
            <p:cNvCxnSpPr>
              <a:stCxn id="22" idx="2"/>
            </p:cNvCxnSpPr>
            <p:nvPr/>
          </p:nvCxnSpPr>
          <p:spPr>
            <a:xfrm rot="5400000">
              <a:off x="7211946" y="2792344"/>
              <a:ext cx="587513" cy="990597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>
              <a:stCxn id="21" idx="2"/>
            </p:cNvCxnSpPr>
            <p:nvPr/>
          </p:nvCxnSpPr>
          <p:spPr>
            <a:xfrm rot="16200000" flipH="1">
              <a:off x="5838855" y="2486055"/>
              <a:ext cx="742890" cy="14478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914400" y="3124200"/>
            <a:ext cx="2590800" cy="762000"/>
            <a:chOff x="914400" y="2971800"/>
            <a:chExt cx="2590800" cy="762000"/>
          </a:xfrm>
        </p:grpSpPr>
        <p:cxnSp>
          <p:nvCxnSpPr>
            <p:cNvPr id="77" name="Straight Arrow Connector 76"/>
            <p:cNvCxnSpPr>
              <a:stCxn id="6" idx="2"/>
            </p:cNvCxnSpPr>
            <p:nvPr/>
          </p:nvCxnSpPr>
          <p:spPr>
            <a:xfrm rot="16200000" flipH="1">
              <a:off x="1268344" y="2716142"/>
              <a:ext cx="587512" cy="12954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 rot="5400000">
              <a:off x="1981994" y="3428206"/>
              <a:ext cx="60960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rot="10800000" flipV="1">
              <a:off x="2362200" y="2971800"/>
              <a:ext cx="1143000" cy="7620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Genomics: Diversity estimation</a:t>
            </a:r>
            <a:endParaRPr lang="en-US" sz="4000" b="1" dirty="0">
              <a:solidFill>
                <a:srgbClr val="C00000"/>
              </a:solidFill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57173" y="1143000"/>
            <a:ext cx="4963027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6200" y="733246"/>
            <a:ext cx="48006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006600"/>
                </a:solidFill>
              </a:rPr>
              <a:t> Plant materials (690)</a:t>
            </a:r>
          </a:p>
          <a:p>
            <a:r>
              <a:rPr lang="en-US" sz="2000" b="1" dirty="0" smtClean="0">
                <a:solidFill>
                  <a:srgbClr val="006600"/>
                </a:solidFill>
              </a:rPr>
              <a:t>       </a:t>
            </a:r>
            <a:r>
              <a:rPr lang="en-US" sz="2000" dirty="0" smtClean="0">
                <a:solidFill>
                  <a:srgbClr val="006600"/>
                </a:solidFill>
              </a:rPr>
              <a:t>- Maturity groups III, IV and V</a:t>
            </a:r>
          </a:p>
          <a:p>
            <a:r>
              <a:rPr lang="en-US" sz="2000" dirty="0" smtClean="0">
                <a:solidFill>
                  <a:srgbClr val="006600"/>
                </a:solidFill>
              </a:rPr>
              <a:t>       - FA and protein extremes</a:t>
            </a:r>
          </a:p>
          <a:p>
            <a:pPr>
              <a:buFont typeface="Wingdings" pitchFamily="2" charset="2"/>
              <a:buChar char="Ø"/>
            </a:pPr>
            <a:endParaRPr lang="en-US" sz="2200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006600"/>
                </a:solidFill>
              </a:rPr>
              <a:t>  Genome wide scanning using SSRs</a:t>
            </a:r>
          </a:p>
          <a:p>
            <a:pPr>
              <a:buFont typeface="Wingdings" pitchFamily="2" charset="2"/>
              <a:buChar char="Ø"/>
            </a:pPr>
            <a:endParaRPr lang="en-US" sz="2200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006600"/>
                </a:solidFill>
              </a:rPr>
              <a:t>  Phylogenetic analysis </a:t>
            </a:r>
          </a:p>
          <a:p>
            <a:pPr>
              <a:buFont typeface="Wingdings" pitchFamily="2" charset="2"/>
              <a:buChar char="Ø"/>
            </a:pPr>
            <a:endParaRPr lang="en-US" sz="2200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006600"/>
                </a:solidFill>
              </a:rPr>
              <a:t>  Four major clusters  </a:t>
            </a:r>
          </a:p>
          <a:p>
            <a:pPr>
              <a:buFont typeface="Wingdings" pitchFamily="2" charset="2"/>
              <a:buChar char="Ø"/>
            </a:pPr>
            <a:endParaRPr lang="en-US" sz="2200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006600"/>
                </a:solidFill>
              </a:rPr>
              <a:t>  Diversity 0.57 – 0.96 (mean- 0.86)</a:t>
            </a:r>
          </a:p>
          <a:p>
            <a:pPr>
              <a:buFont typeface="Wingdings" pitchFamily="2" charset="2"/>
              <a:buChar char="Ø"/>
            </a:pPr>
            <a:endParaRPr lang="en-US" sz="2200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006600"/>
                </a:solidFill>
              </a:rPr>
              <a:t>  </a:t>
            </a:r>
            <a:r>
              <a:rPr lang="en-US" sz="2200" b="1" dirty="0" smtClean="0">
                <a:solidFill>
                  <a:srgbClr val="7030A0"/>
                </a:solidFill>
              </a:rPr>
              <a:t>SNP assay of 192 diverse germplasm</a:t>
            </a:r>
          </a:p>
          <a:p>
            <a:pPr>
              <a:buFont typeface="Wingdings" pitchFamily="2" charset="2"/>
              <a:buChar char="Ø"/>
            </a:pPr>
            <a:endParaRPr lang="en-US" sz="22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7030A0"/>
                </a:solidFill>
              </a:rPr>
              <a:t>  Phenotyping for fatty acids,    </a:t>
            </a:r>
          </a:p>
          <a:p>
            <a:r>
              <a:rPr lang="en-US" sz="2200" b="1" dirty="0" smtClean="0">
                <a:solidFill>
                  <a:srgbClr val="7030A0"/>
                </a:solidFill>
              </a:rPr>
              <a:t>      protein and carbohydrates</a:t>
            </a:r>
          </a:p>
          <a:p>
            <a:pPr>
              <a:buFont typeface="Wingdings" pitchFamily="2" charset="2"/>
              <a:buChar char="Ø"/>
            </a:pPr>
            <a:endParaRPr lang="en-US" sz="22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7030A0"/>
                </a:solidFill>
              </a:rPr>
              <a:t>  Association mapping </a:t>
            </a:r>
            <a:endParaRPr lang="en-US" sz="2200" b="1" dirty="0">
              <a:solidFill>
                <a:srgbClr val="7030A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248400" y="2667000"/>
            <a:ext cx="1143000" cy="1664732"/>
            <a:chOff x="6248400" y="2667000"/>
            <a:chExt cx="1143000" cy="1664732"/>
          </a:xfrm>
        </p:grpSpPr>
        <p:sp>
          <p:nvSpPr>
            <p:cNvPr id="6" name="TextBox 5"/>
            <p:cNvSpPr txBox="1"/>
            <p:nvPr/>
          </p:nvSpPr>
          <p:spPr>
            <a:xfrm>
              <a:off x="6705600" y="2667000"/>
              <a:ext cx="152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I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086600" y="31358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II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00800" y="39624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III</a:t>
              </a:r>
              <a:endParaRPr lang="en-US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48400" y="3288268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IV</a:t>
              </a:r>
              <a:endParaRPr lang="en-US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Genomics: Quantitative Genetics</a:t>
            </a:r>
            <a:endParaRPr lang="en-US" sz="3600" b="1" dirty="0">
              <a:solidFill>
                <a:srgbClr val="C00000"/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9245" y="2438400"/>
            <a:ext cx="4449244" cy="3505200"/>
          </a:xfrm>
          <a:noFill/>
        </p:spPr>
      </p:pic>
      <p:sp>
        <p:nvSpPr>
          <p:cNvPr id="6" name="TextBox 5"/>
          <p:cNvSpPr txBox="1"/>
          <p:nvPr/>
        </p:nvSpPr>
        <p:spPr>
          <a:xfrm>
            <a:off x="76200" y="1524000"/>
            <a:ext cx="49530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u="sng" dirty="0" smtClean="0">
                <a:solidFill>
                  <a:schemeClr val="accent6">
                    <a:lumMod val="50000"/>
                  </a:schemeClr>
                </a:solidFill>
              </a:rPr>
              <a:t>Population development </a:t>
            </a:r>
          </a:p>
          <a:p>
            <a:pPr>
              <a:buFont typeface="Wingdings" pitchFamily="2" charset="2"/>
              <a:buChar char="Ø"/>
            </a:pPr>
            <a:endParaRPr lang="en-US" sz="2400" b="1" dirty="0" smtClean="0">
              <a:solidFill>
                <a:srgbClr val="006600"/>
              </a:solidFill>
            </a:endParaRPr>
          </a:p>
          <a:p>
            <a:pPr marL="168275"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06600"/>
                </a:solidFill>
              </a:rPr>
              <a:t>Selection of 30 Diverse PI lines</a:t>
            </a:r>
          </a:p>
          <a:p>
            <a:pPr marL="168275">
              <a:buFont typeface="Wingdings" pitchFamily="2" charset="2"/>
              <a:buChar char="Ø"/>
            </a:pPr>
            <a:endParaRPr lang="en-US" sz="2400" b="1" dirty="0" smtClean="0">
              <a:solidFill>
                <a:srgbClr val="006600"/>
              </a:solidFill>
            </a:endParaRPr>
          </a:p>
          <a:p>
            <a:pPr marL="168275"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06600"/>
                </a:solidFill>
              </a:rPr>
              <a:t> Crossing with Elite this summer</a:t>
            </a:r>
          </a:p>
          <a:p>
            <a:pPr marL="625475" lvl="1">
              <a:buFont typeface="Wingdings" pitchFamily="2" charset="2"/>
              <a:buChar char="Ø"/>
            </a:pPr>
            <a:endParaRPr lang="en-US" sz="2400" b="1" dirty="0" smtClean="0">
              <a:solidFill>
                <a:srgbClr val="006600"/>
              </a:solidFill>
            </a:endParaRPr>
          </a:p>
          <a:p>
            <a:pPr marL="168275">
              <a:buClr>
                <a:srgbClr val="7030A0"/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06600"/>
                </a:solidFill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</a:rPr>
              <a:t>5000 RIL population</a:t>
            </a:r>
          </a:p>
          <a:p>
            <a:pPr marL="168275">
              <a:buFont typeface="Wingdings" pitchFamily="2" charset="2"/>
              <a:buChar char="Ø"/>
            </a:pPr>
            <a:endParaRPr lang="en-US" sz="2400" b="1" dirty="0" smtClean="0">
              <a:solidFill>
                <a:srgbClr val="7030A0"/>
              </a:solidFill>
            </a:endParaRPr>
          </a:p>
          <a:p>
            <a:pPr marL="168275"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7030A0"/>
                </a:solidFill>
              </a:rPr>
              <a:t> SNP genotyping</a:t>
            </a:r>
          </a:p>
          <a:p>
            <a:pPr marL="168275">
              <a:buFont typeface="Wingdings" pitchFamily="2" charset="2"/>
              <a:buChar char="Ø"/>
            </a:pPr>
            <a:endParaRPr lang="en-US" sz="2400" b="1" dirty="0" smtClean="0">
              <a:solidFill>
                <a:srgbClr val="7030A0"/>
              </a:solidFill>
            </a:endParaRPr>
          </a:p>
          <a:p>
            <a:pPr marL="168275"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7030A0"/>
                </a:solidFill>
              </a:rPr>
              <a:t> High resolution QTL mapping</a:t>
            </a:r>
            <a:r>
              <a:rPr lang="en-US" sz="2400" b="1" dirty="0" smtClean="0">
                <a:solidFill>
                  <a:srgbClr val="006600"/>
                </a:solidFill>
              </a:rPr>
              <a:t> </a:t>
            </a:r>
            <a:endParaRPr lang="en-US" sz="2400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4200" y="59552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0033CC"/>
                </a:solidFill>
              </a:rPr>
              <a:t>Yu et al. 2008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800" y="2083713"/>
            <a:ext cx="3657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accent6">
                    <a:lumMod val="50000"/>
                  </a:schemeClr>
                </a:solidFill>
              </a:rPr>
              <a:t>Nested Association Mapping</a:t>
            </a:r>
            <a:endParaRPr lang="en-US" sz="2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4825</TotalTime>
  <Words>822</Words>
  <Application>Microsoft Office PowerPoint</Application>
  <PresentationFormat>On-screen Show (4:3)</PresentationFormat>
  <Paragraphs>231</Paragraphs>
  <Slides>20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Worksheet</vt:lpstr>
      <vt:lpstr>Slide 1</vt:lpstr>
      <vt:lpstr>Team Members</vt:lpstr>
      <vt:lpstr>Non renewable energy</vt:lpstr>
      <vt:lpstr> US Renewable Energy Consumption (2008) </vt:lpstr>
      <vt:lpstr>Soybean oil- a promising renewable energy resource</vt:lpstr>
      <vt:lpstr>Economical importance</vt:lpstr>
      <vt:lpstr>Slide 7</vt:lpstr>
      <vt:lpstr>Genomics: Diversity estimation</vt:lpstr>
      <vt:lpstr>Genomics: Quantitative Genetics</vt:lpstr>
      <vt:lpstr>Slide 10</vt:lpstr>
      <vt:lpstr>Genetic Engineering for Oil Content</vt:lpstr>
      <vt:lpstr>Biotechnology - Strategy</vt:lpstr>
      <vt:lpstr>Oleic acid</vt:lpstr>
      <vt:lpstr>High oleic acid lines</vt:lpstr>
      <vt:lpstr>Inheritance of oleic acid</vt:lpstr>
      <vt:lpstr>Golden gate assay (Illumina)</vt:lpstr>
      <vt:lpstr>Significant accomplishments</vt:lpstr>
      <vt:lpstr>Metabolomics research</vt:lpstr>
      <vt:lpstr>Acknowledgements</vt:lpstr>
      <vt:lpstr>US biodiesel production and usage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Genomic strategies for soybean oil improvement and biodiesel production </dc:title>
  <dc:creator>rajeshp</dc:creator>
  <cp:lastModifiedBy>rajeshp</cp:lastModifiedBy>
  <cp:revision>398</cp:revision>
  <dcterms:created xsi:type="dcterms:W3CDTF">2009-03-27T14:46:56Z</dcterms:created>
  <dcterms:modified xsi:type="dcterms:W3CDTF">2009-04-20T23:24:25Z</dcterms:modified>
</cp:coreProperties>
</file>