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Default Extension="xls" ContentType="application/vnd.ms-excel"/>
  <Override PartName="/ppt/slides/slide22.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slides/slide25.xml" ContentType="application/vnd.openxmlformats-officedocument.presentationml.slide+xml"/>
  <Override PartName="/ppt/notesSlides/notesSlide4.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Default Extension="pict" ContentType="image/pict"/>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vml" ContentType="application/vnd.openxmlformats-officedocument.vmlDrawin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7"/>
  </p:notesMasterIdLst>
  <p:sldIdLst>
    <p:sldId id="256" r:id="rId2"/>
    <p:sldId id="294" r:id="rId3"/>
    <p:sldId id="295" r:id="rId4"/>
    <p:sldId id="292" r:id="rId5"/>
    <p:sldId id="293" r:id="rId6"/>
    <p:sldId id="261" r:id="rId7"/>
    <p:sldId id="296" r:id="rId8"/>
    <p:sldId id="278" r:id="rId9"/>
    <p:sldId id="297" r:id="rId10"/>
    <p:sldId id="298" r:id="rId11"/>
    <p:sldId id="299" r:id="rId12"/>
    <p:sldId id="279" r:id="rId13"/>
    <p:sldId id="280" r:id="rId14"/>
    <p:sldId id="281" r:id="rId15"/>
    <p:sldId id="282" r:id="rId16"/>
    <p:sldId id="283" r:id="rId17"/>
    <p:sldId id="284" r:id="rId18"/>
    <p:sldId id="285" r:id="rId19"/>
    <p:sldId id="286" r:id="rId20"/>
    <p:sldId id="287" r:id="rId21"/>
    <p:sldId id="288" r:id="rId22"/>
    <p:sldId id="289" r:id="rId23"/>
    <p:sldId id="290" r:id="rId24"/>
    <p:sldId id="262" r:id="rId25"/>
    <p:sldId id="258"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138" d="100"/>
          <a:sy n="138" d="100"/>
        </p:scale>
        <p:origin x="-840"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theme" Target="theme/theme1.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notesMaster" Target="notesMasters/notesMaster1.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printerSettings" Target="printerSettings/printerSettings1.bin"/><Relationship Id="rId26" Type="http://schemas.openxmlformats.org/officeDocument/2006/relationships/slide" Target="slides/slide25.xml"/><Relationship Id="rId30" Type="http://schemas.openxmlformats.org/officeDocument/2006/relationships/viewProps" Target="viewProps.xml"/><Relationship Id="rId11" Type="http://schemas.openxmlformats.org/officeDocument/2006/relationships/slide" Target="slides/slide10.xml"/><Relationship Id="rId29" Type="http://schemas.openxmlformats.org/officeDocument/2006/relationships/presProps" Target="presProps.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ict"/></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BDE2B3-C4B7-7640-BFF2-63C0FC3DE22F}" type="datetimeFigureOut">
              <a:rPr lang="en-US" smtClean="0"/>
              <a:pPr/>
              <a:t>4/18/09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397F86-E9AE-7348-A650-0B78A1741DB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a:noFill/>
          <a:ln/>
        </p:spPr>
        <p:txBody>
          <a:bodyPr/>
          <a:lstStyle/>
          <a:p>
            <a:pPr eaLnBrk="1" hangingPunct="1"/>
            <a:r>
              <a:rPr lang="en-US" sz="1000" dirty="0">
                <a:latin typeface="Arial" pitchFamily="-109" charset="0"/>
              </a:rPr>
              <a:t>Data from Robert </a:t>
            </a:r>
            <a:r>
              <a:rPr lang="en-US" sz="1000" dirty="0" err="1">
                <a:latin typeface="Arial" pitchFamily="-109" charset="0"/>
              </a:rPr>
              <a:t>Milici</a:t>
            </a:r>
            <a:r>
              <a:rPr lang="en-US" sz="1000" dirty="0">
                <a:latin typeface="Arial" pitchFamily="-109" charset="0"/>
              </a:rPr>
              <a:t> and the EIA </a:t>
            </a:r>
            <a:r>
              <a:rPr lang="en-US" sz="1000" dirty="0" err="1">
                <a:latin typeface="Arial" pitchFamily="-109" charset="0"/>
              </a:rPr>
              <a:t>Milici</a:t>
            </a:r>
            <a:r>
              <a:rPr lang="en-US" sz="1000" dirty="0">
                <a:latin typeface="Arial" pitchFamily="-109" charset="0"/>
              </a:rPr>
              <a:t> reference is at http://pubs.usgs.gov/of/1997/of97-447/</a:t>
            </a:r>
          </a:p>
          <a:p>
            <a:pPr eaLnBrk="1" hangingPunct="1"/>
            <a:endParaRPr lang="en-US" sz="1000" dirty="0">
              <a:latin typeface="Arial" pitchFamily="-109" charset="0"/>
            </a:endParaRPr>
          </a:p>
          <a:p>
            <a:pPr eaLnBrk="1" hangingPunct="1"/>
            <a:r>
              <a:rPr lang="en-US" sz="1000" dirty="0">
                <a:latin typeface="Arial" pitchFamily="-109" charset="0"/>
              </a:rPr>
              <a:t>Time line on the Clean Air Act at http://www.environmentaldefense.org/documents/2695_cleanairact.htm</a:t>
            </a:r>
          </a:p>
          <a:p>
            <a:pPr eaLnBrk="1" hangingPunct="1"/>
            <a:endParaRPr lang="en-US" sz="1000" dirty="0">
              <a:latin typeface="Arial" pitchFamily="-109" charset="0"/>
            </a:endParaRPr>
          </a:p>
          <a:p>
            <a:pPr eaLnBrk="1" hangingPunct="1"/>
            <a:endParaRPr lang="en-US" sz="1000" dirty="0">
              <a:latin typeface="Arial" pitchFamily="-109" charset="0"/>
            </a:endParaRPr>
          </a:p>
        </p:txBody>
      </p:sp>
      <p:sp>
        <p:nvSpPr>
          <p:cNvPr id="92164" name="Slide Number Placeholder 4"/>
          <p:cNvSpPr>
            <a:spLocks noGrp="1"/>
          </p:cNvSpPr>
          <p:nvPr>
            <p:ph type="sldNum" sz="quarter" idx="5"/>
          </p:nvPr>
        </p:nvSpPr>
        <p:spPr>
          <a:noFill/>
        </p:spPr>
        <p:txBody>
          <a:bodyPr/>
          <a:lstStyle/>
          <a:p>
            <a:fld id="{125E51E4-BAED-4146-B2B4-4DACBDC470FA}" type="slidenum">
              <a:rPr lang="en-US"/>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Rectangle 2"/>
          <p:cNvSpPr>
            <a:spLocks noGrp="1" noRot="1" noChangeAspect="1" noChangeArrowheads="1" noTextEdit="1"/>
          </p:cNvSpPr>
          <p:nvPr>
            <p:ph type="sldImg"/>
          </p:nvPr>
        </p:nvSpPr>
        <p:spPr>
          <a:xfrm>
            <a:off x="1144588" y="687388"/>
            <a:ext cx="4572000" cy="3429000"/>
          </a:xfrm>
          <a:ln/>
        </p:spPr>
      </p:sp>
      <p:sp>
        <p:nvSpPr>
          <p:cNvPr id="94211" name="Rectangle 3"/>
          <p:cNvSpPr>
            <a:spLocks noGrp="1" noChangeArrowheads="1"/>
          </p:cNvSpPr>
          <p:nvPr>
            <p:ph type="body" idx="1"/>
          </p:nvPr>
        </p:nvSpPr>
        <p:spPr>
          <a:xfrm>
            <a:off x="686421" y="4342464"/>
            <a:ext cx="5485158" cy="4114487"/>
          </a:xfrm>
          <a:noFill/>
          <a:ln/>
        </p:spPr>
        <p:txBody>
          <a:bodyPr/>
          <a:lstStyle/>
          <a:p>
            <a:pPr eaLnBrk="1" hangingPunct="1"/>
            <a:r>
              <a:rPr lang="en-US" sz="1000" dirty="0">
                <a:latin typeface="Arial" pitchFamily="-109" charset="0"/>
              </a:rPr>
              <a:t>Annual oil production information at http://tonto.eia.doe.gov/dnav/pet/hist/mcrfpus1a.htm</a:t>
            </a:r>
          </a:p>
          <a:p>
            <a:pPr eaLnBrk="1" hangingPunct="1"/>
            <a:endParaRPr lang="en-US" sz="1000" dirty="0">
              <a:latin typeface="Arial" pitchFamily="-109" charset="0"/>
            </a:endParaRPr>
          </a:p>
          <a:p>
            <a:pPr eaLnBrk="1" hangingPunct="1"/>
            <a:endParaRPr lang="en-US" sz="1000" dirty="0">
              <a:latin typeface="Arial" pitchFamily="-109" charset="0"/>
            </a:endParaRPr>
          </a:p>
          <a:p>
            <a:pPr eaLnBrk="1" hangingPunct="1"/>
            <a:endParaRPr lang="en-US" sz="1000" dirty="0">
              <a:latin typeface="Arial" pitchFamily="-109" charset="0"/>
            </a:endParaRPr>
          </a:p>
        </p:txBody>
      </p:sp>
      <p:sp>
        <p:nvSpPr>
          <p:cNvPr id="94212" name="Slide Number Placeholder 4"/>
          <p:cNvSpPr>
            <a:spLocks noGrp="1"/>
          </p:cNvSpPr>
          <p:nvPr>
            <p:ph type="sldNum" sz="quarter" idx="5"/>
          </p:nvPr>
        </p:nvSpPr>
        <p:spPr>
          <a:noFill/>
        </p:spPr>
        <p:txBody>
          <a:bodyPr/>
          <a:lstStyle/>
          <a:p>
            <a:fld id="{E9227CC4-E946-B64B-8F10-4B88C11ADB8F}" type="slidenum">
              <a:rPr lang="en-US"/>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Rectangle 2"/>
          <p:cNvSpPr>
            <a:spLocks noGrp="1" noRot="1" noChangeAspect="1" noChangeArrowheads="1"/>
          </p:cNvSpPr>
          <p:nvPr>
            <p:ph type="sldImg"/>
          </p:nvPr>
        </p:nvSpPr>
        <p:spPr>
          <a:solidFill>
            <a:srgbClr val="FFFFFF"/>
          </a:solidFill>
          <a:ln/>
        </p:spPr>
      </p:sp>
      <p:sp>
        <p:nvSpPr>
          <p:cNvPr id="10240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Arial" pitchFamily="-109" charset="0"/>
              <a:ea typeface="ＭＳ Ｐゴシック" pitchFamily="-109" charset="-128"/>
              <a:cs typeface="ＭＳ Ｐゴシック" pitchFamily="-109"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Rectangle 2"/>
          <p:cNvSpPr>
            <a:spLocks noGrp="1" noRot="1" noChangeAspect="1" noChangeArrowheads="1"/>
          </p:cNvSpPr>
          <p:nvPr>
            <p:ph type="sldImg"/>
          </p:nvPr>
        </p:nvSpPr>
        <p:spPr>
          <a:solidFill>
            <a:srgbClr val="FFFFFF"/>
          </a:solidFill>
          <a:ln/>
        </p:spPr>
      </p:sp>
      <p:sp>
        <p:nvSpPr>
          <p:cNvPr id="104451"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Arial" pitchFamily="-109" charset="0"/>
              <a:ea typeface="ＭＳ Ｐゴシック" pitchFamily="-109" charset="-128"/>
              <a:cs typeface="ＭＳ Ｐゴシック" pitchFamily="-109"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Rectangle 2"/>
          <p:cNvSpPr>
            <a:spLocks noGrp="1" noRot="1" noChangeAspect="1" noChangeArrowheads="1"/>
          </p:cNvSpPr>
          <p:nvPr>
            <p:ph type="sldImg"/>
          </p:nvPr>
        </p:nvSpPr>
        <p:spPr>
          <a:solidFill>
            <a:srgbClr val="FFFFFF"/>
          </a:solidFill>
          <a:ln/>
        </p:spPr>
      </p:sp>
      <p:sp>
        <p:nvSpPr>
          <p:cNvPr id="106499"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Arial" pitchFamily="-109" charset="0"/>
              <a:ea typeface="ＭＳ Ｐゴシック" pitchFamily="-109" charset="-128"/>
              <a:cs typeface="ＭＳ Ｐゴシック" pitchFamily="-109"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9570" name="Rectangle 2"/>
          <p:cNvSpPr>
            <a:spLocks noGrp="1" noRot="1" noChangeAspect="1" noChangeArrowheads="1"/>
          </p:cNvSpPr>
          <p:nvPr>
            <p:ph type="sldImg"/>
          </p:nvPr>
        </p:nvSpPr>
        <p:spPr>
          <a:solidFill>
            <a:srgbClr val="FFFFFF"/>
          </a:solidFill>
          <a:ln/>
        </p:spPr>
      </p:sp>
      <p:sp>
        <p:nvSpPr>
          <p:cNvPr id="109571"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Arial" pitchFamily="-109" charset="0"/>
              <a:ea typeface="ＭＳ Ｐゴシック" pitchFamily="-109" charset="-128"/>
              <a:cs typeface="ＭＳ Ｐゴシック" pitchFamily="-109"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2D856B9-B25A-0C4A-9807-0C2373B4D013}" type="datetimeFigureOut">
              <a:rPr lang="en-US" smtClean="0"/>
              <a:pPr/>
              <a:t>4/18/09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4C1C12-704A-CE44-9A21-D5E4A8F0EDE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D856B9-B25A-0C4A-9807-0C2373B4D013}" type="datetimeFigureOut">
              <a:rPr lang="en-US" smtClean="0"/>
              <a:pPr/>
              <a:t>4/18/09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4C1C12-704A-CE44-9A21-D5E4A8F0EDE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D856B9-B25A-0C4A-9807-0C2373B4D013}" type="datetimeFigureOut">
              <a:rPr lang="en-US" smtClean="0"/>
              <a:pPr/>
              <a:t>4/18/09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4C1C12-704A-CE44-9A21-D5E4A8F0EDE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8229600" cy="2185988"/>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3938588"/>
            <a:ext cx="8229600" cy="2187575"/>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a:spLocks noGrp="1" noChangeArrowheads="1"/>
          </p:cNvSpPr>
          <p:nvPr>
            <p:ph type="dt" sz="half" idx="10"/>
          </p:nvPr>
        </p:nvSpPr>
        <p:spPr/>
        <p:txBody>
          <a:bodyPr/>
          <a:lstStyle>
            <a:lvl1pPr>
              <a:defRPr/>
            </a:lvl1pPr>
          </a:lstStyle>
          <a:p>
            <a:endParaRPr lang="en-US"/>
          </a:p>
        </p:txBody>
      </p:sp>
      <p:sp>
        <p:nvSpPr>
          <p:cNvPr id="6" name="Rectangle 5"/>
          <p:cNvSpPr>
            <a:spLocks noGrp="1" noChangeArrowheads="1"/>
          </p:cNvSpPr>
          <p:nvPr>
            <p:ph type="ftr" sz="quarter" idx="11"/>
          </p:nvPr>
        </p:nvSpPr>
        <p:spPr/>
        <p:txBody>
          <a:bodyPr/>
          <a:lstStyle>
            <a:lvl1pPr>
              <a:defRPr/>
            </a:lvl1pPr>
          </a:lstStyle>
          <a:p>
            <a:endParaRPr lang="en-US"/>
          </a:p>
        </p:txBody>
      </p:sp>
      <p:sp>
        <p:nvSpPr>
          <p:cNvPr id="7" name="Rectangle 6"/>
          <p:cNvSpPr>
            <a:spLocks noGrp="1" noChangeArrowheads="1"/>
          </p:cNvSpPr>
          <p:nvPr>
            <p:ph type="sldNum" sz="quarter" idx="12"/>
          </p:nvPr>
        </p:nvSpPr>
        <p:spPr/>
        <p:txBody>
          <a:bodyPr/>
          <a:lstStyle>
            <a:lvl1pPr>
              <a:defRPr>
                <a:latin typeface="Calibri" pitchFamily="-109" charset="0"/>
              </a:defRPr>
            </a:lvl1pPr>
          </a:lstStyle>
          <a:p>
            <a:fld id="{9BFFBCD2-1FA4-F140-B802-F77F9616D07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D856B9-B25A-0C4A-9807-0C2373B4D013}" type="datetimeFigureOut">
              <a:rPr lang="en-US" smtClean="0"/>
              <a:pPr/>
              <a:t>4/18/09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4C1C12-704A-CE44-9A21-D5E4A8F0EDE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D856B9-B25A-0C4A-9807-0C2373B4D013}" type="datetimeFigureOut">
              <a:rPr lang="en-US" smtClean="0"/>
              <a:pPr/>
              <a:t>4/18/09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4C1C12-704A-CE44-9A21-D5E4A8F0EDE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2D856B9-B25A-0C4A-9807-0C2373B4D013}" type="datetimeFigureOut">
              <a:rPr lang="en-US" smtClean="0"/>
              <a:pPr/>
              <a:t>4/18/09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4C1C12-704A-CE44-9A21-D5E4A8F0ED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2D856B9-B25A-0C4A-9807-0C2373B4D013}" type="datetimeFigureOut">
              <a:rPr lang="en-US" smtClean="0"/>
              <a:pPr/>
              <a:t>4/18/09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4C1C12-704A-CE44-9A21-D5E4A8F0EDE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2D856B9-B25A-0C4A-9807-0C2373B4D013}" type="datetimeFigureOut">
              <a:rPr lang="en-US" smtClean="0"/>
              <a:pPr/>
              <a:t>4/18/09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4C1C12-704A-CE44-9A21-D5E4A8F0EDE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D856B9-B25A-0C4A-9807-0C2373B4D013}" type="datetimeFigureOut">
              <a:rPr lang="en-US" smtClean="0"/>
              <a:pPr/>
              <a:t>4/18/09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4C1C12-704A-CE44-9A21-D5E4A8F0ED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D856B9-B25A-0C4A-9807-0C2373B4D013}" type="datetimeFigureOut">
              <a:rPr lang="en-US" smtClean="0"/>
              <a:pPr/>
              <a:t>4/18/09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4C1C12-704A-CE44-9A21-D5E4A8F0EDE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D856B9-B25A-0C4A-9807-0C2373B4D013}" type="datetimeFigureOut">
              <a:rPr lang="en-US" smtClean="0"/>
              <a:pPr/>
              <a:t>4/18/09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4C1C12-704A-CE44-9A21-D5E4A8F0EDE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image" Target="../media/image1.jpeg"/><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45720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D856B9-B25A-0C4A-9807-0C2373B4D013}" type="datetimeFigureOut">
              <a:rPr lang="en-US" smtClean="0"/>
              <a:pPr/>
              <a:t>4/18/09</a:t>
            </a:fld>
            <a:endParaRPr lang="en-US"/>
          </a:p>
        </p:txBody>
      </p:sp>
      <p:sp>
        <p:nvSpPr>
          <p:cNvPr id="5" name="Footer Placeholder 4"/>
          <p:cNvSpPr>
            <a:spLocks noGrp="1"/>
          </p:cNvSpPr>
          <p:nvPr>
            <p:ph type="ftr" sz="quarter" idx="3"/>
          </p:nvPr>
        </p:nvSpPr>
        <p:spPr>
          <a:xfrm>
            <a:off x="2362200" y="6356350"/>
            <a:ext cx="4495800" cy="365125"/>
          </a:xfrm>
          <a:prstGeom prst="rect">
            <a:avLst/>
          </a:prstGeom>
        </p:spPr>
        <p:txBody>
          <a:bodyPr vert="horz" lIns="91440" tIns="45720" rIns="91440" bIns="45720" rtlCol="0" anchor="ctr"/>
          <a:lstStyle>
            <a:lvl1pPr algn="ctr">
              <a:defRPr sz="1200">
                <a:solidFill>
                  <a:srgbClr val="FF0000"/>
                </a:solidFill>
                <a:latin typeface="Times New Roman"/>
                <a:cs typeface="Times New Roman"/>
              </a:defRPr>
            </a:lvl1pPr>
          </a:lstStyle>
          <a:p>
            <a:r>
              <a:rPr lang="en-US" dirty="0" smtClean="0"/>
              <a:t>Microalgae Production for </a:t>
            </a:r>
            <a:r>
              <a:rPr lang="en-US" dirty="0" err="1" smtClean="0"/>
              <a:t>Biofuels</a:t>
            </a:r>
            <a:r>
              <a:rPr lang="en-US" dirty="0" smtClean="0"/>
              <a:t>, Columbia, MO,  Sept 12, 2008</a:t>
            </a:r>
            <a:endParaRPr lang="en-US" sz="900" dirty="0" smtClean="0"/>
          </a:p>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4C1C12-704A-CE44-9A21-D5E4A8F0EDEB}" type="slidenum">
              <a:rPr lang="en-US" smtClean="0"/>
              <a:pPr/>
              <a:t>‹#›</a:t>
            </a:fld>
            <a:endParaRPr lang="en-US"/>
          </a:p>
        </p:txBody>
      </p:sp>
      <p:pic>
        <p:nvPicPr>
          <p:cNvPr id="7" name="Picture 7" descr="MST logo"/>
          <p:cNvPicPr>
            <a:picLocks noChangeAspect="1" noChangeArrowheads="1"/>
          </p:cNvPicPr>
          <p:nvPr userDrawn="1"/>
        </p:nvPicPr>
        <p:blipFill>
          <a:blip r:embed="rId14"/>
          <a:srcRect/>
          <a:stretch>
            <a:fillRect/>
          </a:stretch>
        </p:blipFill>
        <p:spPr bwMode="auto">
          <a:xfrm>
            <a:off x="0" y="-76200"/>
            <a:ext cx="9144000" cy="809625"/>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3600" b="1" kern="1200">
          <a:solidFill>
            <a:srgbClr val="000090"/>
          </a:solidFill>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2800" i="1" kern="1200">
          <a:solidFill>
            <a:srgbClr val="000090"/>
          </a:solidFill>
          <a:latin typeface="Times New Roman"/>
          <a:ea typeface="+mn-ea"/>
          <a:cs typeface="Times New Roman"/>
        </a:defRPr>
      </a:lvl1pPr>
      <a:lvl2pPr marL="742950" indent="-285750" algn="l" defTabSz="457200" rtl="0" eaLnBrk="1" latinLnBrk="0" hangingPunct="1">
        <a:spcBef>
          <a:spcPct val="20000"/>
        </a:spcBef>
        <a:buFont typeface="Arial"/>
        <a:buChar char="–"/>
        <a:defRPr sz="2400" i="1" kern="1200">
          <a:solidFill>
            <a:srgbClr val="000090"/>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3"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4"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8.jpeg"/><Relationship Id="rId5" Type="http://schemas.openxmlformats.org/officeDocument/2006/relationships/image" Target="../media/image20.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3"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xcel_97_-_2004_Worksheet1.xls"/><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4.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5.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3"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High Speed Production of Large Coal, to Facilitate Easier and More Effective Cleaning</a:t>
            </a:r>
            <a:br>
              <a:rPr lang="en-US" dirty="0" smtClean="0"/>
            </a:br>
            <a:endParaRPr lang="en-US" dirty="0"/>
          </a:p>
        </p:txBody>
      </p:sp>
      <p:sp>
        <p:nvSpPr>
          <p:cNvPr id="3" name="Subtitle 2"/>
          <p:cNvSpPr>
            <a:spLocks noGrp="1"/>
          </p:cNvSpPr>
          <p:nvPr>
            <p:ph type="subTitle" idx="1"/>
          </p:nvPr>
        </p:nvSpPr>
        <p:spPr/>
        <p:txBody>
          <a:bodyPr>
            <a:normAutofit fontScale="55000" lnSpcReduction="20000"/>
          </a:bodyPr>
          <a:lstStyle/>
          <a:p>
            <a:r>
              <a:rPr lang="en-US" dirty="0" smtClean="0">
                <a:solidFill>
                  <a:srgbClr val="000090"/>
                </a:solidFill>
              </a:rPr>
              <a:t>by</a:t>
            </a:r>
          </a:p>
          <a:p>
            <a:endParaRPr lang="en-US" dirty="0" smtClean="0">
              <a:solidFill>
                <a:srgbClr val="000090"/>
              </a:solidFill>
            </a:endParaRPr>
          </a:p>
          <a:p>
            <a:r>
              <a:rPr lang="en-US" sz="3636" dirty="0" smtClean="0">
                <a:solidFill>
                  <a:srgbClr val="000090"/>
                </a:solidFill>
              </a:rPr>
              <a:t>David A. Summers, Stewart </a:t>
            </a:r>
            <a:r>
              <a:rPr lang="en-US" sz="3636" dirty="0" err="1" smtClean="0">
                <a:solidFill>
                  <a:srgbClr val="000090"/>
                </a:solidFill>
              </a:rPr>
              <a:t>Gillies</a:t>
            </a:r>
            <a:r>
              <a:rPr lang="en-US" sz="3636" dirty="0" smtClean="0">
                <a:solidFill>
                  <a:srgbClr val="000090"/>
                </a:solidFill>
              </a:rPr>
              <a:t>, </a:t>
            </a:r>
            <a:r>
              <a:rPr lang="en-US" sz="3636" dirty="0" err="1" smtClean="0">
                <a:solidFill>
                  <a:srgbClr val="000090"/>
                </a:solidFill>
              </a:rPr>
              <a:t>Kwame</a:t>
            </a:r>
            <a:r>
              <a:rPr lang="en-US" sz="3636" dirty="0" smtClean="0">
                <a:solidFill>
                  <a:srgbClr val="000090"/>
                </a:solidFill>
              </a:rPr>
              <a:t> </a:t>
            </a:r>
            <a:r>
              <a:rPr lang="en-US" sz="3636" dirty="0" err="1" smtClean="0">
                <a:solidFill>
                  <a:srgbClr val="000090"/>
                </a:solidFill>
              </a:rPr>
              <a:t>Awuah-Offei</a:t>
            </a:r>
            <a:r>
              <a:rPr lang="en-US" sz="3636" dirty="0" smtClean="0">
                <a:solidFill>
                  <a:srgbClr val="000090"/>
                </a:solidFill>
              </a:rPr>
              <a:t>,  &amp; Greg </a:t>
            </a:r>
            <a:r>
              <a:rPr lang="en-US" sz="3636" dirty="0" err="1" smtClean="0">
                <a:solidFill>
                  <a:srgbClr val="000090"/>
                </a:solidFill>
              </a:rPr>
              <a:t>Galecki</a:t>
            </a:r>
            <a:r>
              <a:rPr lang="en-US" sz="3636" dirty="0" smtClean="0">
                <a:solidFill>
                  <a:srgbClr val="000090"/>
                </a:solidFill>
              </a:rPr>
              <a:t> </a:t>
            </a:r>
          </a:p>
          <a:p>
            <a:endParaRPr lang="en-US" dirty="0" smtClean="0"/>
          </a:p>
          <a:p>
            <a:r>
              <a:rPr lang="en-US" dirty="0" smtClean="0">
                <a:solidFill>
                  <a:srgbClr val="000090"/>
                </a:solidFill>
              </a:rPr>
              <a:t>Mining and Nuclear Engineering Department</a:t>
            </a:r>
          </a:p>
          <a:p>
            <a:r>
              <a:rPr lang="en-US" dirty="0" smtClean="0">
                <a:solidFill>
                  <a:srgbClr val="000090"/>
                </a:solidFill>
              </a:rPr>
              <a:t>Missouri S&amp;T</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229600" cy="1143000"/>
          </a:xfrm>
        </p:spPr>
        <p:txBody>
          <a:bodyPr>
            <a:normAutofit fontScale="90000"/>
          </a:bodyPr>
          <a:lstStyle/>
          <a:p>
            <a:r>
              <a:rPr lang="en-US" dirty="0" smtClean="0"/>
              <a:t>The jets produced larger coal, faster and with less force</a:t>
            </a:r>
            <a:endParaRPr lang="en-US" dirty="0"/>
          </a:p>
        </p:txBody>
      </p:sp>
      <p:pic>
        <p:nvPicPr>
          <p:cNvPr id="4" name="Content Placeholder 3" descr="Jets cutting.jpg"/>
          <p:cNvPicPr>
            <a:picLocks noGrp="1" noChangeAspect="1"/>
          </p:cNvPicPr>
          <p:nvPr>
            <p:ph idx="1"/>
          </p:nvPr>
        </p:nvPicPr>
        <p:blipFill>
          <a:blip r:embed="rId2"/>
          <a:srcRect l="687" r="-29551"/>
          <a:stretch>
            <a:fillRect/>
          </a:stretch>
        </p:blipFill>
        <p:spPr>
          <a:xfrm>
            <a:off x="3429000" y="1676400"/>
            <a:ext cx="3703320" cy="2514600"/>
          </a:xfrm>
        </p:spPr>
      </p:pic>
      <p:pic>
        <p:nvPicPr>
          <p:cNvPr id="5" name="Picture 4" descr="Moberley head in coal.jpg"/>
          <p:cNvPicPr>
            <a:picLocks noChangeAspect="1"/>
          </p:cNvPicPr>
          <p:nvPr/>
        </p:nvPicPr>
        <p:blipFill>
          <a:blip r:embed="rId3"/>
          <a:stretch>
            <a:fillRect/>
          </a:stretch>
        </p:blipFill>
        <p:spPr>
          <a:xfrm>
            <a:off x="0" y="3670300"/>
            <a:ext cx="4572000" cy="3187700"/>
          </a:xfrm>
          <a:prstGeom prst="rect">
            <a:avLst/>
          </a:prstGeom>
        </p:spPr>
      </p:pic>
      <p:pic>
        <p:nvPicPr>
          <p:cNvPr id="6" name="Picture 5" descr="Moberley ready.jpg"/>
          <p:cNvPicPr>
            <a:picLocks noChangeAspect="1"/>
          </p:cNvPicPr>
          <p:nvPr/>
        </p:nvPicPr>
        <p:blipFill>
          <a:blip r:embed="rId4"/>
          <a:stretch>
            <a:fillRect/>
          </a:stretch>
        </p:blipFill>
        <p:spPr>
          <a:xfrm>
            <a:off x="5403488" y="4038600"/>
            <a:ext cx="3740511" cy="2819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229600" cy="1143000"/>
          </a:xfrm>
        </p:spPr>
        <p:txBody>
          <a:bodyPr>
            <a:normAutofit fontScale="90000"/>
          </a:bodyPr>
          <a:lstStyle/>
          <a:p>
            <a:r>
              <a:rPr lang="en-US" dirty="0" smtClean="0"/>
              <a:t>And because of the jet infusion and cutting there is no dust or risk of gas ignition</a:t>
            </a:r>
            <a:endParaRPr lang="en-US" dirty="0"/>
          </a:p>
        </p:txBody>
      </p:sp>
      <p:pic>
        <p:nvPicPr>
          <p:cNvPr id="4" name="Content Placeholder 3" descr="Moberley table.jpg"/>
          <p:cNvPicPr>
            <a:picLocks noGrp="1" noChangeAspect="1"/>
          </p:cNvPicPr>
          <p:nvPr>
            <p:ph idx="1"/>
          </p:nvPr>
        </p:nvPicPr>
        <p:blipFill>
          <a:blip r:embed="rId2"/>
          <a:srcRect l="-8927" r="-8927"/>
          <a:stretch>
            <a:fillRect/>
          </a:stretch>
        </p:blipFill>
        <p:spPr>
          <a:xfrm>
            <a:off x="457200" y="1905000"/>
            <a:ext cx="8229600" cy="4525963"/>
          </a:xfr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685800" y="762000"/>
            <a:ext cx="7772400" cy="1143000"/>
          </a:xfrm>
        </p:spPr>
        <p:txBody>
          <a:bodyPr>
            <a:normAutofit/>
          </a:bodyPr>
          <a:lstStyle/>
          <a:p>
            <a:pPr eaLnBrk="1" hangingPunct="1"/>
            <a:r>
              <a:rPr lang="en-US" sz="3600" dirty="0" smtClean="0">
                <a:solidFill>
                  <a:srgbClr val="000090"/>
                </a:solidFill>
              </a:rPr>
              <a:t>A second generation machine was built</a:t>
            </a:r>
            <a:endParaRPr lang="en-US" sz="3600" dirty="0">
              <a:solidFill>
                <a:srgbClr val="000090"/>
              </a:solidFill>
            </a:endParaRPr>
          </a:p>
        </p:txBody>
      </p:sp>
      <p:pic>
        <p:nvPicPr>
          <p:cNvPr id="99331" name="Picture 3" descr="Hydrominer 2 at Bruceton"/>
          <p:cNvPicPr>
            <a:picLocks noChangeAspect="1" noChangeArrowheads="1"/>
          </p:cNvPicPr>
          <p:nvPr/>
        </p:nvPicPr>
        <p:blipFill>
          <a:blip r:embed="rId2"/>
          <a:srcRect/>
          <a:stretch>
            <a:fillRect/>
          </a:stretch>
        </p:blipFill>
        <p:spPr bwMode="auto">
          <a:xfrm>
            <a:off x="25181" y="1828800"/>
            <a:ext cx="5232619" cy="3505200"/>
          </a:xfrm>
          <a:prstGeom prst="rect">
            <a:avLst/>
          </a:prstGeom>
          <a:noFill/>
          <a:ln w="9525">
            <a:noFill/>
            <a:miter lim="800000"/>
            <a:headEnd/>
            <a:tailEnd/>
          </a:ln>
        </p:spPr>
      </p:pic>
      <p:pic>
        <p:nvPicPr>
          <p:cNvPr id="4" name="Picture 3" descr="Hydrominer 2 Bruceton.jpg"/>
          <p:cNvPicPr>
            <a:picLocks noChangeAspect="1"/>
          </p:cNvPicPr>
          <p:nvPr/>
        </p:nvPicPr>
        <p:blipFill>
          <a:blip r:embed="rId3"/>
          <a:stretch>
            <a:fillRect/>
          </a:stretch>
        </p:blipFill>
        <p:spPr>
          <a:xfrm>
            <a:off x="5257800" y="2133600"/>
            <a:ext cx="3505200" cy="4572000"/>
          </a:xfrm>
          <a:prstGeom prst="rect">
            <a:avLst/>
          </a:prstGeom>
        </p:spPr>
      </p:pic>
      <p:sp>
        <p:nvSpPr>
          <p:cNvPr id="5" name="TextBox 4"/>
          <p:cNvSpPr txBox="1"/>
          <p:nvPr/>
        </p:nvSpPr>
        <p:spPr>
          <a:xfrm>
            <a:off x="304801" y="5715000"/>
            <a:ext cx="4648200" cy="707886"/>
          </a:xfrm>
          <a:prstGeom prst="rect">
            <a:avLst/>
          </a:prstGeom>
          <a:noFill/>
        </p:spPr>
        <p:txBody>
          <a:bodyPr wrap="square" rtlCol="0">
            <a:spAutoFit/>
          </a:bodyPr>
          <a:lstStyle/>
          <a:p>
            <a:r>
              <a:rPr lang="en-US" sz="2000" i="1" dirty="0" smtClean="0">
                <a:solidFill>
                  <a:srgbClr val="000090"/>
                </a:solidFill>
                <a:latin typeface="Times New Roman"/>
                <a:cs typeface="Times New Roman"/>
              </a:rPr>
              <a:t>And tested in a test facility in Bruceton by the Bureau of </a:t>
            </a:r>
            <a:r>
              <a:rPr lang="en-US" sz="2000" i="1" dirty="0" err="1" smtClean="0">
                <a:solidFill>
                  <a:srgbClr val="000090"/>
                </a:solidFill>
                <a:latin typeface="Times New Roman"/>
                <a:cs typeface="Times New Roman"/>
              </a:rPr>
              <a:t>MInes</a:t>
            </a:r>
            <a:endParaRPr lang="en-US" sz="2000" i="1" dirty="0">
              <a:solidFill>
                <a:srgbClr val="000090"/>
              </a:solidFill>
              <a:latin typeface="Times New Roman"/>
              <a:cs typeface="Times New Roman"/>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152400" y="609600"/>
            <a:ext cx="8839200" cy="1143000"/>
          </a:xfrm>
        </p:spPr>
        <p:txBody>
          <a:bodyPr>
            <a:normAutofit fontScale="90000"/>
          </a:bodyPr>
          <a:lstStyle/>
          <a:p>
            <a:pPr eaLnBrk="1" hangingPunct="1"/>
            <a:r>
              <a:rPr lang="en-US" sz="3600" smtClean="0">
                <a:solidFill>
                  <a:srgbClr val="000090"/>
                </a:solidFill>
              </a:rPr>
              <a:t>It worked even in cutting harder simulated coal</a:t>
            </a:r>
          </a:p>
        </p:txBody>
      </p:sp>
      <p:pic>
        <p:nvPicPr>
          <p:cNvPr id="100355" name="Picture 3"/>
          <p:cNvPicPr>
            <a:picLocks noChangeAspect="1" noChangeArrowheads="1"/>
          </p:cNvPicPr>
          <p:nvPr/>
        </p:nvPicPr>
        <p:blipFill>
          <a:blip r:embed="rId2"/>
          <a:srcRect/>
          <a:stretch>
            <a:fillRect/>
          </a:stretch>
        </p:blipFill>
        <p:spPr bwMode="auto">
          <a:xfrm>
            <a:off x="1371600" y="1784350"/>
            <a:ext cx="6400800" cy="4159250"/>
          </a:xfrm>
          <a:prstGeom prst="rect">
            <a:avLst/>
          </a:prstGeom>
          <a:noFill/>
          <a:ln w="9525">
            <a:noFill/>
            <a:miter lim="800000"/>
            <a:headEnd/>
            <a:tailEnd/>
          </a:ln>
        </p:spPr>
      </p:pic>
      <p:sp>
        <p:nvSpPr>
          <p:cNvPr id="100356" name="Text Box 4"/>
          <p:cNvSpPr txBox="1">
            <a:spLocks noChangeArrowheads="1"/>
          </p:cNvSpPr>
          <p:nvPr/>
        </p:nvSpPr>
        <p:spPr bwMode="auto">
          <a:xfrm>
            <a:off x="381000" y="5951538"/>
            <a:ext cx="7483475" cy="830262"/>
          </a:xfrm>
          <a:prstGeom prst="rect">
            <a:avLst/>
          </a:prstGeom>
          <a:noFill/>
          <a:ln w="9525">
            <a:noFill/>
            <a:miter lim="800000"/>
            <a:headEnd/>
            <a:tailEnd/>
          </a:ln>
        </p:spPr>
        <p:txBody>
          <a:bodyPr>
            <a:prstTxWarp prst="textNoShape">
              <a:avLst/>
            </a:prstTxWarp>
            <a:spAutoFit/>
          </a:bodyPr>
          <a:lstStyle/>
          <a:p>
            <a:r>
              <a:rPr lang="en-US" i="1">
                <a:solidFill>
                  <a:srgbClr val="000090"/>
                </a:solidFill>
                <a:latin typeface="Times New Roman" pitchFamily="-109" charset="0"/>
              </a:rPr>
              <a:t>Though we learned the importance of wedge and clearance angles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hangingPunct="1"/>
            <a:r>
              <a:rPr lang="en-US" sz="3600">
                <a:solidFill>
                  <a:srgbClr val="000090"/>
                </a:solidFill>
              </a:rPr>
              <a:t>It used a dual jet to cut a wider slot</a:t>
            </a:r>
          </a:p>
        </p:txBody>
      </p:sp>
      <p:pic>
        <p:nvPicPr>
          <p:cNvPr id="101379" name="Picture 3"/>
          <p:cNvPicPr>
            <a:picLocks noChangeAspect="1" noChangeArrowheads="1"/>
          </p:cNvPicPr>
          <p:nvPr/>
        </p:nvPicPr>
        <p:blipFill>
          <a:blip r:embed="rId3"/>
          <a:srcRect/>
          <a:stretch>
            <a:fillRect/>
          </a:stretch>
        </p:blipFill>
        <p:spPr bwMode="auto">
          <a:xfrm>
            <a:off x="1143000" y="1600200"/>
            <a:ext cx="2349500" cy="1003300"/>
          </a:xfrm>
          <a:prstGeom prst="rect">
            <a:avLst/>
          </a:prstGeom>
          <a:noFill/>
          <a:ln w="9525">
            <a:noFill/>
            <a:miter lim="800000"/>
            <a:headEnd/>
            <a:tailEnd/>
          </a:ln>
        </p:spPr>
      </p:pic>
      <p:pic>
        <p:nvPicPr>
          <p:cNvPr id="101380" name="Picture 4"/>
          <p:cNvPicPr>
            <a:picLocks noChangeAspect="1" noChangeArrowheads="1"/>
          </p:cNvPicPr>
          <p:nvPr/>
        </p:nvPicPr>
        <p:blipFill>
          <a:blip r:embed="rId4"/>
          <a:srcRect/>
          <a:stretch>
            <a:fillRect/>
          </a:stretch>
        </p:blipFill>
        <p:spPr bwMode="auto">
          <a:xfrm>
            <a:off x="990600" y="2743200"/>
            <a:ext cx="3673475" cy="3074988"/>
          </a:xfrm>
          <a:prstGeom prst="rect">
            <a:avLst/>
          </a:prstGeom>
          <a:noFill/>
          <a:ln w="9525">
            <a:noFill/>
            <a:miter lim="800000"/>
            <a:headEnd/>
            <a:tailEnd/>
          </a:ln>
        </p:spPr>
      </p:pic>
      <p:pic>
        <p:nvPicPr>
          <p:cNvPr id="101381" name="Picture 5"/>
          <p:cNvPicPr>
            <a:picLocks noChangeAspect="1" noChangeArrowheads="1"/>
          </p:cNvPicPr>
          <p:nvPr/>
        </p:nvPicPr>
        <p:blipFill>
          <a:blip r:embed="rId5"/>
          <a:srcRect/>
          <a:stretch>
            <a:fillRect/>
          </a:stretch>
        </p:blipFill>
        <p:spPr bwMode="auto">
          <a:xfrm>
            <a:off x="4953000" y="1752600"/>
            <a:ext cx="3494088" cy="3919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152400" y="609600"/>
            <a:ext cx="8305800" cy="1143000"/>
          </a:xfrm>
        </p:spPr>
        <p:txBody>
          <a:bodyPr/>
          <a:lstStyle/>
          <a:p>
            <a:pPr eaLnBrk="1" hangingPunct="1"/>
            <a:r>
              <a:rPr lang="en-US" sz="3600">
                <a:solidFill>
                  <a:srgbClr val="000090"/>
                </a:solidFill>
              </a:rPr>
              <a:t>The method was tried underground</a:t>
            </a:r>
          </a:p>
        </p:txBody>
      </p:sp>
      <p:pic>
        <p:nvPicPr>
          <p:cNvPr id="103427" name="Picture 3"/>
          <p:cNvPicPr>
            <a:picLocks noChangeAspect="1" noChangeArrowheads="1"/>
          </p:cNvPicPr>
          <p:nvPr/>
        </p:nvPicPr>
        <p:blipFill>
          <a:blip r:embed="rId3">
            <a:lum bright="20000" contrast="18000"/>
          </a:blip>
          <a:srcRect/>
          <a:stretch>
            <a:fillRect/>
          </a:stretch>
        </p:blipFill>
        <p:spPr bwMode="auto">
          <a:xfrm>
            <a:off x="2438400" y="1830388"/>
            <a:ext cx="4876800" cy="3579812"/>
          </a:xfrm>
          <a:prstGeom prst="rect">
            <a:avLst/>
          </a:prstGeom>
          <a:noFill/>
          <a:ln w="9525">
            <a:noFill/>
            <a:miter lim="800000"/>
            <a:headEnd/>
            <a:tailEnd/>
          </a:ln>
        </p:spPr>
      </p:pic>
      <p:sp>
        <p:nvSpPr>
          <p:cNvPr id="103428" name="Text Box 4"/>
          <p:cNvSpPr txBox="1">
            <a:spLocks noChangeArrowheads="1"/>
          </p:cNvSpPr>
          <p:nvPr/>
        </p:nvSpPr>
        <p:spPr bwMode="auto">
          <a:xfrm>
            <a:off x="228600" y="5505450"/>
            <a:ext cx="8382000" cy="1015663"/>
          </a:xfrm>
          <a:prstGeom prst="rect">
            <a:avLst/>
          </a:prstGeom>
          <a:noFill/>
          <a:ln w="9525">
            <a:noFill/>
            <a:miter lim="800000"/>
            <a:headEnd/>
            <a:tailEnd/>
          </a:ln>
        </p:spPr>
        <p:txBody>
          <a:bodyPr>
            <a:prstTxWarp prst="textNoShape">
              <a:avLst/>
            </a:prstTxWarp>
            <a:spAutoFit/>
          </a:bodyPr>
          <a:lstStyle/>
          <a:p>
            <a:r>
              <a:rPr lang="en-US" sz="2000" i="1" dirty="0" smtClean="0">
                <a:solidFill>
                  <a:srgbClr val="000090"/>
                </a:solidFill>
                <a:latin typeface="Times New Roman" pitchFamily="-109" charset="0"/>
              </a:rPr>
              <a:t>Tests at the </a:t>
            </a:r>
            <a:r>
              <a:rPr lang="en-US" sz="2000" i="1" dirty="0" err="1" smtClean="0">
                <a:solidFill>
                  <a:srgbClr val="000090"/>
                </a:solidFill>
                <a:latin typeface="Times New Roman" pitchFamily="-109" charset="0"/>
              </a:rPr>
              <a:t>Lohberg</a:t>
            </a:r>
            <a:r>
              <a:rPr lang="en-US" sz="2000" i="1" dirty="0" smtClean="0">
                <a:solidFill>
                  <a:srgbClr val="000090"/>
                </a:solidFill>
                <a:latin typeface="Times New Roman" pitchFamily="-109" charset="0"/>
              </a:rPr>
              <a:t> mine in Germany showed that the coal was mined fast, and relatively inexpensively.  But the world market for the machines at the time was too small.</a:t>
            </a:r>
            <a:endParaRPr lang="en-US" sz="2000" i="1" dirty="0">
              <a:solidFill>
                <a:srgbClr val="000090"/>
              </a:solidFill>
              <a:latin typeface="Times New Roman" pitchFamily="-109"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0" y="381000"/>
            <a:ext cx="8991600" cy="1143000"/>
          </a:xfrm>
        </p:spPr>
        <p:txBody>
          <a:bodyPr/>
          <a:lstStyle/>
          <a:p>
            <a:pPr eaLnBrk="1" hangingPunct="1"/>
            <a:r>
              <a:rPr lang="en-US" sz="3600">
                <a:solidFill>
                  <a:srgbClr val="000090"/>
                </a:solidFill>
              </a:rPr>
              <a:t>We tried the same idea in room and pillar</a:t>
            </a:r>
          </a:p>
        </p:txBody>
      </p:sp>
      <p:pic>
        <p:nvPicPr>
          <p:cNvPr id="105475" name="Picture 3"/>
          <p:cNvPicPr>
            <a:picLocks noChangeAspect="1" noChangeArrowheads="1"/>
          </p:cNvPicPr>
          <p:nvPr/>
        </p:nvPicPr>
        <p:blipFill>
          <a:blip r:embed="rId3"/>
          <a:srcRect/>
          <a:stretch>
            <a:fillRect/>
          </a:stretch>
        </p:blipFill>
        <p:spPr bwMode="auto">
          <a:xfrm>
            <a:off x="2462213" y="1524000"/>
            <a:ext cx="4387850"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r>
              <a:rPr lang="en-US" sz="3600">
                <a:solidFill>
                  <a:srgbClr val="000090"/>
                </a:solidFill>
              </a:rPr>
              <a:t>First two stages</a:t>
            </a:r>
          </a:p>
        </p:txBody>
      </p:sp>
      <p:pic>
        <p:nvPicPr>
          <p:cNvPr id="107523" name="Picture 3" descr=" RAPIERS sketch step 2"/>
          <p:cNvPicPr>
            <a:picLocks noChangeAspect="1" noChangeArrowheads="1"/>
          </p:cNvPicPr>
          <p:nvPr/>
        </p:nvPicPr>
        <p:blipFill>
          <a:blip r:embed="rId2"/>
          <a:srcRect/>
          <a:stretch>
            <a:fillRect/>
          </a:stretch>
        </p:blipFill>
        <p:spPr bwMode="auto">
          <a:xfrm>
            <a:off x="3581400" y="3581400"/>
            <a:ext cx="4581525" cy="2182813"/>
          </a:xfrm>
          <a:prstGeom prst="rect">
            <a:avLst/>
          </a:prstGeom>
          <a:noFill/>
          <a:ln w="9525">
            <a:noFill/>
            <a:miter lim="800000"/>
            <a:headEnd/>
            <a:tailEnd/>
          </a:ln>
        </p:spPr>
      </p:pic>
      <p:pic>
        <p:nvPicPr>
          <p:cNvPr id="107524" name="Picture 4" descr="RAPIERS step 1"/>
          <p:cNvPicPr>
            <a:picLocks noChangeAspect="1" noChangeArrowheads="1"/>
          </p:cNvPicPr>
          <p:nvPr/>
        </p:nvPicPr>
        <p:blipFill>
          <a:blip r:embed="rId3"/>
          <a:srcRect/>
          <a:stretch>
            <a:fillRect/>
          </a:stretch>
        </p:blipFill>
        <p:spPr bwMode="auto">
          <a:xfrm>
            <a:off x="838200" y="1524000"/>
            <a:ext cx="4572000"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1143000" y="457200"/>
            <a:ext cx="7772400" cy="1143000"/>
          </a:xfrm>
        </p:spPr>
        <p:txBody>
          <a:bodyPr/>
          <a:lstStyle/>
          <a:p>
            <a:pPr eaLnBrk="1" hangingPunct="1"/>
            <a:r>
              <a:rPr lang="en-US" sz="3600">
                <a:solidFill>
                  <a:srgbClr val="000090"/>
                </a:solidFill>
              </a:rPr>
              <a:t>We built a prototype</a:t>
            </a:r>
          </a:p>
        </p:txBody>
      </p:sp>
      <p:pic>
        <p:nvPicPr>
          <p:cNvPr id="108547" name="Picture 3" descr="RAPIERS and seam"/>
          <p:cNvPicPr>
            <a:picLocks noChangeAspect="1" noChangeArrowheads="1"/>
          </p:cNvPicPr>
          <p:nvPr/>
        </p:nvPicPr>
        <p:blipFill>
          <a:blip r:embed="rId3"/>
          <a:srcRect/>
          <a:stretch>
            <a:fillRect/>
          </a:stretch>
        </p:blipFill>
        <p:spPr bwMode="auto">
          <a:xfrm>
            <a:off x="990600" y="1371600"/>
            <a:ext cx="6781800" cy="4889500"/>
          </a:xfrm>
          <a:prstGeom prst="rect">
            <a:avLst/>
          </a:prstGeom>
          <a:noFill/>
          <a:ln w="9525">
            <a:noFill/>
            <a:miter lim="800000"/>
            <a:headEnd/>
            <a:tailEnd/>
          </a:ln>
        </p:spPr>
      </p:pic>
      <p:sp>
        <p:nvSpPr>
          <p:cNvPr id="4" name="TextBox 3"/>
          <p:cNvSpPr txBox="1"/>
          <p:nvPr/>
        </p:nvSpPr>
        <p:spPr>
          <a:xfrm>
            <a:off x="762000" y="6261100"/>
            <a:ext cx="8335635" cy="461665"/>
          </a:xfrm>
          <a:prstGeom prst="rect">
            <a:avLst/>
          </a:prstGeom>
          <a:noFill/>
        </p:spPr>
        <p:txBody>
          <a:bodyPr wrap="none" rtlCol="0">
            <a:spAutoFit/>
          </a:bodyPr>
          <a:lstStyle/>
          <a:p>
            <a:r>
              <a:rPr lang="en-US" sz="2400" i="1" dirty="0" smtClean="0">
                <a:solidFill>
                  <a:srgbClr val="000090"/>
                </a:solidFill>
                <a:latin typeface="Times New Roman"/>
                <a:cs typeface="Times New Roman"/>
              </a:rPr>
              <a:t>But the end of the Energy Crisis meant that we ran out of funding</a:t>
            </a:r>
            <a:endParaRPr lang="en-US" sz="2400" i="1" dirty="0">
              <a:solidFill>
                <a:srgbClr val="000090"/>
              </a:solidFill>
              <a:latin typeface="Times New Roman"/>
              <a:cs typeface="Times New Roman"/>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228600" y="914400"/>
            <a:ext cx="8458200" cy="1143000"/>
          </a:xfrm>
        </p:spPr>
        <p:txBody>
          <a:bodyPr/>
          <a:lstStyle/>
          <a:p>
            <a:pPr eaLnBrk="1" hangingPunct="1"/>
            <a:r>
              <a:rPr lang="en-US" sz="3600">
                <a:solidFill>
                  <a:srgbClr val="000090"/>
                </a:solidFill>
              </a:rPr>
              <a:t>There are other ways to break the rib</a:t>
            </a:r>
          </a:p>
        </p:txBody>
      </p:sp>
      <p:pic>
        <p:nvPicPr>
          <p:cNvPr id="115715" name="Picture 3"/>
          <p:cNvPicPr>
            <a:picLocks noChangeAspect="1" noChangeArrowheads="1"/>
          </p:cNvPicPr>
          <p:nvPr/>
        </p:nvPicPr>
        <p:blipFill>
          <a:blip r:embed="rId2"/>
          <a:srcRect/>
          <a:stretch>
            <a:fillRect/>
          </a:stretch>
        </p:blipFill>
        <p:spPr bwMode="auto">
          <a:xfrm>
            <a:off x="2971800" y="2289175"/>
            <a:ext cx="3448050" cy="4568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a:xfrm>
            <a:off x="152400" y="381000"/>
            <a:ext cx="8763000" cy="1143000"/>
          </a:xfrm>
        </p:spPr>
        <p:txBody>
          <a:bodyPr rtlCol="0">
            <a:normAutofit fontScale="90000"/>
          </a:bodyPr>
          <a:lstStyle/>
          <a:p>
            <a:pPr eaLnBrk="1" fontAlgn="auto" hangingPunct="1">
              <a:spcAft>
                <a:spcPts val="0"/>
              </a:spcAft>
              <a:defRPr/>
            </a:pPr>
            <a:r>
              <a:rPr lang="en-US" i="1" dirty="0" smtClean="0">
                <a:ea typeface="+mj-ea"/>
              </a:rPr>
              <a:t>The United States has four major energy sources</a:t>
            </a:r>
            <a:endParaRPr lang="en-US" dirty="0">
              <a:ea typeface="+mj-ea"/>
            </a:endParaRPr>
          </a:p>
        </p:txBody>
      </p:sp>
      <p:sp>
        <p:nvSpPr>
          <p:cNvPr id="19459" name="Rectangle 3"/>
          <p:cNvSpPr>
            <a:spLocks noGrp="1" noChangeArrowheads="1"/>
          </p:cNvSpPr>
          <p:nvPr>
            <p:ph type="body" idx="1"/>
          </p:nvPr>
        </p:nvSpPr>
        <p:spPr>
          <a:xfrm>
            <a:off x="457200" y="4572000"/>
            <a:ext cx="8229600" cy="2743200"/>
          </a:xfrm>
        </p:spPr>
        <p:txBody>
          <a:bodyPr/>
          <a:lstStyle/>
          <a:p>
            <a:pPr eaLnBrk="1" hangingPunct="1">
              <a:lnSpc>
                <a:spcPct val="90000"/>
              </a:lnSpc>
            </a:pPr>
            <a:r>
              <a:rPr lang="en-US" sz="2000">
                <a:latin typeface="Times New Roman" pitchFamily="-109" charset="0"/>
                <a:ea typeface="ＭＳ Ｐゴシック" pitchFamily="-109" charset="-128"/>
              </a:rPr>
              <a:t>One million barrels of oil a day is equivalent to:</a:t>
            </a:r>
          </a:p>
          <a:p>
            <a:pPr lvl="1" eaLnBrk="1" hangingPunct="1">
              <a:lnSpc>
                <a:spcPct val="90000"/>
              </a:lnSpc>
            </a:pPr>
            <a:r>
              <a:rPr lang="en-US" sz="1800">
                <a:latin typeface="Times New Roman" pitchFamily="-109" charset="0"/>
                <a:ea typeface="ＭＳ Ｐゴシック" pitchFamily="-109" charset="-128"/>
              </a:rPr>
              <a:t>2.08 trillion cubic feet of natural gas a year.</a:t>
            </a:r>
          </a:p>
          <a:p>
            <a:pPr lvl="1" eaLnBrk="1" hangingPunct="1">
              <a:lnSpc>
                <a:spcPct val="90000"/>
              </a:lnSpc>
            </a:pPr>
            <a:r>
              <a:rPr lang="en-US" sz="1800">
                <a:latin typeface="Times New Roman" pitchFamily="-109" charset="0"/>
                <a:ea typeface="ＭＳ Ｐゴシック" pitchFamily="-109" charset="-128"/>
              </a:rPr>
              <a:t>94 million tons of coal a year</a:t>
            </a:r>
          </a:p>
          <a:p>
            <a:pPr lvl="1" eaLnBrk="1" hangingPunct="1">
              <a:lnSpc>
                <a:spcPct val="90000"/>
              </a:lnSpc>
            </a:pPr>
            <a:r>
              <a:rPr lang="en-US" sz="1800">
                <a:latin typeface="Times New Roman" pitchFamily="-109" charset="0"/>
                <a:ea typeface="ＭＳ Ｐゴシック" pitchFamily="-109" charset="-128"/>
              </a:rPr>
              <a:t>200 billion kilowatt hours of nuclear power a year.</a:t>
            </a:r>
          </a:p>
          <a:p>
            <a:pPr lvl="1" eaLnBrk="1" hangingPunct="1">
              <a:lnSpc>
                <a:spcPct val="90000"/>
              </a:lnSpc>
            </a:pPr>
            <a:r>
              <a:rPr lang="en-US" sz="1800">
                <a:latin typeface="Times New Roman" pitchFamily="-109" charset="0"/>
                <a:ea typeface="ＭＳ Ｐゴシック" pitchFamily="-109" charset="-128"/>
              </a:rPr>
              <a:t>203 billion kilowatt hours of hydropower a year</a:t>
            </a:r>
          </a:p>
          <a:p>
            <a:pPr lvl="1" eaLnBrk="1" hangingPunct="1">
              <a:lnSpc>
                <a:spcPct val="90000"/>
              </a:lnSpc>
            </a:pPr>
            <a:r>
              <a:rPr lang="en-US" sz="1800">
                <a:latin typeface="Times New Roman" pitchFamily="-109" charset="0"/>
                <a:ea typeface="ＭＳ Ｐゴシック" pitchFamily="-109" charset="-128"/>
              </a:rPr>
              <a:t>2.12 Quads (10</a:t>
            </a:r>
            <a:r>
              <a:rPr lang="en-US" sz="1800" baseline="30000">
                <a:latin typeface="Times New Roman" pitchFamily="-109" charset="0"/>
                <a:ea typeface="ＭＳ Ｐゴシック" pitchFamily="-109" charset="-128"/>
              </a:rPr>
              <a:t>15</a:t>
            </a:r>
            <a:r>
              <a:rPr lang="en-US" sz="1800">
                <a:latin typeface="Times New Roman" pitchFamily="-109" charset="0"/>
                <a:ea typeface="ＭＳ Ｐゴシック" pitchFamily="-109" charset="-128"/>
              </a:rPr>
              <a:t>) Btu’s per year.</a:t>
            </a:r>
          </a:p>
          <a:p>
            <a:pPr lvl="1" eaLnBrk="1" hangingPunct="1">
              <a:lnSpc>
                <a:spcPct val="90000"/>
              </a:lnSpc>
            </a:pPr>
            <a:endParaRPr lang="en-US" sz="2000">
              <a:latin typeface="Times New Roman" pitchFamily="-109" charset="0"/>
              <a:ea typeface="ＭＳ Ｐゴシック" pitchFamily="-109" charset="-128"/>
            </a:endParaRPr>
          </a:p>
          <a:p>
            <a:pPr lvl="1" eaLnBrk="1" hangingPunct="1">
              <a:lnSpc>
                <a:spcPct val="90000"/>
              </a:lnSpc>
            </a:pPr>
            <a:endParaRPr lang="en-US" sz="2000">
              <a:latin typeface="Times New Roman" pitchFamily="-109" charset="0"/>
              <a:ea typeface="ＭＳ Ｐゴシック" pitchFamily="-109" charset="-128"/>
            </a:endParaRPr>
          </a:p>
          <a:p>
            <a:pPr lvl="1" eaLnBrk="1" hangingPunct="1">
              <a:lnSpc>
                <a:spcPct val="90000"/>
              </a:lnSpc>
            </a:pPr>
            <a:endParaRPr lang="en-US" sz="2000">
              <a:latin typeface="Times New Roman" pitchFamily="-109" charset="0"/>
              <a:ea typeface="ＭＳ Ｐゴシック" pitchFamily="-109" charset="-128"/>
            </a:endParaRPr>
          </a:p>
        </p:txBody>
      </p:sp>
      <p:pic>
        <p:nvPicPr>
          <p:cNvPr id="19460" name="Picture 4" descr="Energy Division"/>
          <p:cNvPicPr>
            <a:picLocks noChangeAspect="1" noChangeArrowheads="1"/>
          </p:cNvPicPr>
          <p:nvPr/>
        </p:nvPicPr>
        <p:blipFill>
          <a:blip r:embed="rId2"/>
          <a:srcRect/>
          <a:stretch>
            <a:fillRect/>
          </a:stretch>
        </p:blipFill>
        <p:spPr bwMode="auto">
          <a:xfrm>
            <a:off x="1447800" y="1295400"/>
            <a:ext cx="6553200" cy="3195638"/>
          </a:xfrm>
          <a:prstGeom prst="rect">
            <a:avLst/>
          </a:prstGeom>
          <a:noFill/>
          <a:ln w="9525">
            <a:noFill/>
            <a:miter lim="800000"/>
            <a:headEnd/>
            <a:tailEnd/>
          </a:ln>
        </p:spPr>
      </p:pic>
      <p:sp>
        <p:nvSpPr>
          <p:cNvPr id="19461" name="Text Box 5"/>
          <p:cNvSpPr txBox="1">
            <a:spLocks noChangeArrowheads="1"/>
          </p:cNvSpPr>
          <p:nvPr/>
        </p:nvSpPr>
        <p:spPr bwMode="auto">
          <a:xfrm>
            <a:off x="0" y="6461125"/>
            <a:ext cx="6719774" cy="400110"/>
          </a:xfrm>
          <a:prstGeom prst="rect">
            <a:avLst/>
          </a:prstGeom>
          <a:noFill/>
          <a:ln w="12700">
            <a:noFill/>
            <a:miter lim="800000"/>
            <a:headEnd/>
            <a:tailEnd/>
          </a:ln>
        </p:spPr>
        <p:txBody>
          <a:bodyPr wrap="none">
            <a:prstTxWarp prst="textNoShape">
              <a:avLst/>
            </a:prstTxWarp>
            <a:spAutoFit/>
          </a:bodyPr>
          <a:lstStyle/>
          <a:p>
            <a:r>
              <a:rPr lang="en-US" sz="2000" i="1" dirty="0">
                <a:solidFill>
                  <a:srgbClr val="0000CC"/>
                </a:solidFill>
                <a:latin typeface="Times New Roman" pitchFamily="-109" charset="0"/>
                <a:ea typeface="Times New Roman" pitchFamily="-109" charset="0"/>
                <a:cs typeface="Times New Roman" pitchFamily="-109" charset="0"/>
              </a:rPr>
              <a:t>The US uses over 20 million barrels of oil a </a:t>
            </a:r>
            <a:r>
              <a:rPr lang="en-US" sz="2000" i="1" dirty="0" smtClean="0">
                <a:solidFill>
                  <a:srgbClr val="0000CC"/>
                </a:solidFill>
                <a:latin typeface="Times New Roman" pitchFamily="-109" charset="0"/>
                <a:ea typeface="Times New Roman" pitchFamily="-109" charset="0"/>
                <a:cs typeface="Times New Roman" pitchFamily="-109" charset="0"/>
              </a:rPr>
              <a:t>day  (Source EIA).</a:t>
            </a:r>
            <a:endParaRPr lang="en-US" sz="3200" i="1" dirty="0">
              <a:latin typeface="Times New Roman" pitchFamily="-109" charset="0"/>
              <a:ea typeface="Times New Roman" pitchFamily="-109" charset="0"/>
              <a:cs typeface="Times New Roman" pitchFamily="-109"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0" y="685800"/>
            <a:ext cx="8991600" cy="1143000"/>
          </a:xfrm>
        </p:spPr>
        <p:txBody>
          <a:bodyPr/>
          <a:lstStyle/>
          <a:p>
            <a:pPr eaLnBrk="1" hangingPunct="1"/>
            <a:r>
              <a:rPr lang="en-US" sz="3600">
                <a:solidFill>
                  <a:srgbClr val="000090"/>
                </a:solidFill>
              </a:rPr>
              <a:t>The jets cut ribs that the auger easily breaks</a:t>
            </a:r>
          </a:p>
        </p:txBody>
      </p:sp>
      <p:pic>
        <p:nvPicPr>
          <p:cNvPr id="116739" name="Picture 3"/>
          <p:cNvPicPr>
            <a:picLocks noChangeAspect="1" noChangeArrowheads="1"/>
          </p:cNvPicPr>
          <p:nvPr/>
        </p:nvPicPr>
        <p:blipFill>
          <a:blip r:embed="rId2"/>
          <a:srcRect/>
          <a:stretch>
            <a:fillRect/>
          </a:stretch>
        </p:blipFill>
        <p:spPr bwMode="auto">
          <a:xfrm>
            <a:off x="1524000" y="2133600"/>
            <a:ext cx="5316538" cy="3392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228600" y="762000"/>
            <a:ext cx="8763000" cy="1143000"/>
          </a:xfrm>
        </p:spPr>
        <p:txBody>
          <a:bodyPr>
            <a:normAutofit fontScale="90000"/>
          </a:bodyPr>
          <a:lstStyle/>
          <a:p>
            <a:pPr eaLnBrk="1" hangingPunct="1"/>
            <a:r>
              <a:rPr lang="en-US" sz="3600">
                <a:solidFill>
                  <a:srgbClr val="000090"/>
                </a:solidFill>
              </a:rPr>
              <a:t>Inside the hole the walls keep the coal in the scroll</a:t>
            </a:r>
          </a:p>
        </p:txBody>
      </p:sp>
      <p:pic>
        <p:nvPicPr>
          <p:cNvPr id="117763" name="Picture 3"/>
          <p:cNvPicPr>
            <a:picLocks noChangeAspect="1" noChangeArrowheads="1"/>
          </p:cNvPicPr>
          <p:nvPr/>
        </p:nvPicPr>
        <p:blipFill>
          <a:blip r:embed="rId2"/>
          <a:srcRect/>
          <a:stretch>
            <a:fillRect/>
          </a:stretch>
        </p:blipFill>
        <p:spPr bwMode="auto">
          <a:xfrm>
            <a:off x="820738" y="2057400"/>
            <a:ext cx="6513512"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457200" y="762000"/>
            <a:ext cx="8001000" cy="1143000"/>
          </a:xfrm>
        </p:spPr>
        <p:txBody>
          <a:bodyPr>
            <a:normAutofit fontScale="90000"/>
          </a:bodyPr>
          <a:lstStyle/>
          <a:p>
            <a:pPr eaLnBrk="1" hangingPunct="1"/>
            <a:r>
              <a:rPr lang="en-US" sz="3600">
                <a:solidFill>
                  <a:srgbClr val="000090"/>
                </a:solidFill>
              </a:rPr>
              <a:t>And you don’t need a lot of force to move it forward (note the broken arm)</a:t>
            </a:r>
          </a:p>
        </p:txBody>
      </p:sp>
      <p:pic>
        <p:nvPicPr>
          <p:cNvPr id="118787" name="Picture 3"/>
          <p:cNvPicPr>
            <a:picLocks noChangeAspect="1" noChangeArrowheads="1"/>
          </p:cNvPicPr>
          <p:nvPr/>
        </p:nvPicPr>
        <p:blipFill>
          <a:blip r:embed="rId2"/>
          <a:srcRect/>
          <a:stretch>
            <a:fillRect/>
          </a:stretch>
        </p:blipFill>
        <p:spPr bwMode="auto">
          <a:xfrm>
            <a:off x="2667000" y="1905000"/>
            <a:ext cx="3870325"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304800" y="838200"/>
            <a:ext cx="8229600" cy="1143000"/>
          </a:xfrm>
        </p:spPr>
        <p:txBody>
          <a:bodyPr>
            <a:normAutofit fontScale="90000"/>
          </a:bodyPr>
          <a:lstStyle/>
          <a:p>
            <a:pPr eaLnBrk="1" hangingPunct="1"/>
            <a:r>
              <a:rPr lang="en-US" sz="3600">
                <a:solidFill>
                  <a:srgbClr val="000090"/>
                </a:solidFill>
              </a:rPr>
              <a:t>You can then bore out adjacent cuts along a highwall, or underground.</a:t>
            </a:r>
            <a:endParaRPr lang="en-US" sz="2000">
              <a:solidFill>
                <a:srgbClr val="000090"/>
              </a:solidFill>
            </a:endParaRPr>
          </a:p>
        </p:txBody>
      </p:sp>
      <p:pic>
        <p:nvPicPr>
          <p:cNvPr id="119811" name="Picture 3"/>
          <p:cNvPicPr>
            <a:picLocks noChangeAspect="1" noChangeArrowheads="1"/>
          </p:cNvPicPr>
          <p:nvPr/>
        </p:nvPicPr>
        <p:blipFill>
          <a:blip r:embed="rId2"/>
          <a:srcRect/>
          <a:stretch>
            <a:fillRect/>
          </a:stretch>
        </p:blipFill>
        <p:spPr bwMode="auto">
          <a:xfrm>
            <a:off x="1973263" y="2576513"/>
            <a:ext cx="6256337" cy="3976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1143000"/>
          </a:xfrm>
        </p:spPr>
        <p:txBody>
          <a:bodyPr>
            <a:normAutofit fontScale="90000"/>
          </a:bodyPr>
          <a:lstStyle/>
          <a:p>
            <a:r>
              <a:rPr lang="en-US" dirty="0" smtClean="0"/>
              <a:t>There are many ways of producing coal more easily and from thinner seams remotely.</a:t>
            </a:r>
            <a:endParaRPr lang="en-US" dirty="0"/>
          </a:p>
        </p:txBody>
      </p:sp>
      <p:sp>
        <p:nvSpPr>
          <p:cNvPr id="3" name="Content Placeholder 2"/>
          <p:cNvSpPr>
            <a:spLocks noGrp="1"/>
          </p:cNvSpPr>
          <p:nvPr>
            <p:ph idx="1"/>
          </p:nvPr>
        </p:nvSpPr>
        <p:spPr>
          <a:xfrm>
            <a:off x="304800" y="2332037"/>
            <a:ext cx="8229600" cy="4525963"/>
          </a:xfrm>
        </p:spPr>
        <p:txBody>
          <a:bodyPr/>
          <a:lstStyle/>
          <a:p>
            <a:r>
              <a:rPr lang="en-US" dirty="0" smtClean="0"/>
              <a:t>The Mining Industry has not had to look to these ideas yet.</a:t>
            </a:r>
          </a:p>
          <a:p>
            <a:r>
              <a:rPr lang="en-US" dirty="0" smtClean="0"/>
              <a:t>When they do they will be able to mine many seams that are now considered unworkable, but which are only, with current technologies uneconomic.</a:t>
            </a:r>
            <a:endParaRPr lang="en-US" dirty="0"/>
          </a:p>
        </p:txBody>
      </p:sp>
      <p:pic>
        <p:nvPicPr>
          <p:cNvPr id="4" name="Picture 3" descr="in situ combustion.jpg"/>
          <p:cNvPicPr>
            <a:picLocks noChangeAspect="1"/>
          </p:cNvPicPr>
          <p:nvPr/>
        </p:nvPicPr>
        <p:blipFill>
          <a:blip r:embed="rId2"/>
          <a:stretch>
            <a:fillRect/>
          </a:stretch>
        </p:blipFill>
        <p:spPr>
          <a:xfrm>
            <a:off x="2795195" y="4724400"/>
            <a:ext cx="3453205" cy="20574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b="1" u="sng" dirty="0" smtClean="0"/>
              <a:t>Acknowledgments</a:t>
            </a:r>
            <a:endParaRPr lang="en-US" dirty="0" smtClean="0"/>
          </a:p>
          <a:p>
            <a:endParaRPr lang="en-US" dirty="0" smtClean="0"/>
          </a:p>
          <a:p>
            <a:pPr lvl="0"/>
            <a:r>
              <a:rPr lang="en-US" dirty="0" smtClean="0"/>
              <a:t>Dr. Clark Barker Of MS&amp;T initial design</a:t>
            </a:r>
          </a:p>
          <a:p>
            <a:pPr lvl="0"/>
            <a:r>
              <a:rPr lang="en-US" dirty="0" smtClean="0"/>
              <a:t>Jet Propulsion Laboratory for support and assistance</a:t>
            </a:r>
          </a:p>
          <a:p>
            <a:pPr lvl="0"/>
            <a:r>
              <a:rPr lang="en-US" dirty="0" smtClean="0"/>
              <a:t>National Aeronautics and Space Administration for program support</a:t>
            </a:r>
          </a:p>
          <a:p>
            <a:pPr lvl="0"/>
            <a:r>
              <a:rPr lang="en-US" dirty="0" smtClean="0"/>
              <a:t>RMERC staff for field support and system construction</a:t>
            </a:r>
          </a:p>
          <a:p>
            <a:pPr lvl="0"/>
            <a:r>
              <a:rPr lang="en-US" dirty="0" smtClean="0"/>
              <a:t>U.S. Department of Energy for program support</a:t>
            </a:r>
          </a:p>
          <a:p>
            <a:pPr lvl="0"/>
            <a:r>
              <a:rPr lang="en-US" dirty="0" smtClean="0"/>
              <a:t>U.S. Department of the Interior for program support</a:t>
            </a:r>
          </a:p>
          <a:p>
            <a:pPr lvl="0"/>
            <a:r>
              <a:rPr lang="en-US" dirty="0" smtClean="0"/>
              <a:t>National Institute of Standards and Technology for program support</a:t>
            </a:r>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685800" y="609600"/>
            <a:ext cx="8229600" cy="1143000"/>
          </a:xfrm>
        </p:spPr>
        <p:txBody>
          <a:bodyPr>
            <a:normAutofit fontScale="90000"/>
          </a:bodyPr>
          <a:lstStyle/>
          <a:p>
            <a:pPr eaLnBrk="1" hangingPunct="1"/>
            <a:r>
              <a:rPr lang="en-US" sz="4400" dirty="0" smtClean="0">
                <a:latin typeface="Times New Roman" pitchFamily="-109" charset="0"/>
                <a:ea typeface="ＭＳ Ｐゴシック" pitchFamily="-109" charset="-128"/>
              </a:rPr>
              <a:t>But needs coal to create electricity</a:t>
            </a:r>
            <a:endParaRPr lang="en-US" dirty="0" smtClean="0">
              <a:latin typeface="Times New Roman" pitchFamily="-109" charset="0"/>
              <a:ea typeface="ＭＳ Ｐゴシック" pitchFamily="-109" charset="-128"/>
            </a:endParaRPr>
          </a:p>
        </p:txBody>
      </p:sp>
      <p:sp>
        <p:nvSpPr>
          <p:cNvPr id="20484" name="Rectangle 3"/>
          <p:cNvSpPr>
            <a:spLocks noGrp="1" noChangeArrowheads="1"/>
          </p:cNvSpPr>
          <p:nvPr>
            <p:ph type="body" idx="1"/>
          </p:nvPr>
        </p:nvSpPr>
        <p:spPr>
          <a:xfrm>
            <a:off x="304800" y="1600200"/>
            <a:ext cx="8229600" cy="4114800"/>
          </a:xfrm>
        </p:spPr>
        <p:txBody>
          <a:bodyPr/>
          <a:lstStyle/>
          <a:p>
            <a:pPr eaLnBrk="1" hangingPunct="1"/>
            <a:r>
              <a:rPr lang="en-US" dirty="0" smtClean="0">
                <a:latin typeface="Times New Roman" pitchFamily="-109" charset="0"/>
                <a:ea typeface="ＭＳ Ｐゴシック" pitchFamily="-109" charset="-128"/>
              </a:rPr>
              <a:t>While coal is the current dominant fuel, because of concerns over carbon dioxide, most recent additions burn natural gas instead.  But as it and oil become less available and more expensive coal will dominate.</a:t>
            </a:r>
            <a:endParaRPr lang="en-US" sz="2400" dirty="0" smtClean="0">
              <a:latin typeface="Times New Roman" pitchFamily="-109" charset="0"/>
              <a:ea typeface="ＭＳ Ｐゴシック" pitchFamily="-109" charset="-128"/>
            </a:endParaRPr>
          </a:p>
        </p:txBody>
      </p:sp>
      <p:graphicFrame>
        <p:nvGraphicFramePr>
          <p:cNvPr id="20482" name="Object 2"/>
          <p:cNvGraphicFramePr>
            <a:graphicFrameLocks noChangeAspect="1"/>
          </p:cNvGraphicFramePr>
          <p:nvPr/>
        </p:nvGraphicFramePr>
        <p:xfrm>
          <a:off x="0" y="3276600"/>
          <a:ext cx="6929438" cy="3217863"/>
        </p:xfrm>
        <a:graphic>
          <a:graphicData uri="http://schemas.openxmlformats.org/presentationml/2006/ole">
            <p:oleObj spid="_x0000_s61442" name="Worksheet" r:id="rId3" imgW="10006584" imgH="4648200" progId="Excel.Sheet.8">
              <p:embed/>
            </p:oleObj>
          </a:graphicData>
        </a:graphic>
      </p:graphicFrame>
      <p:sp>
        <p:nvSpPr>
          <p:cNvPr id="20485" name="Text Box 6"/>
          <p:cNvSpPr txBox="1">
            <a:spLocks noChangeArrowheads="1"/>
          </p:cNvSpPr>
          <p:nvPr/>
        </p:nvSpPr>
        <p:spPr bwMode="auto">
          <a:xfrm>
            <a:off x="212725" y="6494463"/>
            <a:ext cx="1758950" cy="304800"/>
          </a:xfrm>
          <a:prstGeom prst="rect">
            <a:avLst/>
          </a:prstGeom>
          <a:noFill/>
          <a:ln w="9525">
            <a:noFill/>
            <a:miter lim="800000"/>
            <a:headEnd/>
            <a:tailEnd/>
          </a:ln>
        </p:spPr>
        <p:txBody>
          <a:bodyPr wrap="none">
            <a:prstTxWarp prst="textNoShape">
              <a:avLst/>
            </a:prstTxWarp>
            <a:spAutoFit/>
          </a:bodyPr>
          <a:lstStyle/>
          <a:p>
            <a:r>
              <a:rPr lang="en-US" sz="1400" i="1">
                <a:solidFill>
                  <a:schemeClr val="accent2"/>
                </a:solidFill>
                <a:latin typeface="Times New Roman" pitchFamily="-109" charset="0"/>
              </a:rPr>
              <a:t>Source EIA 2006 data</a:t>
            </a:r>
            <a:endParaRPr lang="en-US">
              <a:latin typeface="Calibri" pitchFamily="-109" charset="0"/>
            </a:endParaRPr>
          </a:p>
        </p:txBody>
      </p:sp>
      <p:sp>
        <p:nvSpPr>
          <p:cNvPr id="20486" name="Text Box 9"/>
          <p:cNvSpPr txBox="1">
            <a:spLocks noChangeArrowheads="1"/>
          </p:cNvSpPr>
          <p:nvPr/>
        </p:nvSpPr>
        <p:spPr bwMode="auto">
          <a:xfrm>
            <a:off x="2654300" y="6216650"/>
            <a:ext cx="3267075" cy="338138"/>
          </a:xfrm>
          <a:prstGeom prst="rect">
            <a:avLst/>
          </a:prstGeom>
          <a:noFill/>
          <a:ln w="9525">
            <a:noFill/>
            <a:miter lim="800000"/>
            <a:headEnd/>
            <a:tailEnd/>
          </a:ln>
        </p:spPr>
        <p:txBody>
          <a:bodyPr wrap="none">
            <a:prstTxWarp prst="textNoShape">
              <a:avLst/>
            </a:prstTxWarp>
            <a:spAutoFit/>
          </a:bodyPr>
          <a:lstStyle/>
          <a:p>
            <a:r>
              <a:rPr lang="en-US" sz="1600">
                <a:latin typeface="Calibri" pitchFamily="-109" charset="0"/>
              </a:rPr>
              <a:t>Oil     Other gas       Hydro               PS</a:t>
            </a:r>
          </a:p>
        </p:txBody>
      </p:sp>
      <p:sp>
        <p:nvSpPr>
          <p:cNvPr id="20487" name="Line 10"/>
          <p:cNvSpPr>
            <a:spLocks noChangeShapeType="1"/>
          </p:cNvSpPr>
          <p:nvPr/>
        </p:nvSpPr>
        <p:spPr bwMode="auto">
          <a:xfrm flipV="1">
            <a:off x="2743200" y="5600700"/>
            <a:ext cx="76200" cy="5334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0488" name="Line 11"/>
          <p:cNvSpPr>
            <a:spLocks noChangeShapeType="1"/>
          </p:cNvSpPr>
          <p:nvPr/>
        </p:nvSpPr>
        <p:spPr bwMode="auto">
          <a:xfrm flipV="1">
            <a:off x="3733800" y="5600700"/>
            <a:ext cx="152400" cy="5334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0489" name="Line 12"/>
          <p:cNvSpPr>
            <a:spLocks noChangeShapeType="1"/>
          </p:cNvSpPr>
          <p:nvPr/>
        </p:nvSpPr>
        <p:spPr bwMode="auto">
          <a:xfrm flipV="1">
            <a:off x="4724400" y="5524500"/>
            <a:ext cx="152400" cy="6096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0490" name="Line 13"/>
          <p:cNvSpPr>
            <a:spLocks noChangeShapeType="1"/>
          </p:cNvSpPr>
          <p:nvPr/>
        </p:nvSpPr>
        <p:spPr bwMode="auto">
          <a:xfrm flipV="1">
            <a:off x="5638800" y="5676900"/>
            <a:ext cx="228600" cy="5334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3"/>
          <p:cNvSpPr>
            <a:spLocks noGrp="1" noChangeArrowheads="1"/>
          </p:cNvSpPr>
          <p:nvPr>
            <p:ph type="title"/>
          </p:nvPr>
        </p:nvSpPr>
        <p:spPr>
          <a:xfrm>
            <a:off x="457200" y="304800"/>
            <a:ext cx="8229600" cy="1143000"/>
          </a:xfrm>
        </p:spPr>
        <p:txBody>
          <a:bodyPr/>
          <a:lstStyle/>
          <a:p>
            <a:pPr eaLnBrk="1" hangingPunct="1"/>
            <a:r>
              <a:rPr lang="en-US" sz="4400">
                <a:latin typeface="Calibri" pitchFamily="-109" charset="0"/>
              </a:rPr>
              <a:t>US Coal Production</a:t>
            </a:r>
          </a:p>
        </p:txBody>
      </p:sp>
      <p:pic>
        <p:nvPicPr>
          <p:cNvPr id="31747" name="Picture 2"/>
          <p:cNvPicPr>
            <a:picLocks noGrp="1" noChangeAspect="1" noChangeArrowheads="1"/>
          </p:cNvPicPr>
          <p:nvPr>
            <p:ph sz="half" idx="1"/>
          </p:nvPr>
        </p:nvPicPr>
        <p:blipFill>
          <a:blip r:embed="rId3"/>
          <a:srcRect/>
          <a:stretch>
            <a:fillRect/>
          </a:stretch>
        </p:blipFill>
        <p:spPr>
          <a:xfrm>
            <a:off x="533400" y="1295400"/>
            <a:ext cx="8207375" cy="4076700"/>
          </a:xfrm>
        </p:spPr>
      </p:pic>
      <p:sp>
        <p:nvSpPr>
          <p:cNvPr id="31748" name="Text Placeholder 4"/>
          <p:cNvSpPr>
            <a:spLocks noGrp="1"/>
          </p:cNvSpPr>
          <p:nvPr>
            <p:ph type="body" sz="half" idx="2"/>
          </p:nvPr>
        </p:nvSpPr>
        <p:spPr>
          <a:xfrm>
            <a:off x="685799" y="5638800"/>
            <a:ext cx="8054975" cy="715963"/>
          </a:xfrm>
        </p:spPr>
        <p:txBody>
          <a:bodyPr/>
          <a:lstStyle/>
          <a:p>
            <a:r>
              <a:rPr lang="en-US" sz="2000" dirty="0" smtClean="0">
                <a:latin typeface="Calibri" pitchFamily="-109" charset="0"/>
              </a:rPr>
              <a:t>Recently David Rutledge, and others have looked at sources of American coal and are concerned that the resource will start to run out by 2050.</a:t>
            </a:r>
            <a:endParaRPr lang="en-US" sz="2000" dirty="0">
              <a:latin typeface="Calibri" pitchFamily="-109" charset="0"/>
            </a:endParaRPr>
          </a:p>
        </p:txBody>
      </p:sp>
      <p:sp>
        <p:nvSpPr>
          <p:cNvPr id="31749" name="Slide Number Placeholder 6"/>
          <p:cNvSpPr>
            <a:spLocks noGrp="1"/>
          </p:cNvSpPr>
          <p:nvPr>
            <p:ph type="sldNum" sz="quarter" idx="12"/>
          </p:nvPr>
        </p:nvSpPr>
        <p:spPr>
          <a:noFill/>
        </p:spPr>
        <p:txBody>
          <a:bodyPr/>
          <a:lstStyle/>
          <a:p>
            <a:fld id="{658D8290-E680-1149-AD98-6822121DE30F}" type="slidenum">
              <a:rPr lang="en-US">
                <a:latin typeface="Arial" pitchFamily="-109" charset="0"/>
              </a:rPr>
              <a:pPr/>
              <a:t>4</a:t>
            </a:fld>
            <a:endParaRPr lang="en-US">
              <a:latin typeface="Arial" pitchFamily="-109" charset="0"/>
            </a:endParaRPr>
          </a:p>
        </p:txBody>
      </p:sp>
      <p:sp>
        <p:nvSpPr>
          <p:cNvPr id="6" name="TextBox 5"/>
          <p:cNvSpPr txBox="1"/>
          <p:nvPr/>
        </p:nvSpPr>
        <p:spPr>
          <a:xfrm>
            <a:off x="152400" y="6352143"/>
            <a:ext cx="6831513" cy="830997"/>
          </a:xfrm>
          <a:prstGeom prst="rect">
            <a:avLst/>
          </a:prstGeom>
          <a:noFill/>
        </p:spPr>
        <p:txBody>
          <a:bodyPr wrap="none" rtlCol="0">
            <a:spAutoFit/>
          </a:bodyPr>
          <a:lstStyle/>
          <a:p>
            <a:r>
              <a:rPr lang="en-US" sz="1400" i="1" dirty="0" smtClean="0">
                <a:solidFill>
                  <a:srgbClr val="000090"/>
                </a:solidFill>
                <a:latin typeface="Times New Roman"/>
                <a:cs typeface="Times New Roman"/>
              </a:rPr>
              <a:t>Source: </a:t>
            </a:r>
            <a:r>
              <a:rPr lang="en-US" sz="1400" i="1" dirty="0" err="1" smtClean="0">
                <a:solidFill>
                  <a:srgbClr val="000090"/>
                </a:solidFill>
                <a:latin typeface="Times New Roman"/>
                <a:cs typeface="Times New Roman"/>
              </a:rPr>
              <a:t>Hubbert’s</a:t>
            </a:r>
            <a:r>
              <a:rPr lang="en-US" sz="1400" i="1" dirty="0" smtClean="0">
                <a:solidFill>
                  <a:srgbClr val="000090"/>
                </a:solidFill>
                <a:latin typeface="Times New Roman"/>
                <a:cs typeface="Times New Roman"/>
              </a:rPr>
              <a:t> Peak,</a:t>
            </a:r>
            <a:r>
              <a:rPr lang="en-US" sz="1400" i="1" dirty="0" smtClean="0">
                <a:solidFill>
                  <a:srgbClr val="000090"/>
                </a:solidFill>
                <a:latin typeface="Times New Roman"/>
                <a:cs typeface="Times New Roman"/>
              </a:rPr>
              <a:t> The </a:t>
            </a:r>
            <a:r>
              <a:rPr lang="en-US" sz="1400" i="1" dirty="0" smtClean="0">
                <a:solidFill>
                  <a:srgbClr val="000090"/>
                </a:solidFill>
                <a:latin typeface="Times New Roman"/>
                <a:cs typeface="Times New Roman"/>
              </a:rPr>
              <a:t>Coal Question,</a:t>
            </a:r>
            <a:r>
              <a:rPr lang="en-US" sz="1400" i="1" dirty="0" smtClean="0">
                <a:solidFill>
                  <a:srgbClr val="000090"/>
                </a:solidFill>
                <a:latin typeface="Times New Roman"/>
                <a:cs typeface="Times New Roman"/>
              </a:rPr>
              <a:t> and </a:t>
            </a:r>
            <a:r>
              <a:rPr lang="en-US" sz="1400" i="1" dirty="0" smtClean="0">
                <a:solidFill>
                  <a:srgbClr val="000090"/>
                </a:solidFill>
                <a:latin typeface="Times New Roman"/>
                <a:cs typeface="Times New Roman"/>
              </a:rPr>
              <a:t>Climate </a:t>
            </a:r>
            <a:r>
              <a:rPr lang="en-US" sz="1400" i="1" dirty="0" smtClean="0">
                <a:solidFill>
                  <a:srgbClr val="000090"/>
                </a:solidFill>
                <a:latin typeface="Times New Roman"/>
                <a:cs typeface="Times New Roman"/>
              </a:rPr>
              <a:t>Change  </a:t>
            </a:r>
            <a:r>
              <a:rPr lang="en-US" sz="1200" i="1" dirty="0" smtClean="0">
                <a:solidFill>
                  <a:srgbClr val="000090"/>
                </a:solidFill>
                <a:latin typeface="Times New Roman"/>
                <a:cs typeface="Times New Roman"/>
              </a:rPr>
              <a:t>David </a:t>
            </a:r>
            <a:r>
              <a:rPr lang="en-US" sz="1200" i="1" dirty="0" smtClean="0">
                <a:solidFill>
                  <a:srgbClr val="000090"/>
                </a:solidFill>
                <a:latin typeface="Times New Roman"/>
                <a:cs typeface="Times New Roman"/>
              </a:rPr>
              <a:t>Rutledge, </a:t>
            </a:r>
            <a:r>
              <a:rPr lang="en-US" sz="1200" i="1" dirty="0" smtClean="0">
                <a:solidFill>
                  <a:srgbClr val="000090"/>
                </a:solidFill>
                <a:latin typeface="Times New Roman"/>
                <a:cs typeface="Times New Roman"/>
              </a:rPr>
              <a:t>Caltech</a:t>
            </a:r>
          </a:p>
          <a:p>
            <a:pPr algn="r"/>
            <a:r>
              <a:rPr lang="en-US" sz="1400" i="1" dirty="0" smtClean="0">
                <a:solidFill>
                  <a:srgbClr val="000090"/>
                </a:solidFill>
                <a:latin typeface="Times New Roman"/>
                <a:cs typeface="Times New Roman"/>
              </a:rPr>
              <a:t>web: </a:t>
            </a:r>
            <a:r>
              <a:rPr lang="en-US" sz="1400" i="1" dirty="0" err="1" smtClean="0">
                <a:solidFill>
                  <a:srgbClr val="000090"/>
                </a:solidFill>
                <a:latin typeface="Times New Roman"/>
                <a:cs typeface="Times New Roman"/>
              </a:rPr>
              <a:t>rutledge.caltech.edu</a:t>
            </a:r>
            <a:endParaRPr lang="en-US" sz="1400" i="1" dirty="0" smtClean="0">
              <a:solidFill>
                <a:srgbClr val="000090"/>
              </a:solidFill>
              <a:latin typeface="Times New Roman"/>
              <a:cs typeface="Times New Roman"/>
            </a:endParaRP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3794" name="Picture 2"/>
          <p:cNvPicPr>
            <a:picLocks noGrp="1" noChangeAspect="1" noChangeArrowheads="1"/>
          </p:cNvPicPr>
          <p:nvPr>
            <p:ph sz="half" idx="1"/>
          </p:nvPr>
        </p:nvPicPr>
        <p:blipFill>
          <a:blip r:embed="rId3"/>
          <a:srcRect/>
          <a:stretch>
            <a:fillRect/>
          </a:stretch>
        </p:blipFill>
        <p:spPr>
          <a:xfrm>
            <a:off x="533400" y="1294519"/>
            <a:ext cx="8135938" cy="4268081"/>
          </a:xfrm>
        </p:spPr>
      </p:pic>
      <p:sp>
        <p:nvSpPr>
          <p:cNvPr id="33795" name="Rectangle 2"/>
          <p:cNvSpPr>
            <a:spLocks noGrp="1" noChangeArrowheads="1"/>
          </p:cNvSpPr>
          <p:nvPr>
            <p:ph type="title"/>
          </p:nvPr>
        </p:nvSpPr>
        <p:spPr>
          <a:xfrm>
            <a:off x="228600" y="381000"/>
            <a:ext cx="8610600" cy="1143000"/>
          </a:xfrm>
        </p:spPr>
        <p:txBody>
          <a:bodyPr/>
          <a:lstStyle/>
          <a:p>
            <a:pPr eaLnBrk="1" hangingPunct="1"/>
            <a:r>
              <a:rPr lang="en-US" sz="4400" dirty="0">
                <a:latin typeface="Calibri" pitchFamily="-109" charset="0"/>
              </a:rPr>
              <a:t>Pennsylvania Anthracite Production</a:t>
            </a:r>
          </a:p>
        </p:txBody>
      </p:sp>
      <p:sp>
        <p:nvSpPr>
          <p:cNvPr id="33796" name="Text Placeholder 7"/>
          <p:cNvSpPr>
            <a:spLocks noGrp="1"/>
          </p:cNvSpPr>
          <p:nvPr>
            <p:ph type="body" sz="half" idx="2"/>
          </p:nvPr>
        </p:nvSpPr>
        <p:spPr>
          <a:xfrm>
            <a:off x="533400" y="5638800"/>
            <a:ext cx="8153400" cy="762000"/>
          </a:xfrm>
        </p:spPr>
        <p:txBody>
          <a:bodyPr>
            <a:normAutofit fontScale="70000" lnSpcReduction="20000"/>
          </a:bodyPr>
          <a:lstStyle/>
          <a:p>
            <a:r>
              <a:rPr lang="en-US" sz="2000" dirty="0" smtClean="0">
                <a:latin typeface="Calibri" pitchFamily="-109" charset="0"/>
              </a:rPr>
              <a:t>By looking at plots such as this for PA Anthracite, they anticipate future declines</a:t>
            </a:r>
          </a:p>
          <a:p>
            <a:r>
              <a:rPr lang="en-US" sz="2000" dirty="0" smtClean="0">
                <a:latin typeface="Calibri" pitchFamily="-109" charset="0"/>
              </a:rPr>
              <a:t>But the circumstances for these declines have not been because of a lack of resource, rather it has been because of other factors, including costs of production, relative to price elsewhere.</a:t>
            </a:r>
          </a:p>
          <a:p>
            <a:endParaRPr lang="en-US" sz="2000" dirty="0">
              <a:latin typeface="Calibri" pitchFamily="-109" charset="0"/>
            </a:endParaRPr>
          </a:p>
          <a:p>
            <a:endParaRPr lang="en-US" sz="2000" dirty="0">
              <a:latin typeface="Calibri" pitchFamily="-109" charset="0"/>
            </a:endParaRPr>
          </a:p>
        </p:txBody>
      </p:sp>
      <p:sp>
        <p:nvSpPr>
          <p:cNvPr id="33797" name="Slide Number Placeholder 6"/>
          <p:cNvSpPr>
            <a:spLocks noGrp="1"/>
          </p:cNvSpPr>
          <p:nvPr>
            <p:ph type="sldNum" sz="quarter" idx="12"/>
          </p:nvPr>
        </p:nvSpPr>
        <p:spPr>
          <a:noFill/>
        </p:spPr>
        <p:txBody>
          <a:bodyPr/>
          <a:lstStyle/>
          <a:p>
            <a:fld id="{1121ECC2-307F-6F40-88F9-84E6D4BD57AC}" type="slidenum">
              <a:rPr lang="en-US"/>
              <a:pPr/>
              <a:t>5</a:t>
            </a:fld>
            <a:endParaRPr lang="en-US"/>
          </a:p>
        </p:txBody>
      </p:sp>
      <p:sp>
        <p:nvSpPr>
          <p:cNvPr id="6" name="TextBox 5"/>
          <p:cNvSpPr txBox="1"/>
          <p:nvPr/>
        </p:nvSpPr>
        <p:spPr>
          <a:xfrm>
            <a:off x="304800" y="6324600"/>
            <a:ext cx="6831513" cy="830997"/>
          </a:xfrm>
          <a:prstGeom prst="rect">
            <a:avLst/>
          </a:prstGeom>
          <a:noFill/>
        </p:spPr>
        <p:txBody>
          <a:bodyPr wrap="none" rtlCol="0">
            <a:spAutoFit/>
          </a:bodyPr>
          <a:lstStyle/>
          <a:p>
            <a:r>
              <a:rPr lang="en-US" sz="1400" i="1" dirty="0" smtClean="0">
                <a:solidFill>
                  <a:srgbClr val="000090"/>
                </a:solidFill>
                <a:latin typeface="Times New Roman"/>
                <a:cs typeface="Times New Roman"/>
              </a:rPr>
              <a:t>Source: </a:t>
            </a:r>
            <a:r>
              <a:rPr lang="en-US" sz="1400" i="1" dirty="0" err="1" smtClean="0">
                <a:solidFill>
                  <a:srgbClr val="000090"/>
                </a:solidFill>
                <a:latin typeface="Times New Roman"/>
                <a:cs typeface="Times New Roman"/>
              </a:rPr>
              <a:t>Hubbert’s</a:t>
            </a:r>
            <a:r>
              <a:rPr lang="en-US" sz="1400" i="1" dirty="0" smtClean="0">
                <a:solidFill>
                  <a:srgbClr val="000090"/>
                </a:solidFill>
                <a:latin typeface="Times New Roman"/>
                <a:cs typeface="Times New Roman"/>
              </a:rPr>
              <a:t> Peak, The Coal Question, and Climate Change  </a:t>
            </a:r>
            <a:r>
              <a:rPr lang="en-US" sz="1200" i="1" dirty="0" smtClean="0">
                <a:solidFill>
                  <a:srgbClr val="000090"/>
                </a:solidFill>
                <a:latin typeface="Times New Roman"/>
                <a:cs typeface="Times New Roman"/>
              </a:rPr>
              <a:t>David Rutledge, Caltech</a:t>
            </a:r>
          </a:p>
          <a:p>
            <a:pPr algn="r"/>
            <a:r>
              <a:rPr lang="en-US" sz="1400" i="1" dirty="0" smtClean="0">
                <a:solidFill>
                  <a:srgbClr val="000090"/>
                </a:solidFill>
                <a:latin typeface="Times New Roman"/>
                <a:cs typeface="Times New Roman"/>
              </a:rPr>
              <a:t>web: </a:t>
            </a:r>
            <a:r>
              <a:rPr lang="en-US" sz="1400" i="1" dirty="0" err="1" smtClean="0">
                <a:solidFill>
                  <a:srgbClr val="000090"/>
                </a:solidFill>
                <a:latin typeface="Times New Roman"/>
                <a:cs typeface="Times New Roman"/>
              </a:rPr>
              <a:t>rutledge.caltech.edu</a:t>
            </a:r>
            <a:endParaRPr lang="en-US" sz="1400" i="1" dirty="0" smtClean="0">
              <a:solidFill>
                <a:srgbClr val="000090"/>
              </a:solidFill>
              <a:latin typeface="Times New Roman"/>
              <a:cs typeface="Times New Roman"/>
            </a:endParaRP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1143000"/>
          </a:xfrm>
        </p:spPr>
        <p:txBody>
          <a:bodyPr>
            <a:normAutofit fontScale="90000"/>
          </a:bodyPr>
          <a:lstStyle/>
          <a:p>
            <a:r>
              <a:rPr lang="en-US" dirty="0" smtClean="0"/>
              <a:t>In the past mining machines have not looked to energy production costs, as they were low</a:t>
            </a:r>
            <a:endParaRPr lang="en-US" dirty="0"/>
          </a:p>
        </p:txBody>
      </p:sp>
      <p:pic>
        <p:nvPicPr>
          <p:cNvPr id="4" name="Content Placeholder 3" descr="6a shearer dust -USBM (C-67).jpg"/>
          <p:cNvPicPr>
            <a:picLocks noGrp="1" noChangeAspect="1"/>
          </p:cNvPicPr>
          <p:nvPr>
            <p:ph idx="1"/>
          </p:nvPr>
        </p:nvPicPr>
        <p:blipFill>
          <a:blip r:embed="rId2"/>
          <a:srcRect l="-1420" r="-2978"/>
          <a:stretch>
            <a:fillRect/>
          </a:stretch>
        </p:blipFill>
        <p:spPr>
          <a:xfrm>
            <a:off x="3124200" y="1828800"/>
            <a:ext cx="5105400" cy="4525963"/>
          </a:xfrm>
        </p:spPr>
      </p:pic>
      <p:sp>
        <p:nvSpPr>
          <p:cNvPr id="5" name="TextBox 4"/>
          <p:cNvSpPr txBox="1"/>
          <p:nvPr/>
        </p:nvSpPr>
        <p:spPr>
          <a:xfrm>
            <a:off x="304801" y="2057400"/>
            <a:ext cx="2590800" cy="3170099"/>
          </a:xfrm>
          <a:prstGeom prst="rect">
            <a:avLst/>
          </a:prstGeom>
          <a:noFill/>
        </p:spPr>
        <p:txBody>
          <a:bodyPr wrap="square" rtlCol="0">
            <a:spAutoFit/>
          </a:bodyPr>
          <a:lstStyle/>
          <a:p>
            <a:pPr lvl="1">
              <a:buFont typeface="Arial"/>
              <a:buChar char="•"/>
            </a:pPr>
            <a:r>
              <a:rPr lang="en-US" sz="2000" i="1" dirty="0" smtClean="0">
                <a:solidFill>
                  <a:srgbClr val="000090"/>
                </a:solidFill>
                <a:latin typeface="Times New Roman"/>
                <a:cs typeface="Times New Roman"/>
              </a:rPr>
              <a:t>     Most mining machines grind coal from the solid</a:t>
            </a:r>
          </a:p>
          <a:p>
            <a:pPr lvl="1">
              <a:buFont typeface="Arial"/>
              <a:buChar char="•"/>
            </a:pPr>
            <a:endParaRPr lang="en-US" sz="2000" i="1" dirty="0" smtClean="0">
              <a:solidFill>
                <a:srgbClr val="000090"/>
              </a:solidFill>
              <a:latin typeface="Times New Roman"/>
              <a:cs typeface="Times New Roman"/>
            </a:endParaRPr>
          </a:p>
          <a:p>
            <a:pPr lvl="1">
              <a:buFont typeface="Arial"/>
              <a:buChar char="•"/>
            </a:pPr>
            <a:r>
              <a:rPr lang="en-US" sz="2000" i="1" dirty="0" smtClean="0">
                <a:solidFill>
                  <a:srgbClr val="000090"/>
                </a:solidFill>
                <a:latin typeface="Times New Roman"/>
                <a:cs typeface="Times New Roman"/>
              </a:rPr>
              <a:t>     This produces lots of dust, and fine coal, which is neither efficient nor particularly safe.</a:t>
            </a:r>
            <a:endParaRPr lang="en-US" sz="2000" i="1" dirty="0">
              <a:solidFill>
                <a:srgbClr val="000090"/>
              </a:solidFill>
              <a:latin typeface="Times New Roman"/>
              <a:cs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229600" cy="1143000"/>
          </a:xfrm>
        </p:spPr>
        <p:txBody>
          <a:bodyPr>
            <a:normAutofit fontScale="90000"/>
          </a:bodyPr>
          <a:lstStyle/>
          <a:p>
            <a:r>
              <a:rPr lang="en-US" dirty="0" smtClean="0"/>
              <a:t>But earlier machines worked, as manual mining does, by only cutting part of the face</a:t>
            </a:r>
            <a:endParaRPr lang="en-US" dirty="0"/>
          </a:p>
        </p:txBody>
      </p:sp>
      <p:pic>
        <p:nvPicPr>
          <p:cNvPr id="4" name="Content Placeholder 3" descr="Meco Moore.jpg"/>
          <p:cNvPicPr>
            <a:picLocks noGrp="1" noChangeAspect="1"/>
          </p:cNvPicPr>
          <p:nvPr>
            <p:ph idx="1"/>
          </p:nvPr>
        </p:nvPicPr>
        <p:blipFill>
          <a:blip r:embed="rId2"/>
          <a:srcRect l="-11031" r="-11031"/>
          <a:stretch>
            <a:fillRect/>
          </a:stretch>
        </p:blipFill>
        <p:spPr>
          <a:xfrm>
            <a:off x="761466" y="1676400"/>
            <a:ext cx="7620534" cy="4191000"/>
          </a:xfrm>
        </p:spPr>
      </p:pic>
      <p:sp>
        <p:nvSpPr>
          <p:cNvPr id="5" name="TextBox 4"/>
          <p:cNvSpPr txBox="1"/>
          <p:nvPr/>
        </p:nvSpPr>
        <p:spPr>
          <a:xfrm>
            <a:off x="304800" y="6172200"/>
            <a:ext cx="8839200" cy="646331"/>
          </a:xfrm>
          <a:prstGeom prst="rect">
            <a:avLst/>
          </a:prstGeom>
          <a:noFill/>
        </p:spPr>
        <p:txBody>
          <a:bodyPr wrap="square" rtlCol="0">
            <a:spAutoFit/>
          </a:bodyPr>
          <a:lstStyle/>
          <a:p>
            <a:r>
              <a:rPr lang="en-US" i="1" dirty="0" smtClean="0">
                <a:solidFill>
                  <a:srgbClr val="000090"/>
                </a:solidFill>
                <a:latin typeface="Times New Roman"/>
                <a:cs typeface="Times New Roman"/>
              </a:rPr>
              <a:t>The </a:t>
            </a:r>
            <a:r>
              <a:rPr lang="en-US" i="1" dirty="0" err="1" smtClean="0">
                <a:solidFill>
                  <a:srgbClr val="000090"/>
                </a:solidFill>
                <a:latin typeface="Times New Roman"/>
                <a:cs typeface="Times New Roman"/>
              </a:rPr>
              <a:t>Meco</a:t>
            </a:r>
            <a:r>
              <a:rPr lang="en-US" i="1" dirty="0" smtClean="0">
                <a:solidFill>
                  <a:srgbClr val="000090"/>
                </a:solidFill>
                <a:latin typeface="Times New Roman"/>
                <a:cs typeface="Times New Roman"/>
              </a:rPr>
              <a:t> Moore machine used cutting bars to cut at the bottom middle and back of the coal and the remaining coal fell under its own weight and could be loaded onto a conveyor.</a:t>
            </a:r>
            <a:endParaRPr lang="en-US" i="1" dirty="0">
              <a:solidFill>
                <a:srgbClr val="000090"/>
              </a:solidFill>
              <a:latin typeface="Times New Roman"/>
              <a:cs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457200" y="914400"/>
            <a:ext cx="8229600" cy="762000"/>
          </a:xfrm>
        </p:spPr>
        <p:txBody>
          <a:bodyPr>
            <a:normAutofit fontScale="90000"/>
          </a:bodyPr>
          <a:lstStyle/>
          <a:p>
            <a:pPr eaLnBrk="1" hangingPunct="1"/>
            <a:r>
              <a:rPr lang="en-US" sz="3600" dirty="0" smtClean="0">
                <a:solidFill>
                  <a:srgbClr val="000090"/>
                </a:solidFill>
              </a:rPr>
              <a:t>The MO S&amp;T Hydro-miner was designed to use waterjets to make the same sort of cuts</a:t>
            </a:r>
          </a:p>
        </p:txBody>
      </p:sp>
      <p:pic>
        <p:nvPicPr>
          <p:cNvPr id="98308" name="Picture 4" descr="Hydrominer artists sketch"/>
          <p:cNvPicPr>
            <a:picLocks noChangeAspect="1" noChangeArrowheads="1"/>
          </p:cNvPicPr>
          <p:nvPr/>
        </p:nvPicPr>
        <p:blipFill>
          <a:blip r:embed="rId2"/>
          <a:srcRect/>
          <a:stretch>
            <a:fillRect/>
          </a:stretch>
        </p:blipFill>
        <p:spPr bwMode="auto">
          <a:xfrm>
            <a:off x="533400" y="1905000"/>
            <a:ext cx="7848600" cy="4164012"/>
          </a:xfrm>
          <a:prstGeom prst="rect">
            <a:avLst/>
          </a:prstGeom>
          <a:noFill/>
          <a:ln w="9525">
            <a:noFill/>
            <a:miter lim="800000"/>
            <a:headEnd/>
            <a:tailEnd/>
          </a:ln>
        </p:spPr>
      </p:pic>
      <p:sp>
        <p:nvSpPr>
          <p:cNvPr id="5" name="TextBox 4"/>
          <p:cNvSpPr txBox="1"/>
          <p:nvPr/>
        </p:nvSpPr>
        <p:spPr>
          <a:xfrm>
            <a:off x="152400" y="6400800"/>
            <a:ext cx="9129664" cy="400110"/>
          </a:xfrm>
          <a:prstGeom prst="rect">
            <a:avLst/>
          </a:prstGeom>
          <a:noFill/>
        </p:spPr>
        <p:txBody>
          <a:bodyPr wrap="none" rtlCol="0">
            <a:spAutoFit/>
          </a:bodyPr>
          <a:lstStyle/>
          <a:p>
            <a:r>
              <a:rPr lang="en-US" sz="2000" i="1" dirty="0" smtClean="0">
                <a:solidFill>
                  <a:srgbClr val="000090"/>
                </a:solidFill>
                <a:latin typeface="Times New Roman"/>
                <a:cs typeface="Times New Roman"/>
              </a:rPr>
              <a:t>Oscillating </a:t>
            </a:r>
            <a:r>
              <a:rPr lang="en-US" sz="2000" i="1" dirty="0" err="1" smtClean="0">
                <a:solidFill>
                  <a:srgbClr val="000090"/>
                </a:solidFill>
                <a:latin typeface="Times New Roman"/>
                <a:cs typeface="Times New Roman"/>
              </a:rPr>
              <a:t>waterjetc</a:t>
            </a:r>
            <a:r>
              <a:rPr lang="en-US" sz="2000" i="1" dirty="0" smtClean="0">
                <a:solidFill>
                  <a:srgbClr val="000090"/>
                </a:solidFill>
                <a:latin typeface="Times New Roman"/>
                <a:cs typeface="Times New Roman"/>
              </a:rPr>
              <a:t> cut at the top, bottom and back of the coal to break out a column</a:t>
            </a:r>
            <a:endParaRPr lang="en-US" sz="2000" i="1" dirty="0">
              <a:solidFill>
                <a:srgbClr val="000090"/>
              </a:solidFill>
              <a:latin typeface="Times New Roman"/>
              <a:cs typeface="Times New Roman"/>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229600" cy="1143000"/>
          </a:xfrm>
        </p:spPr>
        <p:txBody>
          <a:bodyPr>
            <a:normAutofit fontScale="90000"/>
          </a:bodyPr>
          <a:lstStyle/>
          <a:p>
            <a:r>
              <a:rPr lang="en-US" dirty="0" smtClean="0"/>
              <a:t>Tests of an initial design were carried out on the surface in northern Missouri</a:t>
            </a:r>
            <a:endParaRPr lang="en-US" dirty="0"/>
          </a:p>
        </p:txBody>
      </p:sp>
      <p:pic>
        <p:nvPicPr>
          <p:cNvPr id="5" name="Picture 4" descr="Moberley cut.jpg"/>
          <p:cNvPicPr>
            <a:picLocks noChangeAspect="1"/>
          </p:cNvPicPr>
          <p:nvPr/>
        </p:nvPicPr>
        <p:blipFill>
          <a:blip r:embed="rId2"/>
          <a:stretch>
            <a:fillRect/>
          </a:stretch>
        </p:blipFill>
        <p:spPr>
          <a:xfrm>
            <a:off x="0" y="3657600"/>
            <a:ext cx="3657600" cy="2717800"/>
          </a:xfrm>
          <a:prstGeom prst="rect">
            <a:avLst/>
          </a:prstGeom>
        </p:spPr>
      </p:pic>
      <p:sp>
        <p:nvSpPr>
          <p:cNvPr id="6" name="TextBox 5"/>
          <p:cNvSpPr txBox="1"/>
          <p:nvPr/>
        </p:nvSpPr>
        <p:spPr>
          <a:xfrm>
            <a:off x="304800" y="2057400"/>
            <a:ext cx="4495800" cy="707886"/>
          </a:xfrm>
          <a:prstGeom prst="rect">
            <a:avLst/>
          </a:prstGeom>
          <a:noFill/>
        </p:spPr>
        <p:txBody>
          <a:bodyPr wrap="square" rtlCol="0">
            <a:spAutoFit/>
          </a:bodyPr>
          <a:lstStyle/>
          <a:p>
            <a:r>
              <a:rPr lang="en-US" sz="2000" i="1" dirty="0" smtClean="0">
                <a:solidFill>
                  <a:srgbClr val="000090"/>
                </a:solidFill>
                <a:latin typeface="Times New Roman"/>
                <a:cs typeface="Times New Roman"/>
              </a:rPr>
              <a:t>An initial design was pulled along an exposed coal seam</a:t>
            </a:r>
            <a:endParaRPr lang="en-US" sz="2000" i="1" dirty="0">
              <a:solidFill>
                <a:srgbClr val="000090"/>
              </a:solidFill>
              <a:latin typeface="Times New Roman"/>
              <a:cs typeface="Times New Roman"/>
            </a:endParaRPr>
          </a:p>
        </p:txBody>
      </p:sp>
      <p:pic>
        <p:nvPicPr>
          <p:cNvPr id="7" name="Picture 6" descr="Moberley July 2006.jpg"/>
          <p:cNvPicPr>
            <a:picLocks noChangeAspect="1"/>
          </p:cNvPicPr>
          <p:nvPr/>
        </p:nvPicPr>
        <p:blipFill>
          <a:blip r:embed="rId3"/>
          <a:stretch>
            <a:fillRect/>
          </a:stretch>
        </p:blipFill>
        <p:spPr>
          <a:xfrm>
            <a:off x="3657600" y="2730500"/>
            <a:ext cx="5486400" cy="4127500"/>
          </a:xfrm>
          <a:prstGeom prst="rect">
            <a:avLst/>
          </a:prstGeom>
        </p:spPr>
      </p:pic>
      <p:sp>
        <p:nvSpPr>
          <p:cNvPr id="8" name="Content Placeholder 7"/>
          <p:cNvSpPr>
            <a:spLocks noGrp="1"/>
          </p:cNvSpPr>
          <p:nvPr>
            <p:ph idx="1"/>
          </p:nvPr>
        </p:nvSpPr>
        <p:spPr/>
        <p:txBody>
          <a:bodyPr/>
          <a:lstStyle/>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1617</TotalTime>
  <Words>867</Words>
  <Application>Microsoft Macintosh PowerPoint</Application>
  <PresentationFormat>On-screen Show (4:3)</PresentationFormat>
  <Paragraphs>79</Paragraphs>
  <Slides>25</Slides>
  <Notes>6</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Office Theme</vt:lpstr>
      <vt:lpstr>Worksheet</vt:lpstr>
      <vt:lpstr> High Speed Production of Large Coal, to Facilitate Easier and More Effective Cleaning </vt:lpstr>
      <vt:lpstr>The United States has four major energy sources</vt:lpstr>
      <vt:lpstr>But needs coal to create electricity</vt:lpstr>
      <vt:lpstr>US Coal Production</vt:lpstr>
      <vt:lpstr>Pennsylvania Anthracite Production</vt:lpstr>
      <vt:lpstr>In the past mining machines have not looked to energy production costs, as they were low</vt:lpstr>
      <vt:lpstr>But earlier machines worked, as manual mining does, by only cutting part of the face</vt:lpstr>
      <vt:lpstr>The MO S&amp;T Hydro-miner was designed to use waterjets to make the same sort of cuts</vt:lpstr>
      <vt:lpstr>Tests of an initial design were carried out on the surface in northern Missouri</vt:lpstr>
      <vt:lpstr>The jets produced larger coal, faster and with less force</vt:lpstr>
      <vt:lpstr>And because of the jet infusion and cutting there is no dust or risk of gas ignition</vt:lpstr>
      <vt:lpstr>A second generation machine was built</vt:lpstr>
      <vt:lpstr>It worked even in cutting harder simulated coal</vt:lpstr>
      <vt:lpstr>It used a dual jet to cut a wider slot</vt:lpstr>
      <vt:lpstr>The method was tried underground</vt:lpstr>
      <vt:lpstr>We tried the same idea in room and pillar</vt:lpstr>
      <vt:lpstr>First two stages</vt:lpstr>
      <vt:lpstr>We built a prototype</vt:lpstr>
      <vt:lpstr>There are other ways to break the rib</vt:lpstr>
      <vt:lpstr>The jets cut ribs that the auger easily breaks</vt:lpstr>
      <vt:lpstr>Inside the hole the walls keep the coal in the scroll</vt:lpstr>
      <vt:lpstr>And you don’t need a lot of force to move it forward (note the broken arm)</vt:lpstr>
      <vt:lpstr>You can then bore out adjacent cuts along a highwall, or underground.</vt:lpstr>
      <vt:lpstr>There are many ways of producing coal more easily and from thinner seams remotely.</vt:lpstr>
      <vt:lpstr> </vt:lpstr>
    </vt:vector>
  </TitlesOfParts>
  <Company>MS&amp;T-IT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Summers</dc:creator>
  <cp:lastModifiedBy>David Summers</cp:lastModifiedBy>
  <cp:revision>5</cp:revision>
  <dcterms:created xsi:type="dcterms:W3CDTF">2009-04-18T20:51:43Z</dcterms:created>
  <dcterms:modified xsi:type="dcterms:W3CDTF">2009-04-18T20:55:23Z</dcterms:modified>
</cp:coreProperties>
</file>