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1" r:id="rId16"/>
    <p:sldId id="276" r:id="rId17"/>
    <p:sldId id="296" r:id="rId18"/>
    <p:sldId id="297" r:id="rId19"/>
    <p:sldId id="270" r:id="rId20"/>
    <p:sldId id="281" r:id="rId21"/>
    <p:sldId id="277" r:id="rId22"/>
    <p:sldId id="278" r:id="rId23"/>
    <p:sldId id="280" r:id="rId24"/>
    <p:sldId id="301" r:id="rId25"/>
    <p:sldId id="279" r:id="rId26"/>
    <p:sldId id="282" r:id="rId27"/>
    <p:sldId id="298" r:id="rId28"/>
    <p:sldId id="299" r:id="rId29"/>
    <p:sldId id="300" r:id="rId30"/>
    <p:sldId id="272" r:id="rId31"/>
    <p:sldId id="274" r:id="rId32"/>
    <p:sldId id="275" r:id="rId33"/>
    <p:sldId id="273" r:id="rId34"/>
    <p:sldId id="283" r:id="rId35"/>
    <p:sldId id="295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3" r:id="rId45"/>
    <p:sldId id="294" r:id="rId46"/>
    <p:sldId id="292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5" autoAdjust="0"/>
    <p:restoredTop sz="86410" autoAdjust="0"/>
  </p:normalViewPr>
  <p:slideViewPr>
    <p:cSldViewPr snapToGrid="0" snapToObjects="1">
      <p:cViewPr varScale="1">
        <p:scale>
          <a:sx n="55" d="100"/>
          <a:sy n="55" d="100"/>
        </p:scale>
        <p:origin x="3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B6A8E-4675-3E48-9CF3-504137E6915A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CBEF5-A499-574E-9C04-201414635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2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usually</a:t>
            </a:r>
            <a:r>
              <a:rPr lang="en-US" baseline="0" dirty="0" smtClean="0"/>
              <a:t> start my presentations with a map showing where Missouri is, but, I assume you all know, because you’re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27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OK, so, e-mail</a:t>
            </a:r>
            <a:r>
              <a:rPr lang="en-US" baseline="0" dirty="0" smtClean="0"/>
              <a:t> lists, what else? Everybody here has heard of DCAT, right?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82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36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Hands up if you know who this is…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69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OK, now, keep</a:t>
            </a:r>
            <a:r>
              <a:rPr lang="en-US" baseline="0" dirty="0" smtClean="0"/>
              <a:t> your hands up if you have a </a:t>
            </a:r>
            <a:r>
              <a:rPr lang="en-US" baseline="0" dirty="0" err="1" smtClean="0"/>
              <a:t>GitHub</a:t>
            </a:r>
            <a:r>
              <a:rPr lang="en-US" baseline="0" dirty="0" smtClean="0"/>
              <a:t>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80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Anja</a:t>
            </a:r>
            <a:r>
              <a:rPr lang="en-US" baseline="0" dirty="0" smtClean="0"/>
              <a:t> hasn’t yet posted the new JORUM site’s code, but it’s worth watching for it. Follow her on </a:t>
            </a:r>
            <a:r>
              <a:rPr lang="en-US" baseline="0" dirty="0" err="1" smtClean="0"/>
              <a:t>GitHub</a:t>
            </a:r>
            <a:r>
              <a:rPr lang="en-US" baseline="0" dirty="0" smtClean="0"/>
              <a:t>!</a:t>
            </a:r>
          </a:p>
          <a:p>
            <a:endParaRPr lang="en-US" dirty="0" smtClean="0"/>
          </a:p>
          <a:p>
            <a:r>
              <a:rPr lang="en-US" dirty="0" smtClean="0"/>
              <a:t>One of</a:t>
            </a:r>
            <a:r>
              <a:rPr lang="en-US" baseline="0" dirty="0" smtClean="0"/>
              <a:t> my favorite things to do as a developer is, when we start planning for a DSpace upgrade, I will go through the list of open pull requests and make a list I call my “dance card,” of PRs I want to try to “sneak into” our upgrade. It’s a good trick to get me excited about the upgrade, and I get double-duty out of our upgrade testing process. I know it sounds crazy, but I’m pretty confident in the stability of DSpace 4, so I’m a bit more tolerant of the “bleeding edge” than some.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10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“Preliminary mapping of geo-parsed place references in the MIT Open Access Collection at </a:t>
            </a:r>
            <a:r>
              <a:rPr lang="en-US" baseline="0" dirty="0" err="1" smtClean="0"/>
              <a:t>dspace.mit.edu</a:t>
            </a:r>
            <a:r>
              <a:rPr lang="en-US" baseline="0" dirty="0" smtClean="0"/>
              <a:t> Our goal is to understand what parts of the world aren't being focused on in the MIT research output corpus.”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is a “side project” for Sands, 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</a:t>
            </a:r>
            <a:r>
              <a:rPr lang="en-US" dirty="0" err="1" smtClean="0"/>
              <a:t>s</a:t>
            </a:r>
            <a:r>
              <a:rPr lang="en-US" dirty="0" smtClean="0"/>
              <a:t> recently move</a:t>
            </a:r>
            <a:r>
              <a:rPr lang="en-US" baseline="0" dirty="0" smtClean="0"/>
              <a:t>d to a position that involves a lot more data visualization work, like this. That is his </a:t>
            </a:r>
            <a:r>
              <a:rPr lang="en-US" baseline="0" dirty="0" err="1" smtClean="0"/>
              <a:t>twiitter</a:t>
            </a:r>
            <a:r>
              <a:rPr lang="en-US" baseline="0" dirty="0" smtClean="0"/>
              <a:t> handle there, if you’re interested in knowing more, give him a tweet. You might say “Sands who?” He was the release coordinator for DSpace 3.0, and is a DSpace committer.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084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know those were a lot</a:t>
            </a:r>
            <a:r>
              <a:rPr lang="en-US" baseline="0" dirty="0" smtClean="0"/>
              <a:t> of links, and a bunch of them are to code on </a:t>
            </a:r>
            <a:r>
              <a:rPr lang="en-US" baseline="0" dirty="0" err="1" smtClean="0"/>
              <a:t>GitHub</a:t>
            </a:r>
            <a:r>
              <a:rPr lang="en-US" baseline="0" dirty="0" smtClean="0"/>
              <a:t>, I can see you’re thinking “we’re not developers!”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90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Speaking of conversations…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939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</a:t>
            </a:r>
            <a:r>
              <a:rPr lang="en-US" baseline="0" dirty="0" smtClean="0"/>
              <a:t> me tell you a story…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051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Vagrant</a:t>
            </a:r>
            <a:r>
              <a:rPr lang="en-US" baseline="0" dirty="0" smtClean="0"/>
              <a:t> is a tool for building Virtual Machines, tailored for use in development, in a repeatable, sharable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86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  <a:r>
              <a:rPr lang="en-US" baseline="0" dirty="0" smtClean="0"/>
              <a:t> story, I was chatting with a librarian, she’s the director of one of our branch libraries, she was asking me about the progress on fixing a bug a few people had noticed. We’re friends, so I asked her if she cared to guess how many unread messages were in my inbox. You know, there’s a big red number that shows up on the icon, it was the thing I was looking at on my screen, it was a very large number, I was impressed, and thought it might be a good silly thing to bond over… she replied, fast as a gunshot, “don’t care.”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58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puppet? You</a:t>
            </a:r>
            <a:r>
              <a:rPr lang="en-US" baseline="0" dirty="0" smtClean="0"/>
              <a:t> can think of it as a “configuration language” for servers, a way of specifying and ensuring a server is set up in exactly the way you need.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This, incidentally,</a:t>
            </a:r>
            <a:r>
              <a:rPr lang="en-US" baseline="0" dirty="0" smtClean="0"/>
              <a:t> is how almost all open source software projects get their start…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98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317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(3/4/14 16:04) -----</a:t>
            </a:r>
          </a:p>
          <a:p>
            <a:r>
              <a:rPr lang="en-US"/>
              <a:t>as you're venturing into the DSpace development conversation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98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9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is that?</a:t>
            </a:r>
            <a:r>
              <a:rPr lang="en-US" baseline="0" dirty="0" smtClean="0"/>
              <a:t> Who here has a messy desk? Maybe not *this messy, but, maybe </a:t>
            </a:r>
            <a:r>
              <a:rPr lang="en-US" baseline="0" dirty="0" err="1" smtClean="0"/>
              <a:t>kinda</a:t>
            </a:r>
            <a:r>
              <a:rPr lang="en-US" baseline="0" dirty="0" smtClean="0"/>
              <a:t> messy? Why is that? Too much information, right? You’ve got to put it somewhere. There’s a word for this…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OK, maybe it’s not quite that scary.</a:t>
            </a:r>
            <a:r>
              <a:rPr lang="en-US" baseline="0" dirty="0" smtClean="0"/>
              <a:t> What if I could tell you that scientists have produced an image of what is going on in a repository developer’s brain?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26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it’s not just our actual</a:t>
            </a:r>
            <a:r>
              <a:rPr lang="en-US" baseline="0" dirty="0" smtClean="0"/>
              <a:t> desks, here’s how we traditionally treat our digital workspace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70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isn’t unique to developers, everybody uses their computers this way, what are the requirement? Install them and keep going… let’s step back though, and look at this from the outside a bit…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14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Hands up, if you feel that way about your projects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76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(3/4/14 16:04) -----</a:t>
            </a:r>
          </a:p>
          <a:p>
            <a:r>
              <a:rPr lang="en-US"/>
              <a:t>I can see it on your faces, you're thinking...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873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of you won’t listen to me, but,</a:t>
            </a:r>
            <a:r>
              <a:rPr lang="en-US" baseline="0" dirty="0" smtClean="0"/>
              <a:t> trust me, we can use your input, and there’s nothing “scary” that goes on in these lists.</a:t>
            </a:r>
          </a:p>
          <a:p>
            <a:r>
              <a:rPr lang="en-US" baseline="0" dirty="0" smtClean="0"/>
              <a:t>----- Meeting Notes (3/4/14 16:04) -----</a:t>
            </a:r>
          </a:p>
          <a:p>
            <a:r>
              <a:rPr lang="en-US" baseline="0" dirty="0" smtClean="0"/>
              <a:t>Oh, man, the looks on your faces...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CBEF5-A499-574E-9C04-201414635D6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4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March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i="1" dirty="0" smtClean="0"/>
              <a:t>Breaking Down Barriers</a:t>
            </a:r>
            <a:br>
              <a:rPr lang="en-US" i="1" dirty="0" smtClean="0"/>
            </a:br>
            <a:r>
              <a:rPr lang="en-US" dirty="0" smtClean="0"/>
              <a:t>SPARC DSpace Users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B66FC-CCF2-5E4E-AB1F-9700F78E1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hdl.handle.net/10355/41264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ists.sourceforge.net/lists/listinfo/dspace-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nboxzero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dspace-dca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ignup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github.com/articles/be-socia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github.com/DSpace/DSpace/graphs/contributor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dspace-streaming" TargetMode="External"/><Relationship Id="rId2" Type="http://schemas.openxmlformats.org/officeDocument/2006/relationships/hyperlink" Target="https://github.com/terrywbrad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inyurl.com/dspace-replace-auth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ichardrodgers/md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dspace/dspace/pulls" TargetMode="External"/><Relationship Id="rId4" Type="http://schemas.openxmlformats.org/officeDocument/2006/relationships/hyperlink" Target="https://github.com/DSpace/DSpace/pull/43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scharvard/mydash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sc.hul.harvard.edu/dash/mydash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ebchat.freenode.net/?channels=duraspace" TargetMode="External"/><Relationship Id="rId2" Type="http://schemas.openxmlformats.org/officeDocument/2006/relationships/hyperlink" Target="http://webchat.freenode.net/?channels=dspace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agrantup.com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agrantup.com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space/vagrant-dspac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duraspace.org/issues/?filter=12102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355/41264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dl.handle.net/10355/41264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lideshare.net/mitchellh/sf-devops-introducing-vagrant" TargetMode="External"/><Relationship Id="rId3" Type="http://schemas.openxmlformats.org/officeDocument/2006/relationships/hyperlink" Target="http://www.flickr.com/photos/30661646@N00/243293760/" TargetMode="External"/><Relationship Id="rId7" Type="http://schemas.openxmlformats.org/officeDocument/2006/relationships/hyperlink" Target="http://www.adamfield.net/oldsite/or2012/wordle.png" TargetMode="External"/><Relationship Id="rId12" Type="http://schemas.openxmlformats.org/officeDocument/2006/relationships/hyperlink" Target="http://hdl.handle.net/10355/41264" TargetMode="External"/><Relationship Id="rId2" Type="http://schemas.openxmlformats.org/officeDocument/2006/relationships/hyperlink" Target="http://thenounproject.com/term/push/1171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ickr.com/photos/18924124@N00/8071905112/" TargetMode="External"/><Relationship Id="rId11" Type="http://schemas.openxmlformats.org/officeDocument/2006/relationships/hyperlink" Target="http://www.flickr.com/photos/pkjoa/5433895795/" TargetMode="External"/><Relationship Id="rId5" Type="http://schemas.openxmlformats.org/officeDocument/2006/relationships/hyperlink" Target="http://www.flickr.com/photos/cosmic_bandita/3004255043/" TargetMode="External"/><Relationship Id="rId10" Type="http://schemas.openxmlformats.org/officeDocument/2006/relationships/hyperlink" Target="http://www.flickr.com/photos/atlebra/17789996/" TargetMode="External"/><Relationship Id="rId4" Type="http://schemas.openxmlformats.org/officeDocument/2006/relationships/hyperlink" Target="http://www.flickr.com/photos/intersectionconsulting/7537238368/" TargetMode="External"/><Relationship Id="rId9" Type="http://schemas.openxmlformats.org/officeDocument/2006/relationships/hyperlink" Target="http://www.flickr.com/photos/sandsfish/11822705353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0736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/>
              <a:t>Breaking </a:t>
            </a:r>
            <a:r>
              <a:rPr lang="en-US" dirty="0" smtClean="0"/>
              <a:t>Down </a:t>
            </a:r>
            <a:r>
              <a:rPr lang="en-US" dirty="0"/>
              <a:t>B</a:t>
            </a:r>
            <a:r>
              <a:rPr lang="en-US" dirty="0" smtClean="0"/>
              <a:t>arriers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63140"/>
            <a:ext cx="6400800" cy="1216881"/>
          </a:xfrm>
        </p:spPr>
        <p:txBody>
          <a:bodyPr/>
          <a:lstStyle/>
          <a:p>
            <a:r>
              <a:rPr lang="en-US" dirty="0"/>
              <a:t>This is your community,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here’s </a:t>
            </a:r>
            <a:r>
              <a:rPr lang="en-US" dirty="0"/>
              <a:t>how to participate</a:t>
            </a:r>
            <a:r>
              <a:rPr lang="en-US" dirty="0" smtClean="0"/>
              <a:t>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4000"/>
          </a:blip>
          <a:stretch>
            <a:fillRect/>
          </a:stretch>
        </p:blipFill>
        <p:spPr>
          <a:xfrm>
            <a:off x="4106329" y="2127859"/>
            <a:ext cx="832400" cy="935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12641" y="4150663"/>
            <a:ext cx="38555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Hardy Pottinger</a:t>
            </a:r>
            <a:br>
              <a:rPr lang="en-US" sz="2400" dirty="0" smtClean="0"/>
            </a:br>
            <a:r>
              <a:rPr lang="en-US" dirty="0" smtClean="0"/>
              <a:t>@</a:t>
            </a:r>
            <a:r>
              <a:rPr lang="en-US" dirty="0" err="1" smtClean="0"/>
              <a:t>hardypottinger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http://</a:t>
            </a:r>
            <a:r>
              <a:rPr lang="en-US" dirty="0" err="1" smtClean="0"/>
              <a:t>lso.umsystem.edu</a:t>
            </a:r>
            <a:r>
              <a:rPr lang="en-US" dirty="0" smtClean="0"/>
              <a:t>/~</a:t>
            </a:r>
            <a:r>
              <a:rPr lang="en-US" dirty="0" err="1" smtClean="0"/>
              <a:t>pottingerhj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6" name="Picture 6" descr="lso_logo_inverte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551" y="5945223"/>
            <a:ext cx="34544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c_by_s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7554" y="5396422"/>
            <a:ext cx="11176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7554" y="5777422"/>
            <a:ext cx="24384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This work is licensed under a Creative Commons Attribution-</a:t>
            </a:r>
            <a:r>
              <a:rPr lang="en-US" sz="140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ShareAlike</a:t>
            </a:r>
            <a:r>
              <a:rPr lang="en-US" sz="14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3.0 </a:t>
            </a:r>
            <a:r>
              <a:rPr lang="en-US" sz="140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Unported</a:t>
            </a:r>
            <a:r>
              <a:rPr lang="en-US" sz="14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License</a:t>
            </a:r>
            <a:r>
              <a:rPr lang="en-US" sz="1400" dirty="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.</a:t>
            </a:r>
            <a:endParaRPr lang="en-US" sz="14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818" y="5431772"/>
            <a:ext cx="4764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slides are at: </a:t>
            </a:r>
            <a:r>
              <a:rPr lang="fi-FI" dirty="0">
                <a:hlinkClick r:id="rId5"/>
              </a:rPr>
              <a:t>http://hdl.handle.net/10355</a:t>
            </a:r>
            <a:r>
              <a:rPr lang="fi-FI" dirty="0" smtClean="0">
                <a:hlinkClick r:id="rId5"/>
              </a:rPr>
              <a:t>/41264</a:t>
            </a:r>
            <a:endParaRPr lang="en-US" dirty="0" smtClean="0"/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24348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all a little bit true.</a:t>
            </a:r>
            <a:endParaRPr lang="en-US" dirty="0"/>
          </a:p>
        </p:txBody>
      </p:sp>
      <p:pic>
        <p:nvPicPr>
          <p:cNvPr id="5" name="Picture Placeholder 4" descr="InformationOverloadIsPainfulByBandita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I’ll explain why…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1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admins (IT and Repository) agree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don’t have enough developers to</a:t>
            </a:r>
            <a:br>
              <a:rPr lang="en-US" dirty="0" smtClean="0"/>
            </a:br>
            <a:r>
              <a:rPr lang="en-US" dirty="0" smtClean="0"/>
              <a:t>get done, what we want done</a:t>
            </a:r>
          </a:p>
          <a:p>
            <a:r>
              <a:rPr lang="en-US" dirty="0" smtClean="0"/>
              <a:t>How do we get out of this mess?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</a:t>
            </a:r>
            <a:r>
              <a:rPr lang="en-US" baseline="0" dirty="0" smtClean="0"/>
              <a:t> the barriers to participation!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ways to participate (some you know, some you may not</a:t>
            </a:r>
            <a:r>
              <a:rPr lang="en-US" dirty="0" smtClean="0"/>
              <a:t>)</a:t>
            </a:r>
          </a:p>
          <a:p>
            <a:r>
              <a:rPr lang="en-US" dirty="0"/>
              <a:t>developing software does not need to be as hard as we have made it in the </a:t>
            </a:r>
            <a:r>
              <a:rPr lang="en-US" dirty="0" smtClean="0"/>
              <a:t>past</a:t>
            </a:r>
          </a:p>
          <a:p>
            <a:r>
              <a:rPr lang="en-US" dirty="0"/>
              <a:t>c</a:t>
            </a:r>
            <a:r>
              <a:rPr lang="en-US" dirty="0" smtClean="0"/>
              <a:t>ollaboration is </a:t>
            </a:r>
            <a:r>
              <a:rPr lang="en-US" dirty="0"/>
              <a:t>fun! the spirit of play and exploration is really </a:t>
            </a:r>
            <a:r>
              <a:rPr lang="en-US" dirty="0" smtClean="0"/>
              <a:t>important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12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But, we’re not developers!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care!</a:t>
            </a:r>
          </a:p>
          <a:p>
            <a:r>
              <a:rPr lang="en-US" dirty="0" smtClean="0"/>
              <a:t>OK, seriously, it doesn’t matter, you can still participate</a:t>
            </a:r>
          </a:p>
        </p:txBody>
      </p:sp>
    </p:spTree>
    <p:extLst>
      <p:ext uri="{BB962C8B-B14F-4D97-AF65-F5344CB8AC3E}">
        <p14:creationId xmlns:p14="http://schemas.microsoft.com/office/powerpoint/2010/main" val="183668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probably already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Subscribe and participate on the mail lists</a:t>
            </a:r>
          </a:p>
          <a:p>
            <a:pPr lvl="1"/>
            <a:r>
              <a:rPr lang="en-US" dirty="0" err="1" smtClean="0"/>
              <a:t>dspace</a:t>
            </a:r>
            <a:r>
              <a:rPr lang="en-US" dirty="0" smtClean="0"/>
              <a:t>-general</a:t>
            </a:r>
          </a:p>
          <a:p>
            <a:pPr lvl="1"/>
            <a:r>
              <a:rPr lang="en-US" dirty="0" err="1" smtClean="0"/>
              <a:t>dspace</a:t>
            </a:r>
            <a:r>
              <a:rPr lang="en-US" dirty="0" smtClean="0"/>
              <a:t>-tech</a:t>
            </a:r>
          </a:p>
          <a:p>
            <a:pPr lvl="1"/>
            <a:r>
              <a:rPr lang="en-US" dirty="0" err="1" smtClean="0"/>
              <a:t>dspace-devel</a:t>
            </a:r>
            <a:endParaRPr lang="en-US" dirty="0" smtClean="0"/>
          </a:p>
          <a:p>
            <a:pPr lvl="1"/>
            <a:r>
              <a:rPr lang="en-US" dirty="0" err="1" smtClean="0"/>
              <a:t>dspace</a:t>
            </a:r>
            <a:r>
              <a:rPr lang="en-US" dirty="0" smtClean="0"/>
              <a:t>-release</a:t>
            </a:r>
          </a:p>
          <a:p>
            <a:pPr lvl="1"/>
            <a:r>
              <a:rPr lang="en-US" dirty="0">
                <a:hlinkClick r:id="rId3"/>
              </a:rPr>
              <a:t>https://lists.sourceforge.net/lists/listinfo</a:t>
            </a:r>
            <a:r>
              <a:rPr lang="en-US" dirty="0" smtClean="0">
                <a:hlinkClick r:id="rId3"/>
              </a:rPr>
              <a:t>/dspace-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…general, tech, </a:t>
            </a:r>
            <a:r>
              <a:rPr lang="en-US" dirty="0" err="1" smtClean="0"/>
              <a:t>devel</a:t>
            </a:r>
            <a:r>
              <a:rPr lang="en-US" dirty="0" smtClean="0"/>
              <a:t>, release</a:t>
            </a:r>
          </a:p>
          <a:p>
            <a:pPr lvl="1"/>
            <a:r>
              <a:rPr lang="en-US" dirty="0" smtClean="0"/>
              <a:t>You should sign up for all of them, no matter your technical background, and if anyone complains, send them to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00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I</a:t>
            </a:r>
            <a:r>
              <a:rPr lang="en-US" baseline="0" dirty="0" smtClean="0"/>
              <a:t> already get too much e-mail!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 don’t care!</a:t>
            </a:r>
          </a:p>
          <a:p>
            <a:r>
              <a:rPr lang="en-US" dirty="0" smtClean="0"/>
              <a:t>OK, seriously, I care, and I know exactly where you are coming from, but, here’s the thing:</a:t>
            </a:r>
          </a:p>
          <a:p>
            <a:r>
              <a:rPr lang="en-US" dirty="0" smtClean="0"/>
              <a:t>E-mail filters are awesome</a:t>
            </a:r>
          </a:p>
          <a:p>
            <a:pPr lvl="1"/>
            <a:r>
              <a:rPr lang="en-US" dirty="0" smtClean="0"/>
              <a:t>Promise me you’ll sign up for </a:t>
            </a:r>
            <a:r>
              <a:rPr lang="en-US" i="1" dirty="0" smtClean="0"/>
              <a:t>all</a:t>
            </a:r>
            <a:r>
              <a:rPr lang="en-US" dirty="0" smtClean="0"/>
              <a:t> the DSpace mail lists, and I promise I will figure out how to use e-mail filters again, AND…</a:t>
            </a:r>
          </a:p>
          <a:p>
            <a:pPr lvl="1"/>
            <a:r>
              <a:rPr lang="en-US" dirty="0" smtClean="0"/>
              <a:t> I will write a how-to</a:t>
            </a:r>
          </a:p>
          <a:p>
            <a:pPr lvl="1"/>
            <a:r>
              <a:rPr lang="en-US" dirty="0" smtClean="0"/>
              <a:t>But, while you wait, you should check out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://inboxzero.com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22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DSpace Community Advisory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http://tinyurl.com/dspace-</a:t>
            </a:r>
            <a:r>
              <a:rPr lang="en-US" dirty="0" smtClean="0">
                <a:hlinkClick r:id="rId3"/>
              </a:rPr>
              <a:t>dcat</a:t>
            </a:r>
            <a:endParaRPr lang="en-US" dirty="0" smtClean="0"/>
          </a:p>
          <a:p>
            <a:r>
              <a:rPr lang="en-US" dirty="0"/>
              <a:t>“help review and facilitate community-wide discussions about new feature </a:t>
            </a:r>
            <a:r>
              <a:rPr lang="en-US" dirty="0" smtClean="0"/>
              <a:t>requests… and </a:t>
            </a:r>
            <a:r>
              <a:rPr lang="en-US" dirty="0"/>
              <a:t>to provide support to the DSpace Committer group in producing software releases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Monthly teleconference via Skype</a:t>
            </a:r>
          </a:p>
          <a:p>
            <a:r>
              <a:rPr lang="en-US" dirty="0"/>
              <a:t>2nd Tuesday of every month</a:t>
            </a:r>
          </a:p>
        </p:txBody>
      </p:sp>
    </p:spTree>
    <p:extLst>
      <p:ext uri="{BB962C8B-B14F-4D97-AF65-F5344CB8AC3E}">
        <p14:creationId xmlns:p14="http://schemas.microsoft.com/office/powerpoint/2010/main" val="293375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this?</a:t>
            </a:r>
            <a:endParaRPr lang="en-US" dirty="0"/>
          </a:p>
        </p:txBody>
      </p:sp>
      <p:pic>
        <p:nvPicPr>
          <p:cNvPr id="4" name="Content Placeholder 3" descr="octocat-github-348x196.jp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9556" y="1600200"/>
            <a:ext cx="4449703" cy="4525963"/>
          </a:xfrm>
        </p:spPr>
      </p:pic>
    </p:spTree>
    <p:extLst>
      <p:ext uri="{BB962C8B-B14F-4D97-AF65-F5344CB8AC3E}">
        <p14:creationId xmlns:p14="http://schemas.microsoft.com/office/powerpoint/2010/main" val="323826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this?</a:t>
            </a:r>
            <a:endParaRPr lang="en-US" dirty="0"/>
          </a:p>
        </p:txBody>
      </p:sp>
      <p:pic>
        <p:nvPicPr>
          <p:cNvPr id="4" name="Content Placeholder 3" descr="octocat-github-348x196.jp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7926" y="1600200"/>
            <a:ext cx="6748874" cy="4525963"/>
          </a:xfrm>
        </p:spPr>
      </p:pic>
    </p:spTree>
    <p:extLst>
      <p:ext uri="{BB962C8B-B14F-4D97-AF65-F5344CB8AC3E}">
        <p14:creationId xmlns:p14="http://schemas.microsoft.com/office/powerpoint/2010/main" val="285404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ctocat-party.jpg"/>
          <p:cNvPicPr>
            <a:picLocks noChangeAspect="1"/>
          </p:cNvPicPr>
          <p:nvPr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468" y="-769680"/>
            <a:ext cx="6858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may not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NEED a </a:t>
            </a:r>
            <a:r>
              <a:rPr lang="en-US" dirty="0" err="1" smtClean="0"/>
              <a:t>GitHub</a:t>
            </a:r>
            <a:r>
              <a:rPr lang="en-US" dirty="0" smtClean="0"/>
              <a:t> account</a:t>
            </a:r>
          </a:p>
          <a:p>
            <a:pPr marL="400050" lvl="1" indent="0">
              <a:buNone/>
            </a:pPr>
            <a:r>
              <a:rPr lang="en-US" dirty="0">
                <a:hlinkClick r:id="rId3"/>
              </a:rPr>
              <a:t>https://github.com/</a:t>
            </a:r>
            <a:r>
              <a:rPr lang="en-US" dirty="0" smtClean="0">
                <a:hlinkClick r:id="rId3"/>
              </a:rPr>
              <a:t>signup</a:t>
            </a:r>
            <a:endParaRPr lang="en-US" dirty="0" smtClean="0"/>
          </a:p>
          <a:p>
            <a:pPr marL="857250" lvl="1" indent="-457200"/>
            <a:r>
              <a:rPr lang="en-US" dirty="0" err="1" smtClean="0"/>
              <a:t>GitHub</a:t>
            </a:r>
            <a:r>
              <a:rPr lang="en-US" dirty="0" smtClean="0"/>
              <a:t> is “Social Coding”</a:t>
            </a:r>
          </a:p>
          <a:p>
            <a:pPr marL="857250" lvl="1" indent="-457200"/>
            <a:r>
              <a:rPr lang="en-US" dirty="0" smtClean="0"/>
              <a:t>Just like any other social network (Facebook, Twitter, Google Plus) you can follow developers and projects they are working on</a:t>
            </a:r>
          </a:p>
          <a:p>
            <a:pPr marL="857250" lvl="1" indent="-457200"/>
            <a:r>
              <a:rPr lang="en-US" dirty="0" smtClean="0"/>
              <a:t>This isn’t just good for you, the social network map you help create can be used by the entire community</a:t>
            </a:r>
          </a:p>
          <a:p>
            <a:pPr marL="857250" lvl="1" indent="-457200"/>
            <a:r>
              <a:rPr lang="en-US" dirty="0" smtClean="0"/>
              <a:t>And you’ll need the account if you want to 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29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r>
              <a:rPr lang="en-US" baseline="0" dirty="0" smtClean="0"/>
              <a:t> is this guy, anyway?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I’m a repository developer, working here in Missouri</a:t>
            </a:r>
          </a:p>
          <a:p>
            <a:r>
              <a:rPr lang="en-US" dirty="0" smtClean="0"/>
              <a:t>I’m a DSpace Committer (since August 2011)</a:t>
            </a:r>
          </a:p>
          <a:p>
            <a:r>
              <a:rPr lang="en-US" dirty="0" smtClean="0"/>
              <a:t>I really like to collaborate, not just with other developers</a:t>
            </a:r>
          </a:p>
          <a:p>
            <a:r>
              <a:rPr lang="en-US" dirty="0" smtClean="0"/>
              <a:t>I complain, a 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9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ctocat-github-348x196.jpg"/>
          <p:cNvPicPr>
            <a:picLocks noChangeAspect="1"/>
          </p:cNvPicPr>
          <p:nvPr/>
        </p:nvPicPr>
        <p:blipFill rotWithShape="1">
          <a:blip r:embed="rId2" cstate="screen">
            <a:alphaModFix am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4844" y="4630794"/>
            <a:ext cx="2089156" cy="22272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GitHub</a:t>
            </a:r>
            <a:r>
              <a:rPr lang="en-US" dirty="0"/>
              <a:t> is Social 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https://help.github.com/articles/be-</a:t>
            </a:r>
            <a:r>
              <a:rPr lang="en-US" dirty="0" smtClean="0">
                <a:hlinkClick r:id="rId3"/>
              </a:rPr>
              <a:t>social</a:t>
            </a:r>
            <a:endParaRPr lang="en-US" dirty="0" smtClean="0"/>
          </a:p>
          <a:p>
            <a:r>
              <a:rPr lang="en-US" dirty="0" smtClean="0"/>
              <a:t>Follow your own developers </a:t>
            </a:r>
          </a:p>
          <a:p>
            <a:pPr lvl="1"/>
            <a:r>
              <a:rPr lang="en-US" dirty="0" smtClean="0"/>
              <a:t>they will notice, and will take it as a compliment</a:t>
            </a:r>
          </a:p>
          <a:p>
            <a:pPr lvl="1"/>
            <a:r>
              <a:rPr lang="en-US" dirty="0" smtClean="0"/>
              <a:t> seriously, don’t worry about frightening them</a:t>
            </a:r>
          </a:p>
          <a:p>
            <a:pPr lvl="1"/>
            <a:r>
              <a:rPr lang="en-US" dirty="0" smtClean="0"/>
              <a:t> besides, they deserve it!</a:t>
            </a:r>
          </a:p>
          <a:p>
            <a:r>
              <a:rPr lang="en-US" dirty="0" smtClean="0"/>
              <a:t>Follow all contributors to DSpace</a:t>
            </a:r>
          </a:p>
          <a:p>
            <a:r>
              <a:rPr lang="en-US" dirty="0" smtClean="0"/>
              <a:t>“Star” and “watch” interesting projects</a:t>
            </a:r>
          </a:p>
          <a:p>
            <a:r>
              <a:rPr lang="en-US" dirty="0" smtClean="0"/>
              <a:t>Configure your notifications (but </a:t>
            </a:r>
            <a:br>
              <a:rPr lang="en-US" dirty="0" smtClean="0"/>
            </a:br>
            <a:r>
              <a:rPr lang="en-US" dirty="0" smtClean="0"/>
              <a:t>don’t just turn them off)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GitHub</a:t>
            </a:r>
            <a:r>
              <a:rPr lang="en-US" dirty="0" smtClean="0"/>
              <a:t> is Social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all the contributors to DSpace, not just the committers</a:t>
            </a:r>
          </a:p>
          <a:p>
            <a:pPr lvl="1"/>
            <a:r>
              <a:rPr lang="en-US" dirty="0">
                <a:hlinkClick r:id="rId2"/>
              </a:rPr>
              <a:t>https://github.com/DSpace/DSpace/graphs/</a:t>
            </a:r>
            <a:r>
              <a:rPr lang="en-US" dirty="0" smtClean="0">
                <a:hlinkClick r:id="rId2"/>
              </a:rPr>
              <a:t>contributors</a:t>
            </a:r>
            <a:endParaRPr lang="en-US" dirty="0" smtClean="0"/>
          </a:p>
          <a:p>
            <a:pPr lvl="1"/>
            <a:r>
              <a:rPr lang="en-US" dirty="0" smtClean="0"/>
              <a:t>Star and “watch” interesting projects</a:t>
            </a:r>
          </a:p>
          <a:p>
            <a:pPr lvl="1"/>
            <a:r>
              <a:rPr lang="en-US" dirty="0" smtClean="0"/>
              <a:t>Keep an eye on the DSpace wiki for new and interesting projects</a:t>
            </a:r>
          </a:p>
          <a:p>
            <a:endParaRPr lang="en-US" dirty="0"/>
          </a:p>
        </p:txBody>
      </p:sp>
      <p:pic>
        <p:nvPicPr>
          <p:cNvPr id="5" name="Picture 4" descr="octocat-github-348x196.jpg"/>
          <p:cNvPicPr>
            <a:picLocks noChangeAspect="1"/>
          </p:cNvPicPr>
          <p:nvPr/>
        </p:nvPicPr>
        <p:blipFill rotWithShape="1">
          <a:blip r:embed="rId3" cstate="screen">
            <a:alphaModFix am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4844" y="4630794"/>
            <a:ext cx="2089156" cy="222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and interesting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Terry Brady at Georgetown University</a:t>
            </a:r>
          </a:p>
          <a:p>
            <a:pPr lvl="1"/>
            <a:r>
              <a:rPr lang="en-US" dirty="0">
                <a:hlinkClick r:id="rId2"/>
              </a:rPr>
              <a:t>https://github.com/</a:t>
            </a:r>
            <a:r>
              <a:rPr lang="en-US" dirty="0" smtClean="0">
                <a:hlinkClick r:id="rId2"/>
              </a:rPr>
              <a:t>terrywbrady</a:t>
            </a:r>
            <a:endParaRPr lang="en-US" dirty="0" smtClean="0"/>
          </a:p>
          <a:p>
            <a:pPr lvl="1"/>
            <a:r>
              <a:rPr lang="en-US" dirty="0" smtClean="0"/>
              <a:t>File-Analyzer</a:t>
            </a:r>
          </a:p>
          <a:p>
            <a:pPr lvl="1"/>
            <a:r>
              <a:rPr lang="en-US" dirty="0" smtClean="0"/>
              <a:t>Batch-Tools</a:t>
            </a:r>
          </a:p>
          <a:p>
            <a:r>
              <a:rPr lang="en-US" dirty="0" smtClean="0"/>
              <a:t>Kim Shepherd (</a:t>
            </a:r>
            <a:r>
              <a:rPr lang="en-US" dirty="0" err="1" smtClean="0"/>
              <a:t>kshepherd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hlinkClick r:id="rId3"/>
              </a:rPr>
              <a:t>http://tinyurl.com/dspace-</a:t>
            </a:r>
            <a:r>
              <a:rPr lang="en-US" dirty="0" smtClean="0">
                <a:hlinkClick r:id="rId3"/>
              </a:rPr>
              <a:t>streaming</a:t>
            </a:r>
            <a:endParaRPr lang="en-US" dirty="0" smtClean="0"/>
          </a:p>
          <a:p>
            <a:r>
              <a:rPr lang="en-US" dirty="0" smtClean="0"/>
              <a:t>Hardy Pottinger (</a:t>
            </a:r>
            <a:r>
              <a:rPr lang="en-US" dirty="0" err="1" smtClean="0"/>
              <a:t>hardyoyo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hlinkClick r:id="rId4"/>
              </a:rPr>
              <a:t>http://tinyurl.com/dspace-replace-</a:t>
            </a:r>
            <a:r>
              <a:rPr lang="en-US" dirty="0" smtClean="0">
                <a:hlinkClick r:id="rId4"/>
              </a:rPr>
              <a:t>auth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51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and interesting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Richard Rodgers’ MDS (Modern DSpace)</a:t>
            </a:r>
          </a:p>
          <a:p>
            <a:pPr lvl="1"/>
            <a:r>
              <a:rPr lang="en-US" dirty="0">
                <a:hlinkClick r:id="rId3"/>
              </a:rPr>
              <a:t>https://github.com/richardrodgers/</a:t>
            </a:r>
            <a:r>
              <a:rPr lang="en-US" dirty="0" smtClean="0">
                <a:hlinkClick r:id="rId3"/>
              </a:rPr>
              <a:t>mds</a:t>
            </a:r>
            <a:endParaRPr lang="en-US" dirty="0" smtClean="0"/>
          </a:p>
          <a:p>
            <a:pPr marL="514350" indent="-457200"/>
            <a:r>
              <a:rPr lang="en-US" dirty="0" err="1" smtClean="0"/>
              <a:t>Anja</a:t>
            </a:r>
            <a:r>
              <a:rPr lang="en-US" dirty="0" smtClean="0"/>
              <a:t> LeBlanc’s REST-API work (search, plus the new JORUM interface)</a:t>
            </a:r>
          </a:p>
          <a:p>
            <a:pPr marL="914400" lvl="1" indent="-457200"/>
            <a:r>
              <a:rPr lang="en-US" dirty="0">
                <a:hlinkClick r:id="rId4"/>
              </a:rPr>
              <a:t>https://github.com/DSpace/DSpace/pull/</a:t>
            </a:r>
            <a:r>
              <a:rPr lang="en-US" dirty="0" smtClean="0">
                <a:hlinkClick r:id="rId4"/>
              </a:rPr>
              <a:t>434</a:t>
            </a:r>
            <a:endParaRPr lang="en-US" dirty="0" smtClean="0"/>
          </a:p>
          <a:p>
            <a:r>
              <a:rPr lang="en-US" dirty="0" smtClean="0"/>
              <a:t>Almost anything that looks interesting in the list of DSpace “pull requests”</a:t>
            </a:r>
          </a:p>
          <a:p>
            <a:pPr lvl="1"/>
            <a:r>
              <a:rPr lang="en-US" dirty="0">
                <a:hlinkClick r:id="rId5"/>
              </a:rPr>
              <a:t>https://github.com/dspace/dspace/</a:t>
            </a:r>
            <a:r>
              <a:rPr lang="en-US" dirty="0" smtClean="0">
                <a:hlinkClick r:id="rId5"/>
              </a:rPr>
              <a:t>pulls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480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1822705353_5c5c28474b_b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0" t="15634" r="9596" b="13448"/>
          <a:stretch/>
        </p:blipFill>
        <p:spPr>
          <a:xfrm>
            <a:off x="457200" y="1337128"/>
            <a:ext cx="8222673" cy="509369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MIT: API for data mining OA </a:t>
            </a:r>
            <a:r>
              <a:rPr lang="en-US" dirty="0" err="1" smtClean="0"/>
              <a:t>fulltext</a:t>
            </a:r>
            <a:r>
              <a:rPr lang="en-US" dirty="0" smtClean="0"/>
              <a:t> items in DSpace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42818" y="5992152"/>
            <a:ext cx="125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</a:t>
            </a:r>
            <a:r>
              <a:rPr lang="en-US" dirty="0" err="1" smtClean="0"/>
              <a:t>sandsfish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82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worth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Harvard’s </a:t>
            </a:r>
            <a:r>
              <a:rPr lang="en-US" dirty="0" err="1" smtClean="0"/>
              <a:t>MyDASH</a:t>
            </a:r>
            <a:r>
              <a:rPr lang="en-US" dirty="0" smtClean="0"/>
              <a:t> site code</a:t>
            </a:r>
          </a:p>
          <a:p>
            <a:pPr lvl="1"/>
            <a:r>
              <a:rPr lang="en-US" dirty="0">
                <a:hlinkClick r:id="rId3"/>
              </a:rPr>
              <a:t>https://github.com/oscharvard/</a:t>
            </a:r>
            <a:r>
              <a:rPr lang="en-US" dirty="0" smtClean="0">
                <a:hlinkClick r:id="rId3"/>
              </a:rPr>
              <a:t>mydash</a:t>
            </a:r>
            <a:endParaRPr lang="en-US" dirty="0" smtClean="0"/>
          </a:p>
          <a:p>
            <a:pPr lvl="1"/>
            <a:r>
              <a:rPr lang="en-US" dirty="0" smtClean="0"/>
              <a:t>It’s a Drupal interface to DSpace statistics</a:t>
            </a:r>
          </a:p>
          <a:p>
            <a:pPr lvl="1"/>
            <a:r>
              <a:rPr lang="en-US" dirty="0" smtClean="0"/>
              <a:t>See it </a:t>
            </a:r>
            <a:r>
              <a:rPr lang="en-US" dirty="0"/>
              <a:t>in action at </a:t>
            </a:r>
            <a:endParaRPr lang="en-US" dirty="0" smtClean="0"/>
          </a:p>
          <a:p>
            <a:pPr lvl="2"/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://osc.hul.harvard.edu/dash/</a:t>
            </a:r>
            <a:r>
              <a:rPr lang="en-US" dirty="0" smtClean="0">
                <a:hlinkClick r:id="rId4"/>
              </a:rPr>
              <a:t>mydash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5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don’t need to be a developer to participate in the conversation!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“Just watching” is enough, the number of watchers on a project is useful data</a:t>
            </a:r>
          </a:p>
          <a:p>
            <a:r>
              <a:rPr lang="en-US" dirty="0" smtClean="0"/>
              <a:t>if you get a notification about something interesting to you, pass it on to your developers: be their “eyes and ears”</a:t>
            </a:r>
          </a:p>
          <a:p>
            <a:r>
              <a:rPr lang="en-US" dirty="0" smtClean="0"/>
              <a:t>if a developer asks for help in evaluating their work, </a:t>
            </a:r>
            <a:r>
              <a:rPr lang="en-US" i="1" dirty="0" smtClean="0"/>
              <a:t>you</a:t>
            </a:r>
            <a:r>
              <a:rPr lang="en-US" dirty="0" smtClean="0"/>
              <a:t> may be able to provide that feedback (don’t assume you are not able)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3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talk a little bit about IRC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Relay Chat, it’s the great grandfather of Instant Messaging</a:t>
            </a:r>
          </a:p>
          <a:p>
            <a:r>
              <a:rPr lang="en-US" dirty="0" smtClean="0"/>
              <a:t>You’ve heard of it, but it’s “scary”</a:t>
            </a:r>
          </a:p>
          <a:p>
            <a:r>
              <a:rPr lang="en-US" dirty="0" smtClean="0"/>
              <a:t>It even scares developers</a:t>
            </a:r>
          </a:p>
          <a:p>
            <a:r>
              <a:rPr lang="en-US" dirty="0" smtClean="0"/>
              <a:t>But, IRC remains </a:t>
            </a:r>
            <a:r>
              <a:rPr lang="en-US" i="1" dirty="0" smtClean="0"/>
              <a:t>the best way </a:t>
            </a:r>
            <a:r>
              <a:rPr lang="en-US" dirty="0" smtClean="0"/>
              <a:t>to regularly interact directly with the DSpace developer community, while we discuss building the software, day in, day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5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IRC: it’s not that scary, really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You don’t have to install anything, just go here:</a:t>
            </a:r>
          </a:p>
          <a:p>
            <a:pPr marL="400050" lvl="1" indent="0">
              <a:buNone/>
            </a:pPr>
            <a:r>
              <a:rPr lang="en-US" sz="2400" u="sng" dirty="0">
                <a:hlinkClick r:id="rId2"/>
              </a:rPr>
              <a:t>http://webchat.freenode.net/?channels=</a:t>
            </a:r>
            <a:r>
              <a:rPr lang="en-US" sz="2400" u="sng" dirty="0" smtClean="0">
                <a:hlinkClick r:id="rId2"/>
              </a:rPr>
              <a:t>dspace</a:t>
            </a:r>
            <a:endParaRPr lang="en-US" sz="2400" u="sng" dirty="0" smtClean="0"/>
          </a:p>
          <a:p>
            <a:r>
              <a:rPr lang="en-US" sz="2400" dirty="0" smtClean="0"/>
              <a:t>Or here:</a:t>
            </a:r>
          </a:p>
          <a:p>
            <a:pPr marL="400050" lvl="1" indent="0">
              <a:buNone/>
            </a:pPr>
            <a:r>
              <a:rPr lang="en-US" sz="2400" dirty="0">
                <a:hlinkClick r:id="rId3"/>
              </a:rPr>
              <a:t>h</a:t>
            </a:r>
            <a:r>
              <a:rPr lang="en-US" sz="2400" u="sng" dirty="0">
                <a:hlinkClick r:id="rId3"/>
              </a:rPr>
              <a:t>ttp://webchat.freenode.net/?channels=</a:t>
            </a:r>
            <a:r>
              <a:rPr lang="en-US" sz="2400" u="sng" dirty="0" smtClean="0">
                <a:hlinkClick r:id="rId3"/>
              </a:rPr>
              <a:t>duraspace</a:t>
            </a:r>
            <a:endParaRPr lang="en-US" sz="2400" u="sng" dirty="0" smtClean="0"/>
          </a:p>
          <a:p>
            <a:pPr marL="457200" indent="-457200"/>
            <a:r>
              <a:rPr lang="en-US" sz="2400" dirty="0" smtClean="0"/>
              <a:t>Pick a nickname for yourself</a:t>
            </a:r>
          </a:p>
          <a:p>
            <a:pPr marL="857250" lvl="1" indent="-457200"/>
            <a:r>
              <a:rPr lang="en-US" sz="2400" dirty="0" err="1" smtClean="0"/>
              <a:t>FirstnameLastname</a:t>
            </a:r>
            <a:r>
              <a:rPr lang="en-US" sz="2400" dirty="0" smtClean="0"/>
              <a:t> works fine and is friendly</a:t>
            </a:r>
          </a:p>
          <a:p>
            <a:pPr marL="457200" indent="-457200"/>
            <a:r>
              <a:rPr lang="en-US" sz="2400" dirty="0" smtClean="0"/>
              <a:t>Say hello, start a conversation (whatever is on your mind about DSpace works)</a:t>
            </a:r>
          </a:p>
          <a:p>
            <a:pPr marL="457200" indent="-457200"/>
            <a:r>
              <a:rPr lang="en-US" sz="2400" dirty="0" smtClean="0"/>
              <a:t>Or listen to the ongoing conversation</a:t>
            </a:r>
          </a:p>
          <a:p>
            <a:pPr marL="457200" indent="-457200"/>
            <a:r>
              <a:rPr lang="en-US" sz="2400" dirty="0" smtClean="0"/>
              <a:t>We are all very friendly and will treat you with courtesy, </a:t>
            </a:r>
            <a:br>
              <a:rPr lang="en-US" sz="2400" dirty="0" smtClean="0"/>
            </a:br>
            <a:r>
              <a:rPr lang="en-US" sz="2400" dirty="0" smtClean="0"/>
              <a:t>I promise</a:t>
            </a:r>
          </a:p>
          <a:p>
            <a:pPr marL="400050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4843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IRC: it’s not that scary, really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don’t have to hang out all day every day</a:t>
            </a:r>
          </a:p>
          <a:p>
            <a:pPr lvl="1"/>
            <a:r>
              <a:rPr lang="en-US" dirty="0" smtClean="0"/>
              <a:t>Though, if you do, that’s cool</a:t>
            </a:r>
          </a:p>
          <a:p>
            <a:pPr lvl="1"/>
            <a:r>
              <a:rPr lang="en-US" dirty="0" smtClean="0"/>
              <a:t>We won’t judge, but we might put you to work</a:t>
            </a:r>
          </a:p>
          <a:p>
            <a:r>
              <a:rPr lang="en-US" dirty="0" smtClean="0"/>
              <a:t>If you can spare the time, sit in on our weekly Developer’s Meeting (every Wednesday at 20:00 UTC in #</a:t>
            </a:r>
            <a:r>
              <a:rPr lang="en-US" dirty="0" err="1" smtClean="0"/>
              <a:t>duraspace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Watch for an announcement of a release date, the #</a:t>
            </a:r>
            <a:r>
              <a:rPr lang="en-US" dirty="0" err="1" smtClean="0"/>
              <a:t>dspace</a:t>
            </a:r>
            <a:r>
              <a:rPr lang="en-US" dirty="0" smtClean="0"/>
              <a:t> room can get pretty entertaining on release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have so much to do!</a:t>
            </a:r>
            <a:endParaRPr lang="en-US" dirty="0"/>
          </a:p>
        </p:txBody>
      </p:sp>
      <p:pic>
        <p:nvPicPr>
          <p:cNvPr id="4" name="Content Placeholder 3" descr="messy_desk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21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Developing software does not need to be as hard as we have made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was overwhelmed</a:t>
            </a:r>
          </a:p>
          <a:p>
            <a:r>
              <a:rPr lang="en-US" dirty="0" smtClean="0"/>
              <a:t>My boss said, “We’ll get you some help.”</a:t>
            </a:r>
          </a:p>
          <a:p>
            <a:r>
              <a:rPr lang="en-US" dirty="0" smtClean="0"/>
              <a:t>We hired a student</a:t>
            </a:r>
          </a:p>
          <a:p>
            <a:r>
              <a:rPr lang="en-US" dirty="0" smtClean="0"/>
              <a:t>I did my best to show him the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88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old way</a:t>
            </a:r>
            <a:endParaRPr lang="en-US" dirty="0"/>
          </a:p>
        </p:txBody>
      </p:sp>
      <p:pic>
        <p:nvPicPr>
          <p:cNvPr id="5" name="Picture Placeholder 4" descr="dev_space_before.png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46" b="-826"/>
          <a:stretch/>
        </p:blipFill>
        <p:spPr>
          <a:xfrm>
            <a:off x="908239" y="1319924"/>
            <a:ext cx="7384396" cy="311302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568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spent months, he did not get past this hurdle</a:t>
            </a:r>
            <a:endParaRPr lang="en-US" dirty="0"/>
          </a:p>
        </p:txBody>
      </p:sp>
      <p:pic>
        <p:nvPicPr>
          <p:cNvPr id="5" name="Picture Placeholder 4" descr="InformationOverloadIsPainfulByBandita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777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complained,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 err="1" smtClean="0"/>
              <a:t>sysadmin</a:t>
            </a:r>
            <a:r>
              <a:rPr lang="en-US" dirty="0" smtClean="0"/>
              <a:t> pointed me to Vagrant</a:t>
            </a:r>
          </a:p>
          <a:p>
            <a:r>
              <a:rPr lang="en-US" dirty="0">
                <a:hlinkClick r:id="rId2"/>
              </a:rPr>
              <a:t>http://www.vagrantup.com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Go there now if you want, it’s cool with me.</a:t>
            </a:r>
          </a:p>
          <a:p>
            <a:r>
              <a:rPr lang="en-US" dirty="0" smtClean="0"/>
              <a:t>“Development environments made easy.”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96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Vagrant?</a:t>
            </a:r>
            <a:endParaRPr lang="en-US" dirty="0"/>
          </a:p>
        </p:txBody>
      </p:sp>
      <p:pic>
        <p:nvPicPr>
          <p:cNvPr id="4" name="Content Placeholder 3" descr="dev_space_after.pn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926" b="-159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855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No, really, what is Vagrant?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“Vagrant is a tool for building complete development environments.”</a:t>
            </a:r>
          </a:p>
          <a:p>
            <a:pPr marL="0" indent="0">
              <a:buNone/>
            </a:pPr>
            <a:r>
              <a:rPr lang="en-US" dirty="0" smtClean="0"/>
              <a:t>Set up a development environment</a:t>
            </a:r>
          </a:p>
          <a:p>
            <a:r>
              <a:rPr lang="en-US" dirty="0" smtClean="0"/>
              <a:t>Quickly</a:t>
            </a:r>
          </a:p>
          <a:p>
            <a:r>
              <a:rPr lang="en-US" dirty="0" smtClean="0"/>
              <a:t>Reproducibly</a:t>
            </a:r>
          </a:p>
          <a:p>
            <a:r>
              <a:rPr lang="en-US" dirty="0" smtClean="0"/>
              <a:t>In a way that is readily sharable with others</a:t>
            </a: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http://www.vagrantup.com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187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Vagrant-DSpace is born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https://github.com/dspace/vagrant-</a:t>
            </a:r>
            <a:r>
              <a:rPr lang="en-US" dirty="0" smtClean="0">
                <a:hlinkClick r:id="rId3"/>
              </a:rPr>
              <a:t>dspace</a:t>
            </a:r>
            <a:endParaRPr lang="en-US" dirty="0"/>
          </a:p>
          <a:p>
            <a:r>
              <a:rPr lang="en-US" dirty="0" smtClean="0"/>
              <a:t>A collaboration between myself and Tim Donohue, with some help </a:t>
            </a:r>
            <a:r>
              <a:rPr lang="en-US" dirty="0"/>
              <a:t>from Luigi Andrea </a:t>
            </a:r>
            <a:r>
              <a:rPr lang="en-US" dirty="0" err="1" smtClean="0"/>
              <a:t>Pascarelli</a:t>
            </a:r>
            <a:r>
              <a:rPr lang="en-US" dirty="0" smtClean="0"/>
              <a:t> (thanks, Tim &amp; Andrea, we owe you)</a:t>
            </a:r>
          </a:p>
          <a:p>
            <a:r>
              <a:rPr lang="en-US" dirty="0"/>
              <a:t>I knew Tim was working on Puppet modules for provisioning DSpace Direct, so I pestered him to share his modules with </a:t>
            </a:r>
            <a:r>
              <a:rPr lang="en-US" dirty="0" smtClean="0"/>
              <a:t>me</a:t>
            </a:r>
          </a:p>
          <a:p>
            <a:r>
              <a:rPr lang="en-US" dirty="0"/>
              <a:t>Vagrant has Puppet embedded, Tim shared what he had, </a:t>
            </a:r>
            <a:r>
              <a:rPr lang="en-US" dirty="0" smtClean="0"/>
              <a:t>we </a:t>
            </a:r>
            <a:r>
              <a:rPr lang="en-US" dirty="0"/>
              <a:t>got it </a:t>
            </a:r>
            <a:r>
              <a:rPr lang="en-US" dirty="0" smtClean="0"/>
              <a:t>all working with </a:t>
            </a:r>
            <a:r>
              <a:rPr lang="en-US" dirty="0"/>
              <a:t>Vagrant</a:t>
            </a:r>
          </a:p>
        </p:txBody>
      </p:sp>
    </p:spTree>
    <p:extLst>
      <p:ext uri="{BB962C8B-B14F-4D97-AF65-F5344CB8AC3E}">
        <p14:creationId xmlns:p14="http://schemas.microsoft.com/office/powerpoint/2010/main" val="15490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 Source Software </a:t>
            </a:r>
            <a:r>
              <a:rPr lang="en-US" dirty="0" smtClean="0"/>
              <a:t>Development</a:t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a conversation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“Hey</a:t>
            </a:r>
            <a:r>
              <a:rPr lang="en-US" dirty="0"/>
              <a:t>, I hear </a:t>
            </a:r>
            <a:r>
              <a:rPr lang="en-US" dirty="0" smtClean="0"/>
              <a:t>you’re </a:t>
            </a:r>
            <a:r>
              <a:rPr lang="en-US" dirty="0"/>
              <a:t>working on something awesome, can </a:t>
            </a:r>
            <a:r>
              <a:rPr lang="en-US" dirty="0" smtClean="0"/>
              <a:t>I play</a:t>
            </a:r>
            <a:r>
              <a:rPr lang="en-US" dirty="0"/>
              <a:t>, too</a:t>
            </a:r>
            <a:r>
              <a:rPr lang="en-US" dirty="0" smtClean="0"/>
              <a:t>?”</a:t>
            </a:r>
          </a:p>
          <a:p>
            <a:r>
              <a:rPr lang="en-US" dirty="0" err="1" smtClean="0"/>
              <a:t>GitHub</a:t>
            </a:r>
            <a:r>
              <a:rPr lang="en-US" dirty="0" smtClean="0"/>
              <a:t> formalizes the process</a:t>
            </a:r>
            <a:endParaRPr lang="en-US" dirty="0"/>
          </a:p>
          <a:p>
            <a:pPr lvl="1"/>
            <a:r>
              <a:rPr lang="en-US" dirty="0" smtClean="0"/>
              <a:t>Fork a project (“hey, this is cool, I want to play!”)</a:t>
            </a:r>
          </a:p>
          <a:p>
            <a:pPr lvl="1"/>
            <a:r>
              <a:rPr lang="en-US" dirty="0" smtClean="0"/>
              <a:t>Provide Pull Requests (“here’s something cool I did with your thing, you might like it, let’s play!”)</a:t>
            </a:r>
          </a:p>
          <a:p>
            <a:pPr lvl="1"/>
            <a:r>
              <a:rPr lang="en-US" dirty="0" smtClean="0"/>
              <a:t>Code comments (“I tested your cool thing, here’s what I found out, thanks for sharing, you are awesome!”)</a:t>
            </a:r>
          </a:p>
        </p:txBody>
      </p:sp>
    </p:spTree>
    <p:extLst>
      <p:ext uri="{BB962C8B-B14F-4D97-AF65-F5344CB8AC3E}">
        <p14:creationId xmlns:p14="http://schemas.microsoft.com/office/powerpoint/2010/main" val="359054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is fun! the spirit of play and exploration is really important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try new </a:t>
            </a:r>
            <a:r>
              <a:rPr lang="en-US" dirty="0" smtClean="0"/>
              <a:t>things (especially try Vagrant</a:t>
            </a:r>
            <a:r>
              <a:rPr lang="en-US" smtClean="0"/>
              <a:t>-DSpace)</a:t>
            </a:r>
            <a:endParaRPr lang="en-US" dirty="0" smtClean="0"/>
          </a:p>
          <a:p>
            <a:r>
              <a:rPr lang="en-US" dirty="0" smtClean="0"/>
              <a:t>talk </a:t>
            </a:r>
            <a:r>
              <a:rPr lang="en-US" dirty="0"/>
              <a:t>about what you are </a:t>
            </a:r>
            <a:r>
              <a:rPr lang="en-US" dirty="0" smtClean="0"/>
              <a:t>learning</a:t>
            </a:r>
          </a:p>
          <a:p>
            <a:r>
              <a:rPr lang="en-US" dirty="0"/>
              <a:t>if you find a solution to a problem you've asked someone to work on for you, tell them! They'll be really excited, and so will you</a:t>
            </a:r>
            <a:r>
              <a:rPr lang="en-US" dirty="0" smtClean="0"/>
              <a:t>!</a:t>
            </a:r>
          </a:p>
          <a:p>
            <a:r>
              <a:rPr lang="en-US" dirty="0" smtClean="0"/>
              <a:t>consider testing a Pull Request and providing feedback in </a:t>
            </a:r>
            <a:r>
              <a:rPr lang="en-US" dirty="0" err="1" smtClean="0"/>
              <a:t>GitHub</a:t>
            </a:r>
            <a:r>
              <a:rPr lang="en-US" dirty="0" smtClean="0"/>
              <a:t> (watch the DSpace-release mail list for suggestions on what needs testing)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7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trackers are awesome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there is lots of "low hanging fruit" in the DSpace </a:t>
            </a:r>
            <a:r>
              <a:rPr lang="en-US" dirty="0" smtClean="0"/>
              <a:t>JIRA issue tracker</a:t>
            </a:r>
          </a:p>
          <a:p>
            <a:r>
              <a:rPr lang="en-US" dirty="0">
                <a:hlinkClick r:id="rId3"/>
              </a:rPr>
              <a:t>https://jira.duraspace.org/issues/?filter=</a:t>
            </a:r>
            <a:r>
              <a:rPr lang="en-US" dirty="0" smtClean="0">
                <a:hlinkClick r:id="rId3"/>
              </a:rPr>
              <a:t>12102</a:t>
            </a:r>
            <a:endParaRPr lang="en-US" dirty="0" smtClean="0"/>
          </a:p>
          <a:p>
            <a:r>
              <a:rPr lang="en-US" dirty="0" smtClean="0"/>
              <a:t>The label “low hanging fruit” is a work in progress, we will tag more tickets as we review them</a:t>
            </a:r>
          </a:p>
          <a:p>
            <a:r>
              <a:rPr lang="en-US" dirty="0" smtClean="0"/>
              <a:t>Tell your developers, this is an easy way to get your feet wet, and be useful at the same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4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i="1" dirty="0" smtClean="0"/>
              <a:t>all</a:t>
            </a:r>
            <a:r>
              <a:rPr lang="en-US" dirty="0" smtClean="0"/>
              <a:t> have so much to do!</a:t>
            </a:r>
            <a:endParaRPr lang="en-US" dirty="0"/>
          </a:p>
        </p:txBody>
      </p:sp>
      <p:pic>
        <p:nvPicPr>
          <p:cNvPr id="4" name="Content Placeholder 3" descr="messy_desk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698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a developer </a:t>
            </a:r>
            <a:r>
              <a:rPr lang="en-US" dirty="0"/>
              <a:t>is working on something you're interested in, let them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good: email or face to </a:t>
            </a:r>
            <a:r>
              <a:rPr lang="en-US" dirty="0" smtClean="0"/>
              <a:t>face</a:t>
            </a:r>
          </a:p>
          <a:p>
            <a:r>
              <a:rPr lang="en-US" dirty="0"/>
              <a:t>better: try their code and give them feedback on it </a:t>
            </a:r>
            <a:endParaRPr lang="en-US" dirty="0" smtClean="0"/>
          </a:p>
          <a:p>
            <a:pPr lvl="1"/>
            <a:r>
              <a:rPr lang="en-US" dirty="0" smtClean="0"/>
              <a:t>what </a:t>
            </a:r>
            <a:r>
              <a:rPr lang="en-US" dirty="0"/>
              <a:t>works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what doesn’t</a:t>
            </a:r>
            <a:endParaRPr lang="en-US" dirty="0"/>
          </a:p>
          <a:p>
            <a:pPr lvl="1"/>
            <a:r>
              <a:rPr lang="en-US" dirty="0" smtClean="0"/>
              <a:t>what </a:t>
            </a:r>
            <a:r>
              <a:rPr lang="en-US" dirty="0"/>
              <a:t>surprised </a:t>
            </a:r>
            <a:r>
              <a:rPr lang="en-US" dirty="0" smtClean="0"/>
              <a:t>you</a:t>
            </a:r>
            <a:endParaRPr lang="en-US" dirty="0"/>
          </a:p>
          <a:p>
            <a:pPr lvl="1"/>
            <a:r>
              <a:rPr lang="en-US" dirty="0" smtClean="0"/>
              <a:t>what </a:t>
            </a:r>
            <a:r>
              <a:rPr lang="en-US" dirty="0"/>
              <a:t>delighted </a:t>
            </a:r>
            <a:r>
              <a:rPr lang="en-US" dirty="0" smtClean="0"/>
              <a:t>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7040"/>
            <a:ext cx="8229600" cy="7505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no one is working on the feature you’d like to exist, let the</a:t>
            </a:r>
            <a:br>
              <a:rPr lang="en-US" dirty="0" smtClean="0"/>
            </a:br>
            <a:r>
              <a:rPr lang="en-US" dirty="0" smtClean="0"/>
              <a:t>community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9189"/>
            <a:ext cx="8229600" cy="3906974"/>
          </a:xfrm>
        </p:spPr>
        <p:txBody>
          <a:bodyPr/>
          <a:lstStyle/>
          <a:p>
            <a:r>
              <a:rPr lang="en-US" dirty="0" smtClean="0"/>
              <a:t>Good: ask about it on the mail lists</a:t>
            </a:r>
          </a:p>
          <a:p>
            <a:r>
              <a:rPr lang="en-US" dirty="0" smtClean="0"/>
              <a:t>Better: work with DCAT, and advocate for the feature</a:t>
            </a:r>
          </a:p>
          <a:p>
            <a:r>
              <a:rPr lang="en-US" dirty="0" smtClean="0"/>
              <a:t>If you know of other institutions that might be working on the feature, or something similar, start a conversation with their developers, or have your developers do the same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7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“My code is not ready to share”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start a collaboration conversation, you may hear this</a:t>
            </a:r>
          </a:p>
          <a:p>
            <a:r>
              <a:rPr lang="en-US" dirty="0" smtClean="0"/>
              <a:t>Ignore them (but don’t be rude about it)</a:t>
            </a:r>
          </a:p>
          <a:p>
            <a:r>
              <a:rPr lang="en-US" dirty="0" smtClean="0"/>
              <a:t>Keep asking anyway (just not every day)</a:t>
            </a:r>
          </a:p>
          <a:p>
            <a:r>
              <a:rPr lang="en-US" dirty="0" smtClean="0"/>
              <a:t>Talk about what they are working on with others (they may also ask them)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45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many ways to participate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mail </a:t>
            </a:r>
            <a:r>
              <a:rPr lang="en-US" dirty="0" smtClean="0"/>
              <a:t>lists</a:t>
            </a:r>
          </a:p>
          <a:p>
            <a:r>
              <a:rPr lang="en-US" dirty="0" smtClean="0"/>
              <a:t>DCAT</a:t>
            </a:r>
          </a:p>
          <a:p>
            <a:r>
              <a:rPr lang="en-US" dirty="0"/>
              <a:t>m</a:t>
            </a:r>
            <a:r>
              <a:rPr lang="en-US" dirty="0" smtClean="0"/>
              <a:t>eetings like this one</a:t>
            </a:r>
          </a:p>
          <a:p>
            <a:r>
              <a:rPr lang="en-US" dirty="0" err="1" smtClean="0"/>
              <a:t>GitHub</a:t>
            </a:r>
            <a:r>
              <a:rPr lang="en-US" dirty="0" smtClean="0"/>
              <a:t> is “Social Coding”</a:t>
            </a:r>
          </a:p>
          <a:p>
            <a:r>
              <a:rPr lang="en-US" dirty="0" smtClean="0"/>
              <a:t>IRC is worth the time</a:t>
            </a:r>
          </a:p>
          <a:p>
            <a:r>
              <a:rPr lang="en-US" dirty="0" smtClean="0"/>
              <a:t>Development doesn’t have to be scary or hard</a:t>
            </a:r>
          </a:p>
          <a:p>
            <a:r>
              <a:rPr lang="en-US" dirty="0" smtClean="0"/>
              <a:t>Collaboration is fun!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0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 play with us!</a:t>
            </a:r>
            <a:endParaRPr lang="en-US" dirty="0"/>
          </a:p>
        </p:txBody>
      </p:sp>
      <p:pic>
        <p:nvPicPr>
          <p:cNvPr id="7" name="Content Placeholder 6" descr="HandByAtleB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311684"/>
            <a:ext cx="8229600" cy="4525963"/>
          </a:xfrm>
        </p:spPr>
      </p:pic>
      <p:sp>
        <p:nvSpPr>
          <p:cNvPr id="4" name="Rectangle 3"/>
          <p:cNvSpPr/>
          <p:nvPr/>
        </p:nvSpPr>
        <p:spPr>
          <a:xfrm>
            <a:off x="457200" y="5837647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slides are </a:t>
            </a:r>
            <a:r>
              <a:rPr lang="en-US" dirty="0" smtClean="0"/>
              <a:t>at: </a:t>
            </a:r>
            <a:r>
              <a:rPr lang="fi-FI" dirty="0" smtClean="0">
                <a:hlinkClick r:id="rId3"/>
              </a:rPr>
              <a:t>http</a:t>
            </a:r>
            <a:r>
              <a:rPr lang="fi-FI" dirty="0">
                <a:hlinkClick r:id="rId3"/>
              </a:rPr>
              <a:t>://hdl.handle.net/10355/41264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79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7" name="Content Placeholder 6" descr="BehindTheWallByJoaquinPereya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288485"/>
            <a:ext cx="8229600" cy="4525963"/>
          </a:xfrm>
        </p:spPr>
      </p:pic>
      <p:sp>
        <p:nvSpPr>
          <p:cNvPr id="3" name="Rectangle 2"/>
          <p:cNvSpPr/>
          <p:nvPr/>
        </p:nvSpPr>
        <p:spPr>
          <a:xfrm>
            <a:off x="457200" y="5837647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slides are </a:t>
            </a:r>
            <a:r>
              <a:rPr lang="en-US" dirty="0" smtClean="0"/>
              <a:t>at: </a:t>
            </a:r>
            <a:r>
              <a:rPr lang="fi-FI" dirty="0" smtClean="0">
                <a:hlinkClick r:id="rId4"/>
              </a:rPr>
              <a:t>http</a:t>
            </a:r>
            <a:r>
              <a:rPr lang="fi-FI" dirty="0">
                <a:hlinkClick r:id="rId4"/>
              </a:rPr>
              <a:t>://hdl.handle.net/10355/41264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08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364"/>
            <a:ext cx="8229600" cy="4890799"/>
          </a:xfrm>
        </p:spPr>
        <p:txBody>
          <a:bodyPr>
            <a:normAutofit lnSpcReduction="10000"/>
          </a:bodyPr>
          <a:lstStyle/>
          <a:p>
            <a:r>
              <a:rPr lang="en-US" sz="1600" i="1" dirty="0" smtClean="0"/>
              <a:t>Push</a:t>
            </a:r>
            <a:r>
              <a:rPr lang="en-US" sz="1600" dirty="0" smtClean="0"/>
              <a:t> </a:t>
            </a:r>
            <a:r>
              <a:rPr lang="en-US" sz="1600" dirty="0"/>
              <a:t>by </a:t>
            </a:r>
            <a:r>
              <a:rPr lang="en-US" sz="1600" dirty="0" err="1"/>
              <a:t>Rohan</a:t>
            </a:r>
            <a:r>
              <a:rPr lang="en-US" sz="1600" dirty="0"/>
              <a:t> Gupta </a:t>
            </a:r>
            <a:r>
              <a:rPr lang="en-US" sz="1600" dirty="0">
                <a:hlinkClick r:id="rId2"/>
              </a:rPr>
              <a:t>http://thenounproject.com/term/push/11715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r>
              <a:rPr lang="en-US" sz="1600" i="1" dirty="0" smtClean="0"/>
              <a:t>Messy Desk </a:t>
            </a:r>
            <a:r>
              <a:rPr lang="en-US" sz="1600" dirty="0"/>
              <a:t>by </a:t>
            </a:r>
            <a:r>
              <a:rPr lang="en-US" sz="1600" dirty="0" err="1"/>
              <a:t>Yatoobin</a:t>
            </a:r>
            <a:r>
              <a:rPr lang="en-US" sz="1600" dirty="0"/>
              <a:t> </a:t>
            </a:r>
            <a:r>
              <a:rPr lang="en-US" sz="1600" dirty="0">
                <a:hlinkClick r:id="rId3"/>
              </a:rPr>
              <a:t>http://www.flickr.com/photos/30661646@N00/243293760</a:t>
            </a:r>
            <a:r>
              <a:rPr lang="en-US" sz="1600" dirty="0" smtClean="0">
                <a:hlinkClick r:id="rId3"/>
              </a:rPr>
              <a:t>/</a:t>
            </a:r>
            <a:endParaRPr lang="en-US" sz="1600" dirty="0" smtClean="0"/>
          </a:p>
          <a:p>
            <a:r>
              <a:rPr lang="en-US" sz="1600" i="1" dirty="0" smtClean="0"/>
              <a:t>Information Overload </a:t>
            </a:r>
            <a:r>
              <a:rPr lang="en-US" sz="1600" dirty="0"/>
              <a:t>by Intersection Consulting </a:t>
            </a:r>
            <a:r>
              <a:rPr lang="en-US" sz="1600" dirty="0">
                <a:hlinkClick r:id="rId4"/>
              </a:rPr>
              <a:t>http://www.flickr.com/photos/intersectionconsulting/7537238368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r>
              <a:rPr lang="en-US" sz="1600" i="1" dirty="0" smtClean="0"/>
              <a:t>Information </a:t>
            </a:r>
            <a:r>
              <a:rPr lang="en-US" sz="1600" i="1" dirty="0"/>
              <a:t>Overload is </a:t>
            </a:r>
            <a:r>
              <a:rPr lang="en-US" sz="1600" i="1" dirty="0" smtClean="0"/>
              <a:t>Painful </a:t>
            </a:r>
            <a:r>
              <a:rPr lang="en-US" sz="1600" dirty="0"/>
              <a:t>by </a:t>
            </a:r>
            <a:r>
              <a:rPr lang="en-US" sz="1600" dirty="0" err="1"/>
              <a:t>Bandita</a:t>
            </a:r>
            <a:r>
              <a:rPr lang="en-US" sz="1600" dirty="0"/>
              <a:t> </a:t>
            </a:r>
            <a:r>
              <a:rPr lang="en-US" sz="1600" dirty="0">
                <a:hlinkClick r:id="rId5"/>
              </a:rPr>
              <a:t>http://www.flickr.com/photos/cosmic_bandita/3004255043</a:t>
            </a:r>
            <a:r>
              <a:rPr lang="en-US" sz="1600" dirty="0" smtClean="0">
                <a:hlinkClick r:id="rId5"/>
              </a:rPr>
              <a:t>/</a:t>
            </a:r>
            <a:endParaRPr lang="en-US" sz="1600" dirty="0" smtClean="0"/>
          </a:p>
          <a:p>
            <a:r>
              <a:rPr lang="en-US" sz="1600" i="1" dirty="0" smtClean="0"/>
              <a:t>Think</a:t>
            </a:r>
            <a:r>
              <a:rPr lang="en-US" sz="1600" dirty="0" smtClean="0"/>
              <a:t> </a:t>
            </a:r>
            <a:r>
              <a:rPr lang="en-US" sz="1600" dirty="0"/>
              <a:t>by Jack Mallon </a:t>
            </a:r>
            <a:r>
              <a:rPr lang="en-US" sz="1600" dirty="0">
                <a:hlinkClick r:id="rId6"/>
              </a:rPr>
              <a:t>http://www.flickr.com/photos/18924124@N00/8071905112</a:t>
            </a:r>
            <a:r>
              <a:rPr lang="en-US" sz="1600" dirty="0" smtClean="0">
                <a:hlinkClick r:id="rId6"/>
              </a:rPr>
              <a:t>/</a:t>
            </a:r>
            <a:endParaRPr lang="en-US" sz="1600" dirty="0" smtClean="0"/>
          </a:p>
          <a:p>
            <a:r>
              <a:rPr lang="en-US" sz="1600" i="1" dirty="0" smtClean="0"/>
              <a:t>OR12 </a:t>
            </a:r>
            <a:r>
              <a:rPr lang="en-US" sz="1600" i="1" dirty="0" err="1" smtClean="0"/>
              <a:t>Wordle</a:t>
            </a:r>
            <a:r>
              <a:rPr lang="en-US" sz="1600" i="1" dirty="0" smtClean="0"/>
              <a:t> </a:t>
            </a:r>
            <a:r>
              <a:rPr lang="en-US" sz="1600" dirty="0"/>
              <a:t> </a:t>
            </a:r>
            <a:r>
              <a:rPr lang="en-US" sz="1600" dirty="0" smtClean="0"/>
              <a:t>used by permission of </a:t>
            </a:r>
            <a:r>
              <a:rPr lang="en-US" sz="1600" dirty="0"/>
              <a:t>Adam Field </a:t>
            </a:r>
            <a:r>
              <a:rPr lang="en-US" sz="1600" dirty="0">
                <a:hlinkClick r:id="rId7"/>
              </a:rPr>
              <a:t>http://www.adamfield.net/oldsite/or2012/</a:t>
            </a:r>
            <a:r>
              <a:rPr lang="en-US" sz="1600" dirty="0" smtClean="0">
                <a:hlinkClick r:id="rId7"/>
              </a:rPr>
              <a:t>wordle.png</a:t>
            </a:r>
            <a:endParaRPr lang="en-US" sz="1600" dirty="0" smtClean="0"/>
          </a:p>
          <a:p>
            <a:r>
              <a:rPr lang="en-US" sz="1600" dirty="0" smtClean="0"/>
              <a:t>Slides 18 &amp; 23 from </a:t>
            </a:r>
            <a:r>
              <a:rPr lang="en-US" sz="1600" i="1" dirty="0" smtClean="0"/>
              <a:t>San Francisco </a:t>
            </a:r>
            <a:r>
              <a:rPr lang="en-US" sz="1600" i="1" dirty="0" err="1" smtClean="0"/>
              <a:t>DevOps</a:t>
            </a:r>
            <a:r>
              <a:rPr lang="en-US" sz="1600" i="1" dirty="0" smtClean="0"/>
              <a:t>: Introducing Vagrant</a:t>
            </a:r>
            <a:r>
              <a:rPr lang="en-US" sz="1600" dirty="0" smtClean="0"/>
              <a:t>, </a:t>
            </a:r>
            <a:br>
              <a:rPr lang="en-US" sz="1600" dirty="0" smtClean="0"/>
            </a:br>
            <a:r>
              <a:rPr lang="en-US" sz="1600" dirty="0" smtClean="0"/>
              <a:t>used by permission of Mitchell </a:t>
            </a:r>
            <a:r>
              <a:rPr lang="en-US" sz="1600" dirty="0" err="1" smtClean="0"/>
              <a:t>Hashimoto</a:t>
            </a:r>
            <a:r>
              <a:rPr lang="en-US" sz="1600" u="sng" dirty="0" err="1" smtClean="0">
                <a:hlinkClick r:id="rId8"/>
              </a:rPr>
              <a:t>http</a:t>
            </a:r>
            <a:r>
              <a:rPr lang="en-US" sz="1600" u="sng" dirty="0">
                <a:hlinkClick r:id="rId8"/>
              </a:rPr>
              <a:t>://www.slideshare.net/mitchellh/sf-devops-introducing-</a:t>
            </a:r>
            <a:r>
              <a:rPr lang="en-US" sz="1600" u="sng" dirty="0" smtClean="0">
                <a:hlinkClick r:id="rId8"/>
              </a:rPr>
              <a:t>vagrant</a:t>
            </a:r>
            <a:endParaRPr lang="en-US" sz="1600" u="sng" dirty="0" smtClean="0"/>
          </a:p>
          <a:p>
            <a:r>
              <a:rPr lang="en-US" sz="1600" i="1" u="sng" dirty="0" smtClean="0"/>
              <a:t>MIT Open Access Collection Lens + Labels</a:t>
            </a:r>
            <a:r>
              <a:rPr lang="en-US" sz="1600" u="sng" dirty="0" smtClean="0"/>
              <a:t>, used by permission of </a:t>
            </a:r>
            <a:r>
              <a:rPr lang="en-US" sz="1600" u="sng" dirty="0"/>
              <a:t>Sands Fish</a:t>
            </a:r>
            <a:br>
              <a:rPr lang="en-US" sz="1600" u="sng" dirty="0"/>
            </a:br>
            <a:r>
              <a:rPr lang="en-US" sz="1600" u="sng" dirty="0">
                <a:hlinkClick r:id="rId9"/>
              </a:rPr>
              <a:t>http://www.flickr.com/photos/sandsfish/11822705353</a:t>
            </a:r>
            <a:r>
              <a:rPr lang="en-US" sz="1600" u="sng" dirty="0" smtClean="0">
                <a:hlinkClick r:id="rId9"/>
              </a:rPr>
              <a:t>/</a:t>
            </a:r>
            <a:endParaRPr lang="en-US" sz="1600" u="sng" dirty="0" smtClean="0"/>
          </a:p>
          <a:p>
            <a:r>
              <a:rPr lang="en-US" sz="1600" i="1" dirty="0" smtClean="0"/>
              <a:t>Hand</a:t>
            </a:r>
            <a:r>
              <a:rPr lang="en-US" sz="1600" dirty="0" smtClean="0"/>
              <a:t> </a:t>
            </a:r>
            <a:r>
              <a:rPr lang="en-US" sz="1600" dirty="0"/>
              <a:t>by </a:t>
            </a:r>
            <a:r>
              <a:rPr lang="en-US" sz="1600" dirty="0" err="1" smtClean="0"/>
              <a:t>AtleB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en-US" sz="1600" dirty="0">
                <a:hlinkClick r:id="rId10"/>
              </a:rPr>
              <a:t>http://www.flickr.com/photos/atlebra/17789996</a:t>
            </a:r>
            <a:r>
              <a:rPr lang="en-US" sz="1600" dirty="0" smtClean="0">
                <a:hlinkClick r:id="rId10"/>
              </a:rPr>
              <a:t>/</a:t>
            </a:r>
            <a:endParaRPr lang="en-US" sz="1600" dirty="0" smtClean="0"/>
          </a:p>
          <a:p>
            <a:r>
              <a:rPr lang="en-US" sz="1600" i="1" dirty="0" smtClean="0"/>
              <a:t>Behind </a:t>
            </a:r>
            <a:r>
              <a:rPr lang="en-US" sz="1600" i="1" dirty="0"/>
              <a:t>the </a:t>
            </a:r>
            <a:r>
              <a:rPr lang="en-US" sz="1600" i="1" dirty="0" smtClean="0"/>
              <a:t>Wall </a:t>
            </a:r>
            <a:r>
              <a:rPr lang="en-US" sz="1600" dirty="0"/>
              <a:t>by Joaquin Lopez </a:t>
            </a:r>
            <a:r>
              <a:rPr lang="en-US" sz="1600" dirty="0" err="1"/>
              <a:t>Pereyra</a:t>
            </a:r>
            <a:r>
              <a:rPr lang="en-US" sz="1600" dirty="0"/>
              <a:t> </a:t>
            </a:r>
            <a:r>
              <a:rPr lang="en-US" sz="1600" dirty="0">
                <a:hlinkClick r:id="rId11"/>
              </a:rPr>
              <a:t>http://www.flickr.com/photos/pkjoa/5433895795</a:t>
            </a:r>
            <a:r>
              <a:rPr lang="en-US" sz="1600" dirty="0" smtClean="0">
                <a:hlinkClick r:id="rId11"/>
              </a:rPr>
              <a:t>/</a:t>
            </a: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6126163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slides are </a:t>
            </a:r>
            <a:r>
              <a:rPr lang="en-US" dirty="0" smtClean="0"/>
              <a:t>at: </a:t>
            </a:r>
            <a:r>
              <a:rPr lang="fi-FI" dirty="0" smtClean="0">
                <a:hlinkClick r:id="rId12"/>
              </a:rPr>
              <a:t>http</a:t>
            </a:r>
            <a:r>
              <a:rPr lang="fi-FI" dirty="0">
                <a:hlinkClick r:id="rId12"/>
              </a:rPr>
              <a:t>://hdl.handle.net/10355/41264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6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Overload</a:t>
            </a:r>
            <a:endParaRPr lang="en-US" dirty="0"/>
          </a:p>
        </p:txBody>
      </p:sp>
      <p:pic>
        <p:nvPicPr>
          <p:cNvPr id="7" name="Picture Placeholder 6" descr="InformationOverloadByIntersectionConsulting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77" r="-10677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It’s exactly like this, isn’t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4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Apologies to Adam Field and Peter </a:t>
            </a:r>
            <a:r>
              <a:rPr lang="en-US" dirty="0" err="1" smtClean="0"/>
              <a:t>Burnhill</a:t>
            </a:r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really like this </a:t>
            </a:r>
            <a:r>
              <a:rPr lang="en-US" dirty="0" err="1" smtClean="0"/>
              <a:t>wordle</a:t>
            </a:r>
            <a:r>
              <a:rPr lang="en-US" dirty="0" smtClean="0"/>
              <a:t> from OR12, and the color scheme matched, I </a:t>
            </a:r>
            <a:r>
              <a:rPr lang="en-US" i="1" dirty="0" smtClean="0"/>
              <a:t>had</a:t>
            </a:r>
            <a:r>
              <a:rPr lang="en-US" dirty="0" smtClean="0"/>
              <a:t> to put them together!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689" y="-4822"/>
            <a:ext cx="3581400" cy="4787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881340" y="640094"/>
            <a:ext cx="51943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point: we cram a lot in there</a:t>
            </a:r>
            <a:endParaRPr lang="en-US" dirty="0"/>
          </a:p>
        </p:txBody>
      </p:sp>
      <p:pic>
        <p:nvPicPr>
          <p:cNvPr id="5" name="Picture Placeholder 4" descr="InformationOverloadIsPainfulByBandita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nside the typical developer’s workstation</a:t>
            </a:r>
            <a:endParaRPr lang="en-US" dirty="0"/>
          </a:p>
        </p:txBody>
      </p:sp>
      <p:pic>
        <p:nvPicPr>
          <p:cNvPr id="5" name="Picture Placeholder 4" descr="dev_space_before.pn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46" b="-826"/>
          <a:stretch/>
        </p:blipFill>
        <p:spPr>
          <a:xfrm>
            <a:off x="908239" y="1319924"/>
            <a:ext cx="7384396" cy="311302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Here’s what we try to cram in to our computers. This is important, I’ll get back to it in a minute.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1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manager sees an overwhelmed developer and thinks</a:t>
            </a:r>
          </a:p>
          <a:p>
            <a:pPr lvl="1"/>
            <a:r>
              <a:rPr lang="en-US" dirty="0" smtClean="0"/>
              <a:t>Need more developers</a:t>
            </a:r>
          </a:p>
          <a:p>
            <a:r>
              <a:rPr lang="en-US" dirty="0" smtClean="0"/>
              <a:t>A repository manager sees long response times to change requests and thinks</a:t>
            </a:r>
          </a:p>
          <a:p>
            <a:pPr lvl="1"/>
            <a:r>
              <a:rPr lang="en-US" dirty="0" smtClean="0"/>
              <a:t>Need more developers</a:t>
            </a:r>
          </a:p>
          <a:p>
            <a:pPr lvl="1"/>
            <a:r>
              <a:rPr lang="en-US" dirty="0" smtClean="0"/>
              <a:t>These guys have no idea what they are doing</a:t>
            </a:r>
          </a:p>
        </p:txBody>
      </p:sp>
    </p:spTree>
    <p:extLst>
      <p:ext uri="{BB962C8B-B14F-4D97-AF65-F5344CB8AC3E}">
        <p14:creationId xmlns:p14="http://schemas.microsoft.com/office/powerpoint/2010/main" val="71054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Readable Hyperl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1B3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1031</TotalTime>
  <Words>2562</Words>
  <Application>Microsoft Office PowerPoint</Application>
  <PresentationFormat>On-screen Show (4:3)</PresentationFormat>
  <Paragraphs>269</Paragraphs>
  <Slides>46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Arial</vt:lpstr>
      <vt:lpstr>Calibri</vt:lpstr>
      <vt:lpstr> Black </vt:lpstr>
      <vt:lpstr>Breaking Down Barriers </vt:lpstr>
      <vt:lpstr>Who is this guy, anyway?</vt:lpstr>
      <vt:lpstr>I have so much to do!</vt:lpstr>
      <vt:lpstr>We all have so much to do!</vt:lpstr>
      <vt:lpstr>Information Overload</vt:lpstr>
      <vt:lpstr>Apologies to Adam Field and Peter Burnhill….</vt:lpstr>
      <vt:lpstr>The point: we cram a lot in there</vt:lpstr>
      <vt:lpstr>Inside the typical developer’s workstation</vt:lpstr>
      <vt:lpstr>Perspectives</vt:lpstr>
      <vt:lpstr>It’s all a little bit true.</vt:lpstr>
      <vt:lpstr>All admins (IT and Repository) agree</vt:lpstr>
      <vt:lpstr>Lower the barriers to participation!</vt:lpstr>
      <vt:lpstr>But, we’re not developers!</vt:lpstr>
      <vt:lpstr>What you probably already know</vt:lpstr>
      <vt:lpstr>But I already get too much e-mail!</vt:lpstr>
      <vt:lpstr>DSpace Community Advisory Team</vt:lpstr>
      <vt:lpstr>Who is this?</vt:lpstr>
      <vt:lpstr>Who is this?</vt:lpstr>
      <vt:lpstr>What you may not know</vt:lpstr>
      <vt:lpstr>GitHub is Social Coding</vt:lpstr>
      <vt:lpstr>GitHub is Social Coding</vt:lpstr>
      <vt:lpstr>New and interesting projects</vt:lpstr>
      <vt:lpstr>New and interesting (continued)</vt:lpstr>
      <vt:lpstr>MIT: API for data mining OA fulltext items in DSpace</vt:lpstr>
      <vt:lpstr>Also worth watching</vt:lpstr>
      <vt:lpstr>You don’t need to be a developer to participate in the conversation!</vt:lpstr>
      <vt:lpstr>Let’s talk a little bit about IRC</vt:lpstr>
      <vt:lpstr>IRC: it’s not that scary, really</vt:lpstr>
      <vt:lpstr>IRC: it’s not that scary, really</vt:lpstr>
      <vt:lpstr>Developing software does not need to be as hard as we have made it</vt:lpstr>
      <vt:lpstr>The old way</vt:lpstr>
      <vt:lpstr>We spent months, he did not get past this hurdle</vt:lpstr>
      <vt:lpstr>I complained, again</vt:lpstr>
      <vt:lpstr>What is Vagrant?</vt:lpstr>
      <vt:lpstr>No, really, what is Vagrant?</vt:lpstr>
      <vt:lpstr>Vagrant-DSpace is born</vt:lpstr>
      <vt:lpstr>Open Source Software Development is a conversation</vt:lpstr>
      <vt:lpstr>This is fun! the spirit of play and exploration is really important</vt:lpstr>
      <vt:lpstr>Issue trackers are awesome</vt:lpstr>
      <vt:lpstr>If a developer is working on something you're interested in, let them know</vt:lpstr>
      <vt:lpstr>If no one is working on the feature you’d like to exist, let the community know</vt:lpstr>
      <vt:lpstr>“My code is not ready to share”</vt:lpstr>
      <vt:lpstr>There are many ways to participate</vt:lpstr>
      <vt:lpstr>Come play with us!</vt:lpstr>
      <vt:lpstr>Questions?</vt:lpstr>
      <vt:lpstr>Images Used</vt:lpstr>
    </vt:vector>
  </TitlesOfParts>
  <Company>University of Missouri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Breaking Down Barriers</dc:title>
  <dc:creator>Hardy Pottinger</dc:creator>
  <cp:lastModifiedBy>Arden, Adrienne J.</cp:lastModifiedBy>
  <cp:revision>73</cp:revision>
  <dcterms:created xsi:type="dcterms:W3CDTF">2014-03-01T16:45:45Z</dcterms:created>
  <dcterms:modified xsi:type="dcterms:W3CDTF">2014-03-04T22:58:13Z</dcterms:modified>
</cp:coreProperties>
</file>