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5"/>
  </p:notesMasterIdLst>
  <p:sldIdLst>
    <p:sldId id="278" r:id="rId2"/>
    <p:sldId id="384" r:id="rId3"/>
    <p:sldId id="378" r:id="rId4"/>
    <p:sldId id="381" r:id="rId5"/>
    <p:sldId id="391" r:id="rId6"/>
    <p:sldId id="392" r:id="rId7"/>
    <p:sldId id="385" r:id="rId8"/>
    <p:sldId id="396" r:id="rId9"/>
    <p:sldId id="393" r:id="rId10"/>
    <p:sldId id="386" r:id="rId11"/>
    <p:sldId id="388" r:id="rId12"/>
    <p:sldId id="387" r:id="rId13"/>
    <p:sldId id="379" r:id="rId14"/>
    <p:sldId id="380" r:id="rId15"/>
    <p:sldId id="376" r:id="rId16"/>
    <p:sldId id="329" r:id="rId17"/>
    <p:sldId id="333" r:id="rId18"/>
    <p:sldId id="383" r:id="rId19"/>
    <p:sldId id="308" r:id="rId20"/>
    <p:sldId id="394" r:id="rId21"/>
    <p:sldId id="390" r:id="rId22"/>
    <p:sldId id="389" r:id="rId23"/>
    <p:sldId id="377" r:id="rId24"/>
    <p:sldId id="313" r:id="rId25"/>
    <p:sldId id="271" r:id="rId26"/>
    <p:sldId id="322" r:id="rId27"/>
    <p:sldId id="272" r:id="rId28"/>
    <p:sldId id="273" r:id="rId29"/>
    <p:sldId id="281" r:id="rId30"/>
    <p:sldId id="302" r:id="rId31"/>
    <p:sldId id="332" r:id="rId32"/>
    <p:sldId id="395" r:id="rId33"/>
    <p:sldId id="347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CCFF33"/>
    <a:srgbClr val="99FF66"/>
    <a:srgbClr val="FF9900"/>
    <a:srgbClr val="FF6600"/>
    <a:srgbClr val="FF0000"/>
    <a:srgbClr val="FF33CC"/>
    <a:srgbClr val="66CCFF"/>
    <a:srgbClr val="66FFFF"/>
    <a:srgbClr val="295AE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49" autoAdjust="0"/>
    <p:restoredTop sz="94660"/>
  </p:normalViewPr>
  <p:slideViewPr>
    <p:cSldViewPr>
      <p:cViewPr varScale="1">
        <p:scale>
          <a:sx n="74" d="100"/>
          <a:sy n="74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rsayre\AppData\Local\Microsoft\Windows\Temporary%20Internet%20Files\Content.Outlook\KFS9WXS3\LHC%204%20090310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nas01\research\home\spieris\from%20osu\Nanochloropsis\some%20biomass%20data%20for%2025%20and%2050%20percent%20Nanochloropsis%20solvent%20extraction1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Growth</a:t>
            </a:r>
            <a:r>
              <a:rPr lang="en-US" baseline="0" dirty="0">
                <a:solidFill>
                  <a:schemeClr val="bg1"/>
                </a:solidFill>
              </a:rPr>
              <a:t> </a:t>
            </a:r>
            <a:r>
              <a:rPr lang="en-US" baseline="0" dirty="0" smtClean="0">
                <a:solidFill>
                  <a:schemeClr val="bg1"/>
                </a:solidFill>
              </a:rPr>
              <a:t>rate of LHC+/- algae  in greenhouse (March 8-14, 2009)</a:t>
            </a:r>
            <a:endParaRPr lang="en-US" dirty="0">
              <a:solidFill>
                <a:schemeClr val="bg1"/>
              </a:solidFill>
            </a:endParaRPr>
          </a:p>
        </c:rich>
      </c:tx>
      <c:layout>
        <c:manualLayout>
          <c:xMode val="edge"/>
          <c:yMode val="edge"/>
          <c:x val="9.7502767888017705E-2"/>
          <c:y val="2.1609936895581163E-3"/>
        </c:manualLayout>
      </c:layout>
      <c:overlay val="1"/>
    </c:title>
    <c:plotArea>
      <c:layout>
        <c:manualLayout>
          <c:layoutTarget val="inner"/>
          <c:xMode val="edge"/>
          <c:yMode val="edge"/>
          <c:x val="0.11274463175324605"/>
          <c:y val="6.2806590516967534E-2"/>
          <c:w val="0.67178915135608575"/>
          <c:h val="0.79822506561679785"/>
        </c:manualLayout>
      </c:layout>
      <c:lineChart>
        <c:grouping val="standard"/>
        <c:ser>
          <c:idx val="0"/>
          <c:order val="0"/>
          <c:tx>
            <c:strRef>
              <c:f>'OD750'!$K$3</c:f>
              <c:strCache>
                <c:ptCount val="1"/>
                <c:pt idx="0">
                  <c:v>8 LHC-</c:v>
                </c:pt>
              </c:strCache>
            </c:strRef>
          </c:tx>
          <c:spPr>
            <a:ln>
              <a:solidFill>
                <a:srgbClr val="00B0F0"/>
              </a:solidFill>
            </a:ln>
          </c:spPr>
          <c:marker>
            <c:spPr>
              <a:ln>
                <a:solidFill>
                  <a:srgbClr val="00B0F0"/>
                </a:solidFill>
              </a:ln>
            </c:spPr>
          </c:marker>
          <c:cat>
            <c:numRef>
              <c:f>'OD750'!$L$2:$T$2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</c:numCache>
            </c:numRef>
          </c:cat>
          <c:val>
            <c:numRef>
              <c:f>'OD750'!$L$3:$T$3</c:f>
              <c:numCache>
                <c:formatCode>General</c:formatCode>
                <c:ptCount val="9"/>
                <c:pt idx="0">
                  <c:v>6.8866666666666784E-2</c:v>
                </c:pt>
                <c:pt idx="1">
                  <c:v>0.1203</c:v>
                </c:pt>
                <c:pt idx="2">
                  <c:v>0.17366666666666666</c:v>
                </c:pt>
                <c:pt idx="3">
                  <c:v>0.19343333333333373</c:v>
                </c:pt>
                <c:pt idx="4">
                  <c:v>0.28166666666666712</c:v>
                </c:pt>
                <c:pt idx="5">
                  <c:v>0.37176666666666713</c:v>
                </c:pt>
                <c:pt idx="6">
                  <c:v>0.49956666666666738</c:v>
                </c:pt>
                <c:pt idx="7">
                  <c:v>0.6184666666666665</c:v>
                </c:pt>
                <c:pt idx="8">
                  <c:v>0.56990000000000063</c:v>
                </c:pt>
              </c:numCache>
            </c:numRef>
          </c:val>
        </c:ser>
        <c:ser>
          <c:idx val="1"/>
          <c:order val="1"/>
          <c:tx>
            <c:strRef>
              <c:f>'OD750'!$K$4</c:f>
              <c:strCache>
                <c:ptCount val="1"/>
                <c:pt idx="0">
                  <c:v>8 LHC+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ln>
                <a:solidFill>
                  <a:srgbClr val="FF0000"/>
                </a:solidFill>
              </a:ln>
            </c:spPr>
          </c:marker>
          <c:cat>
            <c:numRef>
              <c:f>'OD750'!$L$2:$T$2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</c:numCache>
            </c:numRef>
          </c:cat>
          <c:val>
            <c:numRef>
              <c:f>'OD750'!$L$4:$T$4</c:f>
              <c:numCache>
                <c:formatCode>General</c:formatCode>
                <c:ptCount val="9"/>
                <c:pt idx="0">
                  <c:v>7.616666666666673E-2</c:v>
                </c:pt>
                <c:pt idx="1">
                  <c:v>9.3933333333333494E-2</c:v>
                </c:pt>
                <c:pt idx="2">
                  <c:v>0.22896666666666682</c:v>
                </c:pt>
                <c:pt idx="3">
                  <c:v>0.39663333333333334</c:v>
                </c:pt>
                <c:pt idx="4">
                  <c:v>0.45126666666666682</c:v>
                </c:pt>
                <c:pt idx="5">
                  <c:v>0.61093333333333399</c:v>
                </c:pt>
                <c:pt idx="6">
                  <c:v>0.69990000000000097</c:v>
                </c:pt>
                <c:pt idx="7">
                  <c:v>0.70766666666666678</c:v>
                </c:pt>
                <c:pt idx="8">
                  <c:v>0.57160000000000077</c:v>
                </c:pt>
              </c:numCache>
            </c:numRef>
          </c:val>
        </c:ser>
        <c:ser>
          <c:idx val="2"/>
          <c:order val="2"/>
          <c:tx>
            <c:strRef>
              <c:f>'OD750'!$K$5</c:f>
              <c:strCache>
                <c:ptCount val="1"/>
                <c:pt idx="0">
                  <c:v>8 Mix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pPr>
              <a:ln>
                <a:solidFill>
                  <a:srgbClr val="00B050"/>
                </a:solidFill>
              </a:ln>
            </c:spPr>
          </c:marker>
          <c:cat>
            <c:numRef>
              <c:f>'OD750'!$L$2:$T$2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</c:numCache>
            </c:numRef>
          </c:cat>
          <c:val>
            <c:numRef>
              <c:f>'OD750'!$L$5:$T$5</c:f>
              <c:numCache>
                <c:formatCode>General</c:formatCode>
                <c:ptCount val="9"/>
                <c:pt idx="0">
                  <c:v>6.9833333333333511E-2</c:v>
                </c:pt>
                <c:pt idx="1">
                  <c:v>7.8666666666666774E-2</c:v>
                </c:pt>
                <c:pt idx="2">
                  <c:v>0.20833333333333356</c:v>
                </c:pt>
                <c:pt idx="3">
                  <c:v>0.26323333333333288</c:v>
                </c:pt>
                <c:pt idx="4">
                  <c:v>0.42000000000000032</c:v>
                </c:pt>
                <c:pt idx="5">
                  <c:v>0.5540333333333336</c:v>
                </c:pt>
                <c:pt idx="6">
                  <c:v>0.61813333333333365</c:v>
                </c:pt>
                <c:pt idx="7">
                  <c:v>0.64600000000000091</c:v>
                </c:pt>
                <c:pt idx="8">
                  <c:v>0.57083333333333364</c:v>
                </c:pt>
              </c:numCache>
            </c:numRef>
          </c:val>
        </c:ser>
        <c:ser>
          <c:idx val="3"/>
          <c:order val="3"/>
          <c:tx>
            <c:strRef>
              <c:f>'OD750'!$K$6</c:f>
              <c:strCache>
                <c:ptCount val="1"/>
                <c:pt idx="0">
                  <c:v>18 LHC-</c:v>
                </c:pt>
              </c:strCache>
            </c:strRef>
          </c:tx>
          <c:spPr>
            <a:ln>
              <a:solidFill>
                <a:srgbClr val="00B0F0"/>
              </a:solidFill>
            </a:ln>
          </c:spPr>
          <c:marker>
            <c:spPr>
              <a:ln>
                <a:solidFill>
                  <a:srgbClr val="00B0F0"/>
                </a:solidFill>
              </a:ln>
            </c:spPr>
          </c:marker>
          <c:cat>
            <c:numRef>
              <c:f>'OD750'!$L$2:$T$2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</c:numCache>
            </c:numRef>
          </c:cat>
          <c:val>
            <c:numRef>
              <c:f>'OD750'!$L$6:$T$6</c:f>
              <c:numCache>
                <c:formatCode>General</c:formatCode>
                <c:ptCount val="9"/>
                <c:pt idx="0">
                  <c:v>4.36E-2</c:v>
                </c:pt>
                <c:pt idx="1">
                  <c:v>0.11276666666666681</c:v>
                </c:pt>
                <c:pt idx="2">
                  <c:v>0.13800000000000001</c:v>
                </c:pt>
                <c:pt idx="3">
                  <c:v>0.16206666666666678</c:v>
                </c:pt>
                <c:pt idx="4">
                  <c:v>0.18736666666666671</c:v>
                </c:pt>
                <c:pt idx="5">
                  <c:v>0.22940000000000027</c:v>
                </c:pt>
                <c:pt idx="6">
                  <c:v>0.26333333333333325</c:v>
                </c:pt>
                <c:pt idx="7">
                  <c:v>0.32466666666666738</c:v>
                </c:pt>
                <c:pt idx="8">
                  <c:v>0.29963333333333325</c:v>
                </c:pt>
              </c:numCache>
            </c:numRef>
          </c:val>
        </c:ser>
        <c:ser>
          <c:idx val="4"/>
          <c:order val="4"/>
          <c:tx>
            <c:strRef>
              <c:f>'OD750'!$K$7</c:f>
              <c:strCache>
                <c:ptCount val="1"/>
                <c:pt idx="0">
                  <c:v>18 LHC+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ln>
                <a:solidFill>
                  <a:srgbClr val="FF0000"/>
                </a:solidFill>
              </a:ln>
            </c:spPr>
          </c:marker>
          <c:cat>
            <c:numRef>
              <c:f>'OD750'!$L$2:$T$2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</c:numCache>
            </c:numRef>
          </c:cat>
          <c:val>
            <c:numRef>
              <c:f>'OD750'!$L$7:$T$7</c:f>
              <c:numCache>
                <c:formatCode>General</c:formatCode>
                <c:ptCount val="9"/>
                <c:pt idx="0">
                  <c:v>5.1900000000000002E-2</c:v>
                </c:pt>
                <c:pt idx="1">
                  <c:v>8.016666666666683E-2</c:v>
                </c:pt>
                <c:pt idx="2">
                  <c:v>0.15446666666666689</c:v>
                </c:pt>
                <c:pt idx="3">
                  <c:v>0.21833333333333363</c:v>
                </c:pt>
                <c:pt idx="4">
                  <c:v>0.21686666666666671</c:v>
                </c:pt>
                <c:pt idx="5">
                  <c:v>0.27706666666666713</c:v>
                </c:pt>
                <c:pt idx="6">
                  <c:v>0.29366666666666713</c:v>
                </c:pt>
                <c:pt idx="7">
                  <c:v>0.3558666666666675</c:v>
                </c:pt>
                <c:pt idx="8">
                  <c:v>0.24220000000000022</c:v>
                </c:pt>
              </c:numCache>
            </c:numRef>
          </c:val>
        </c:ser>
        <c:ser>
          <c:idx val="5"/>
          <c:order val="5"/>
          <c:tx>
            <c:strRef>
              <c:f>'OD750'!$K$8</c:f>
              <c:strCache>
                <c:ptCount val="1"/>
                <c:pt idx="0">
                  <c:v>18 Mix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pPr>
              <a:ln>
                <a:solidFill>
                  <a:srgbClr val="00B050"/>
                </a:solidFill>
              </a:ln>
            </c:spPr>
          </c:marker>
          <c:cat>
            <c:numRef>
              <c:f>'OD750'!$L$2:$T$2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</c:numCache>
            </c:numRef>
          </c:cat>
          <c:val>
            <c:numRef>
              <c:f>'OD750'!$L$8:$T$8</c:f>
              <c:numCache>
                <c:formatCode>General</c:formatCode>
                <c:ptCount val="9"/>
                <c:pt idx="0">
                  <c:v>7.5933333333333491E-2</c:v>
                </c:pt>
                <c:pt idx="1">
                  <c:v>0.10853333333333343</c:v>
                </c:pt>
                <c:pt idx="2">
                  <c:v>0.20180000000000001</c:v>
                </c:pt>
                <c:pt idx="3">
                  <c:v>0.19326666666666681</c:v>
                </c:pt>
                <c:pt idx="4">
                  <c:v>0.2378666666666667</c:v>
                </c:pt>
                <c:pt idx="5">
                  <c:v>0.29230000000000045</c:v>
                </c:pt>
                <c:pt idx="6">
                  <c:v>0.28756666666666725</c:v>
                </c:pt>
                <c:pt idx="7">
                  <c:v>0.38350000000000045</c:v>
                </c:pt>
                <c:pt idx="8">
                  <c:v>0.31543333333333334</c:v>
                </c:pt>
              </c:numCache>
            </c:numRef>
          </c:val>
        </c:ser>
        <c:ser>
          <c:idx val="6"/>
          <c:order val="6"/>
          <c:tx>
            <c:strRef>
              <c:f>'OD750'!$K$9</c:f>
              <c:strCache>
                <c:ptCount val="1"/>
                <c:pt idx="0">
                  <c:v>28 LHC-</c:v>
                </c:pt>
              </c:strCache>
            </c:strRef>
          </c:tx>
          <c:spPr>
            <a:ln>
              <a:solidFill>
                <a:srgbClr val="00B0F0"/>
              </a:solidFill>
            </a:ln>
          </c:spPr>
          <c:marker>
            <c:spPr>
              <a:ln>
                <a:solidFill>
                  <a:srgbClr val="00B0F0"/>
                </a:solidFill>
              </a:ln>
            </c:spPr>
          </c:marker>
          <c:cat>
            <c:numRef>
              <c:f>'OD750'!$L$2:$T$2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</c:numCache>
            </c:numRef>
          </c:cat>
          <c:val>
            <c:numRef>
              <c:f>'OD750'!$L$9:$T$9</c:f>
              <c:numCache>
                <c:formatCode>General</c:formatCode>
                <c:ptCount val="9"/>
                <c:pt idx="0">
                  <c:v>6.3100000000000003E-2</c:v>
                </c:pt>
                <c:pt idx="1">
                  <c:v>0.10383333333333333</c:v>
                </c:pt>
                <c:pt idx="2">
                  <c:v>0.13463333333333341</c:v>
                </c:pt>
                <c:pt idx="3">
                  <c:v>9.7166666666666818E-2</c:v>
                </c:pt>
                <c:pt idx="4">
                  <c:v>0.12733333333333341</c:v>
                </c:pt>
                <c:pt idx="5">
                  <c:v>0.12393333333333342</c:v>
                </c:pt>
                <c:pt idx="6">
                  <c:v>0.10666666666666677</c:v>
                </c:pt>
                <c:pt idx="7">
                  <c:v>0.22826666666666681</c:v>
                </c:pt>
                <c:pt idx="8">
                  <c:v>0.15713333333333357</c:v>
                </c:pt>
              </c:numCache>
            </c:numRef>
          </c:val>
        </c:ser>
        <c:ser>
          <c:idx val="7"/>
          <c:order val="7"/>
          <c:tx>
            <c:strRef>
              <c:f>'OD750'!$K$10</c:f>
              <c:strCache>
                <c:ptCount val="1"/>
                <c:pt idx="0">
                  <c:v>28 LHC+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ln>
                <a:solidFill>
                  <a:srgbClr val="FF0000"/>
                </a:solidFill>
              </a:ln>
            </c:spPr>
          </c:marker>
          <c:cat>
            <c:numRef>
              <c:f>'OD750'!$L$2:$T$2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</c:numCache>
            </c:numRef>
          </c:cat>
          <c:val>
            <c:numRef>
              <c:f>'OD750'!$L$10:$T$10</c:f>
              <c:numCache>
                <c:formatCode>General</c:formatCode>
                <c:ptCount val="9"/>
                <c:pt idx="0">
                  <c:v>4.4966666666666766E-2</c:v>
                </c:pt>
                <c:pt idx="1">
                  <c:v>0.10603333333333342</c:v>
                </c:pt>
                <c:pt idx="2">
                  <c:v>0.16450000000000012</c:v>
                </c:pt>
                <c:pt idx="3">
                  <c:v>0.15426666666666686</c:v>
                </c:pt>
                <c:pt idx="4">
                  <c:v>0.12586666666666665</c:v>
                </c:pt>
                <c:pt idx="5">
                  <c:v>0.12369999999999999</c:v>
                </c:pt>
                <c:pt idx="6">
                  <c:v>0.12786666666666666</c:v>
                </c:pt>
                <c:pt idx="7">
                  <c:v>0.14033333333333356</c:v>
                </c:pt>
                <c:pt idx="8">
                  <c:v>0.11113333333333343</c:v>
                </c:pt>
              </c:numCache>
            </c:numRef>
          </c:val>
        </c:ser>
        <c:ser>
          <c:idx val="8"/>
          <c:order val="8"/>
          <c:tx>
            <c:strRef>
              <c:f>'OD750'!$K$11</c:f>
              <c:strCache>
                <c:ptCount val="1"/>
                <c:pt idx="0">
                  <c:v>28 Mix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pPr>
              <a:ln>
                <a:solidFill>
                  <a:srgbClr val="00B050"/>
                </a:solidFill>
              </a:ln>
            </c:spPr>
          </c:marker>
          <c:cat>
            <c:numRef>
              <c:f>'OD750'!$L$2:$T$2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</c:numCache>
            </c:numRef>
          </c:cat>
          <c:val>
            <c:numRef>
              <c:f>'OD750'!$L$11:$T$11</c:f>
              <c:numCache>
                <c:formatCode>General</c:formatCode>
                <c:ptCount val="9"/>
                <c:pt idx="0">
                  <c:v>7.9766666666666833E-2</c:v>
                </c:pt>
                <c:pt idx="1">
                  <c:v>0.10020000000000009</c:v>
                </c:pt>
                <c:pt idx="2">
                  <c:v>0.1466666666666667</c:v>
                </c:pt>
                <c:pt idx="3">
                  <c:v>0.15023333333333369</c:v>
                </c:pt>
                <c:pt idx="4">
                  <c:v>0.12183333333333336</c:v>
                </c:pt>
                <c:pt idx="5">
                  <c:v>0.13110000000000002</c:v>
                </c:pt>
                <c:pt idx="6">
                  <c:v>0.13439999999999999</c:v>
                </c:pt>
                <c:pt idx="7">
                  <c:v>0.1468666666666667</c:v>
                </c:pt>
                <c:pt idx="8">
                  <c:v>0.10110000000000002</c:v>
                </c:pt>
              </c:numCache>
            </c:numRef>
          </c:val>
        </c:ser>
        <c:marker val="1"/>
        <c:axId val="100108928"/>
        <c:axId val="100123776"/>
      </c:lineChart>
      <c:lineChart>
        <c:grouping val="standard"/>
        <c:ser>
          <c:idx val="9"/>
          <c:order val="9"/>
          <c:tx>
            <c:strRef>
              <c:f>'OD750'!$K$12</c:f>
              <c:strCache>
                <c:ptCount val="1"/>
                <c:pt idx="0">
                  <c:v>Sunlight</c:v>
                </c:pt>
              </c:strCache>
            </c:strRef>
          </c:tx>
          <c:spPr>
            <a:ln w="0">
              <a:solidFill>
                <a:srgbClr val="FFFF00"/>
              </a:solidFill>
            </a:ln>
          </c:spPr>
          <c:marker>
            <c:symbol val="circle"/>
            <c:size val="9"/>
            <c:spPr>
              <a:solidFill>
                <a:srgbClr val="FFFF00"/>
              </a:solidFill>
            </c:spPr>
          </c:marker>
          <c:cat>
            <c:numRef>
              <c:f>'OD750'!$L$2:$T$2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</c:numCache>
            </c:numRef>
          </c:cat>
          <c:val>
            <c:numRef>
              <c:f>'OD750'!$L$12:$T$12</c:f>
              <c:numCache>
                <c:formatCode>General</c:formatCode>
                <c:ptCount val="9"/>
                <c:pt idx="0">
                  <c:v>234.97916666666652</c:v>
                </c:pt>
                <c:pt idx="1">
                  <c:v>218.85416666666666</c:v>
                </c:pt>
                <c:pt idx="2">
                  <c:v>196.63541666666666</c:v>
                </c:pt>
                <c:pt idx="3">
                  <c:v>217.41666666666652</c:v>
                </c:pt>
                <c:pt idx="4">
                  <c:v>255.36458333333334</c:v>
                </c:pt>
                <c:pt idx="5">
                  <c:v>237.0625</c:v>
                </c:pt>
                <c:pt idx="6">
                  <c:v>199.17708333333334</c:v>
                </c:pt>
                <c:pt idx="7">
                  <c:v>196.86458333333334</c:v>
                </c:pt>
                <c:pt idx="8">
                  <c:v>181.40625</c:v>
                </c:pt>
              </c:numCache>
            </c:numRef>
          </c:val>
        </c:ser>
        <c:marker val="1"/>
        <c:axId val="64688896"/>
        <c:axId val="100125696"/>
      </c:lineChart>
      <c:catAx>
        <c:axId val="10010892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200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r>
                  <a:rPr lang="en-US" sz="200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Day</a:t>
                </a:r>
              </a:p>
            </c:rich>
          </c:tx>
          <c:layout/>
        </c:title>
        <c:numFmt formatCode="General" sourceLinked="1"/>
        <c:tickLblPos val="nextTo"/>
        <c:crossAx val="100123776"/>
        <c:crosses val="autoZero"/>
        <c:auto val="1"/>
        <c:lblAlgn val="ctr"/>
        <c:lblOffset val="100"/>
      </c:catAx>
      <c:valAx>
        <c:axId val="10012377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>
                    <a:solidFill>
                      <a:schemeClr val="bg1"/>
                    </a:solidFill>
                  </a:defRPr>
                </a:pPr>
                <a:r>
                  <a:rPr lang="en-US" sz="20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OD  </a:t>
                </a:r>
                <a:r>
                  <a:rPr lang="en-US" sz="20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750 nm</a:t>
                </a:r>
              </a:p>
            </c:rich>
          </c:tx>
          <c:layout/>
        </c:title>
        <c:numFmt formatCode="General" sourceLinked="1"/>
        <c:tickLblPos val="nextTo"/>
        <c:crossAx val="100108928"/>
        <c:crosses val="autoZero"/>
        <c:crossBetween val="between"/>
      </c:valAx>
      <c:valAx>
        <c:axId val="100125696"/>
        <c:scaling>
          <c:orientation val="minMax"/>
        </c:scaling>
        <c:axPos val="r"/>
        <c:numFmt formatCode="General" sourceLinked="1"/>
        <c:tickLblPos val="nextTo"/>
        <c:crossAx val="64688896"/>
        <c:crosses val="max"/>
        <c:crossBetween val="between"/>
      </c:valAx>
      <c:catAx>
        <c:axId val="64688896"/>
        <c:scaling>
          <c:orientation val="minMax"/>
        </c:scaling>
        <c:delete val="1"/>
        <c:axPos val="b"/>
        <c:numFmt formatCode="General" sourceLinked="1"/>
        <c:tickLblPos val="nextTo"/>
        <c:crossAx val="100125696"/>
        <c:crosses val="autoZero"/>
        <c:auto val="1"/>
        <c:lblAlgn val="ctr"/>
        <c:lblOffset val="100"/>
      </c:catAx>
      <c:spPr>
        <a:ln>
          <a:solidFill>
            <a:srgbClr val="00B050"/>
          </a:solidFill>
        </a:ln>
      </c:spPr>
    </c:plotArea>
    <c:legend>
      <c:legendPos val="r"/>
      <c:legendEntry>
        <c:idx val="0"/>
        <c:txPr>
          <a:bodyPr/>
          <a:lstStyle/>
          <a:p>
            <a:pPr>
              <a:defRPr b="1">
                <a:solidFill>
                  <a:srgbClr val="00B0F0"/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>
                <a:solidFill>
                  <a:srgbClr val="FF0000"/>
                </a:solidFill>
              </a:defRPr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>
                <a:solidFill>
                  <a:srgbClr val="00B050"/>
                </a:solidFill>
              </a:defRPr>
            </a:pPr>
            <a:endParaRPr lang="en-US"/>
          </a:p>
        </c:txPr>
      </c:legendEntry>
      <c:legendEntry>
        <c:idx val="3"/>
        <c:txPr>
          <a:bodyPr/>
          <a:lstStyle/>
          <a:p>
            <a:pPr>
              <a:defRPr>
                <a:solidFill>
                  <a:srgbClr val="00B0F0"/>
                </a:solidFill>
              </a:defRPr>
            </a:pPr>
            <a:endParaRPr lang="en-US"/>
          </a:p>
        </c:txPr>
      </c:legendEntry>
      <c:legendEntry>
        <c:idx val="4"/>
        <c:txPr>
          <a:bodyPr/>
          <a:lstStyle/>
          <a:p>
            <a:pPr>
              <a:defRPr>
                <a:solidFill>
                  <a:srgbClr val="FF0000"/>
                </a:solidFill>
              </a:defRPr>
            </a:pPr>
            <a:endParaRPr lang="en-US"/>
          </a:p>
        </c:txPr>
      </c:legendEntry>
      <c:legendEntry>
        <c:idx val="5"/>
        <c:txPr>
          <a:bodyPr/>
          <a:lstStyle/>
          <a:p>
            <a:pPr>
              <a:defRPr>
                <a:solidFill>
                  <a:srgbClr val="00B050"/>
                </a:solidFill>
              </a:defRPr>
            </a:pPr>
            <a:endParaRPr lang="en-US"/>
          </a:p>
        </c:txPr>
      </c:legendEntry>
      <c:legendEntry>
        <c:idx val="6"/>
        <c:txPr>
          <a:bodyPr/>
          <a:lstStyle/>
          <a:p>
            <a:pPr>
              <a:defRPr>
                <a:solidFill>
                  <a:srgbClr val="00B0F0"/>
                </a:solidFill>
              </a:defRPr>
            </a:pPr>
            <a:endParaRPr lang="en-US"/>
          </a:p>
        </c:txPr>
      </c:legendEntry>
      <c:legendEntry>
        <c:idx val="7"/>
        <c:txPr>
          <a:bodyPr/>
          <a:lstStyle/>
          <a:p>
            <a:pPr>
              <a:defRPr>
                <a:solidFill>
                  <a:srgbClr val="FF0000"/>
                </a:solidFill>
              </a:defRPr>
            </a:pPr>
            <a:endParaRPr lang="en-US"/>
          </a:p>
        </c:txPr>
      </c:legendEntry>
      <c:legendEntry>
        <c:idx val="8"/>
        <c:txPr>
          <a:bodyPr/>
          <a:lstStyle/>
          <a:p>
            <a:pPr>
              <a:defRPr>
                <a:solidFill>
                  <a:srgbClr val="00B050"/>
                </a:solidFill>
              </a:defRPr>
            </a:pPr>
            <a:endParaRPr lang="en-US"/>
          </a:p>
        </c:txPr>
      </c:legendEntry>
      <c:legendEntry>
        <c:idx val="9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</c:legendEntry>
      <c:layout>
        <c:manualLayout>
          <c:xMode val="edge"/>
          <c:yMode val="edge"/>
          <c:x val="0.86924088144615363"/>
          <c:y val="0.12525221518868868"/>
          <c:w val="0.11169054723219302"/>
          <c:h val="0.39077061715597655"/>
        </c:manualLayout>
      </c:layout>
    </c:legend>
    <c:plotVisOnly val="1"/>
  </c:chart>
  <c:spPr>
    <a:solidFill>
      <a:schemeClr val="tx1">
        <a:lumMod val="65000"/>
      </a:schemeClr>
    </a:solidFill>
  </c:sp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6"/>
  <c:chart>
    <c:autoTitleDeleted val="1"/>
    <c:plotArea>
      <c:layout>
        <c:manualLayout>
          <c:layoutTarget val="inner"/>
          <c:xMode val="edge"/>
          <c:yMode val="edge"/>
          <c:x val="7.0796460176992052E-2"/>
          <c:y val="6.5590566062401739E-2"/>
          <c:w val="0.85866501753653623"/>
          <c:h val="0.78003935756751963"/>
        </c:manualLayout>
      </c:layout>
      <c:scatterChart>
        <c:scatterStyle val="smoothMarker"/>
        <c:ser>
          <c:idx val="0"/>
          <c:order val="0"/>
          <c:tx>
            <c:v>N</c:v>
          </c:tx>
          <c:spPr>
            <a:ln>
              <a:solidFill>
                <a:srgbClr val="FFFF00"/>
              </a:solidFill>
            </a:ln>
          </c:spPr>
          <c:marker>
            <c:symbol val="diamond"/>
            <c:size val="7"/>
          </c:marker>
          <c:errBars>
            <c:errDir val="y"/>
            <c:errBarType val="both"/>
            <c:errValType val="cust"/>
            <c:plus>
              <c:numRef>
                <c:f>Sheet1!$I$14:$I$19</c:f>
                <c:numCache>
                  <c:formatCode>General</c:formatCode>
                  <c:ptCount val="6"/>
                  <c:pt idx="0">
                    <c:v>8.5418577214405184E-3</c:v>
                  </c:pt>
                  <c:pt idx="1">
                    <c:v>5.6824290580701504E-3</c:v>
                  </c:pt>
                  <c:pt idx="2">
                    <c:v>1.8469163489448513E-2</c:v>
                  </c:pt>
                  <c:pt idx="3">
                    <c:v>2.4889003595965856E-2</c:v>
                  </c:pt>
                  <c:pt idx="4">
                    <c:v>2.7793449468055287E-2</c:v>
                  </c:pt>
                  <c:pt idx="5">
                    <c:v>4.3634759334984306E-2</c:v>
                  </c:pt>
                </c:numCache>
              </c:numRef>
            </c:plus>
            <c:minus>
              <c:numRef>
                <c:f>Sheet1!$I$14:$I$19</c:f>
                <c:numCache>
                  <c:formatCode>General</c:formatCode>
                  <c:ptCount val="6"/>
                  <c:pt idx="0">
                    <c:v>8.5418577214405184E-3</c:v>
                  </c:pt>
                  <c:pt idx="1">
                    <c:v>5.6824290580701504E-3</c:v>
                  </c:pt>
                  <c:pt idx="2">
                    <c:v>1.8469163489448513E-2</c:v>
                  </c:pt>
                  <c:pt idx="3">
                    <c:v>2.4889003595965856E-2</c:v>
                  </c:pt>
                  <c:pt idx="4">
                    <c:v>2.7793449468055287E-2</c:v>
                  </c:pt>
                  <c:pt idx="5">
                    <c:v>4.3634759334984306E-2</c:v>
                  </c:pt>
                </c:numCache>
              </c:numRef>
            </c:minus>
          </c:errBars>
          <c:xVal>
            <c:numRef>
              <c:f>Sheet1!$A$14:$A$19</c:f>
              <c:numCache>
                <c:formatCode>General</c:formatCode>
                <c:ptCount val="6"/>
                <c:pt idx="0">
                  <c:v>0</c:v>
                </c:pt>
                <c:pt idx="1">
                  <c:v>22</c:v>
                </c:pt>
                <c:pt idx="2">
                  <c:v>45.5</c:v>
                </c:pt>
                <c:pt idx="3">
                  <c:v>70.25</c:v>
                </c:pt>
                <c:pt idx="4">
                  <c:v>93.5</c:v>
                </c:pt>
                <c:pt idx="5">
                  <c:v>109.5</c:v>
                </c:pt>
              </c:numCache>
            </c:numRef>
          </c:xVal>
          <c:yVal>
            <c:numRef>
              <c:f>Sheet1!$H$14:$H$19</c:f>
              <c:numCache>
                <c:formatCode>General</c:formatCode>
                <c:ptCount val="6"/>
                <c:pt idx="0">
                  <c:v>1.9900000000000251E-2</c:v>
                </c:pt>
                <c:pt idx="1">
                  <c:v>4.8300000000000003E-2</c:v>
                </c:pt>
                <c:pt idx="2">
                  <c:v>0.20870000000000041</c:v>
                </c:pt>
                <c:pt idx="3">
                  <c:v>0.54654999999999998</c:v>
                </c:pt>
                <c:pt idx="4">
                  <c:v>0.74644999999999995</c:v>
                </c:pt>
                <c:pt idx="5">
                  <c:v>0.87086666666666668</c:v>
                </c:pt>
              </c:numCache>
            </c:numRef>
          </c:yVal>
          <c:smooth val="1"/>
        </c:ser>
        <c:ser>
          <c:idx val="1"/>
          <c:order val="1"/>
          <c:tx>
            <c:v>N.1</c:v>
          </c:tx>
          <c:spPr>
            <a:ln>
              <a:solidFill>
                <a:srgbClr val="66FFFF"/>
              </a:solidFill>
            </a:ln>
          </c:spPr>
          <c:marker>
            <c:symbol val="square"/>
            <c:size val="7"/>
          </c:marker>
          <c:errBars>
            <c:errDir val="y"/>
            <c:errBarType val="both"/>
            <c:errValType val="cust"/>
            <c:plus>
              <c:numRef>
                <c:f>Sheet1!$N$44:$N$49</c:f>
                <c:numCache>
                  <c:formatCode>General</c:formatCode>
                  <c:ptCount val="6"/>
                  <c:pt idx="0">
                    <c:v>9.2630988335437748E-3</c:v>
                  </c:pt>
                  <c:pt idx="1">
                    <c:v>8.6125605948521547E-2</c:v>
                  </c:pt>
                  <c:pt idx="2">
                    <c:v>0.10748023074035512</c:v>
                  </c:pt>
                  <c:pt idx="3">
                    <c:v>0.16277598102914309</c:v>
                  </c:pt>
                  <c:pt idx="4">
                    <c:v>0.12657211383239356</c:v>
                  </c:pt>
                  <c:pt idx="5">
                    <c:v>0.15125014049580529</c:v>
                  </c:pt>
                </c:numCache>
              </c:numRef>
            </c:plus>
            <c:minus>
              <c:numRef>
                <c:f>Sheet1!$N$44:$N$49</c:f>
                <c:numCache>
                  <c:formatCode>General</c:formatCode>
                  <c:ptCount val="6"/>
                  <c:pt idx="0">
                    <c:v>9.2630988335437748E-3</c:v>
                  </c:pt>
                  <c:pt idx="1">
                    <c:v>8.6125605948521547E-2</c:v>
                  </c:pt>
                  <c:pt idx="2">
                    <c:v>0.10748023074035512</c:v>
                  </c:pt>
                  <c:pt idx="3">
                    <c:v>0.16277598102914309</c:v>
                  </c:pt>
                  <c:pt idx="4">
                    <c:v>0.12657211383239356</c:v>
                  </c:pt>
                  <c:pt idx="5">
                    <c:v>0.15125014049580529</c:v>
                  </c:pt>
                </c:numCache>
              </c:numRef>
            </c:minus>
          </c:errBars>
          <c:xVal>
            <c:numRef>
              <c:f>Sheet1!$L$44:$L$49</c:f>
              <c:numCache>
                <c:formatCode>General</c:formatCode>
                <c:ptCount val="6"/>
                <c:pt idx="0">
                  <c:v>109.5</c:v>
                </c:pt>
                <c:pt idx="1">
                  <c:v>133.25</c:v>
                </c:pt>
                <c:pt idx="2">
                  <c:v>162.25</c:v>
                </c:pt>
                <c:pt idx="3">
                  <c:v>180.25</c:v>
                </c:pt>
                <c:pt idx="4">
                  <c:v>207.25</c:v>
                </c:pt>
                <c:pt idx="5">
                  <c:v>223.25</c:v>
                </c:pt>
              </c:numCache>
            </c:numRef>
          </c:xVal>
          <c:yVal>
            <c:numRef>
              <c:f>Sheet1!$M$44:$M$49</c:f>
              <c:numCache>
                <c:formatCode>0.000</c:formatCode>
                <c:ptCount val="6"/>
                <c:pt idx="0">
                  <c:v>0.15435000000000001</c:v>
                </c:pt>
                <c:pt idx="1">
                  <c:v>0.15640000000000204</c:v>
                </c:pt>
                <c:pt idx="2">
                  <c:v>0.326100000000003</c:v>
                </c:pt>
                <c:pt idx="3">
                  <c:v>0.48440000000000188</c:v>
                </c:pt>
                <c:pt idx="4">
                  <c:v>0.62820000000000065</c:v>
                </c:pt>
                <c:pt idx="5">
                  <c:v>0.62054999999999993</c:v>
                </c:pt>
              </c:numCache>
            </c:numRef>
          </c:yVal>
          <c:smooth val="1"/>
        </c:ser>
        <c:ser>
          <c:idx val="2"/>
          <c:order val="2"/>
          <c:tx>
            <c:v>N 1%</c:v>
          </c:tx>
          <c:marker>
            <c:symbol val="triangle"/>
            <c:size val="7"/>
          </c:marker>
          <c:xVal>
            <c:numRef>
              <c:f>Sheet1!$L$44:$L$49</c:f>
              <c:numCache>
                <c:formatCode>General</c:formatCode>
                <c:ptCount val="6"/>
                <c:pt idx="0">
                  <c:v>109.5</c:v>
                </c:pt>
                <c:pt idx="1">
                  <c:v>133.25</c:v>
                </c:pt>
                <c:pt idx="2">
                  <c:v>162.25</c:v>
                </c:pt>
                <c:pt idx="3">
                  <c:v>180.25</c:v>
                </c:pt>
                <c:pt idx="4">
                  <c:v>207.25</c:v>
                </c:pt>
                <c:pt idx="5">
                  <c:v>223.25</c:v>
                </c:pt>
              </c:numCache>
            </c:numRef>
          </c:xVal>
          <c:yVal>
            <c:numRef>
              <c:f>Sheet1!$P$44:$P$49</c:f>
              <c:numCache>
                <c:formatCode>0.000</c:formatCode>
                <c:ptCount val="6"/>
                <c:pt idx="0">
                  <c:v>8.5000000000000006E-2</c:v>
                </c:pt>
                <c:pt idx="1">
                  <c:v>3.4799999999999998E-2</c:v>
                </c:pt>
                <c:pt idx="2">
                  <c:v>0.25929999999999997</c:v>
                </c:pt>
                <c:pt idx="3">
                  <c:v>0.4354000000000034</c:v>
                </c:pt>
                <c:pt idx="4">
                  <c:v>0.54239999999999999</c:v>
                </c:pt>
                <c:pt idx="5">
                  <c:v>0.55100000000000005</c:v>
                </c:pt>
              </c:numCache>
            </c:numRef>
          </c:yVal>
          <c:smooth val="1"/>
        </c:ser>
        <c:ser>
          <c:idx val="3"/>
          <c:order val="3"/>
          <c:tx>
            <c:v>N.2</c:v>
          </c:tx>
          <c:spPr>
            <a:ln>
              <a:solidFill>
                <a:srgbClr val="FF0000"/>
              </a:solidFill>
            </a:ln>
          </c:spPr>
          <c:marker>
            <c:symbol val="square"/>
            <c:size val="7"/>
          </c:marker>
          <c:errBars>
            <c:errDir val="y"/>
            <c:errBarType val="both"/>
            <c:errValType val="cust"/>
            <c:plus>
              <c:numRef>
                <c:f>Sheet1!$N$50:$N$55</c:f>
                <c:numCache>
                  <c:formatCode>General</c:formatCode>
                  <c:ptCount val="6"/>
                  <c:pt idx="0">
                    <c:v>1.0960155108391621E-2</c:v>
                  </c:pt>
                  <c:pt idx="1">
                    <c:v>2.5314422766478408E-2</c:v>
                  </c:pt>
                  <c:pt idx="2">
                    <c:v>9.6237232919489046E-2</c:v>
                  </c:pt>
                  <c:pt idx="3">
                    <c:v>1.3930003589375023E-2</c:v>
                  </c:pt>
                  <c:pt idx="4">
                    <c:v>2.1071782079359697E-2</c:v>
                  </c:pt>
                  <c:pt idx="5">
                    <c:v>3.0264170234785389E-2</c:v>
                  </c:pt>
                </c:numCache>
              </c:numRef>
            </c:plus>
            <c:minus>
              <c:numRef>
                <c:f>Sheet1!$N$50:$N$55</c:f>
                <c:numCache>
                  <c:formatCode>General</c:formatCode>
                  <c:ptCount val="6"/>
                  <c:pt idx="0">
                    <c:v>1.0960155108391621E-2</c:v>
                  </c:pt>
                  <c:pt idx="1">
                    <c:v>2.5314422766478408E-2</c:v>
                  </c:pt>
                  <c:pt idx="2">
                    <c:v>9.6237232919489046E-2</c:v>
                  </c:pt>
                  <c:pt idx="3">
                    <c:v>1.3930003589375023E-2</c:v>
                  </c:pt>
                  <c:pt idx="4">
                    <c:v>2.1071782079359697E-2</c:v>
                  </c:pt>
                  <c:pt idx="5">
                    <c:v>3.0264170234785389E-2</c:v>
                  </c:pt>
                </c:numCache>
              </c:numRef>
            </c:minus>
          </c:errBars>
          <c:xVal>
            <c:numRef>
              <c:f>Sheet1!$L$50:$L$55</c:f>
              <c:numCache>
                <c:formatCode>General</c:formatCode>
                <c:ptCount val="6"/>
                <c:pt idx="0">
                  <c:v>223.25</c:v>
                </c:pt>
                <c:pt idx="1">
                  <c:v>252.5</c:v>
                </c:pt>
                <c:pt idx="2">
                  <c:v>277.25</c:v>
                </c:pt>
                <c:pt idx="3">
                  <c:v>300.25</c:v>
                </c:pt>
                <c:pt idx="4">
                  <c:v>326.75</c:v>
                </c:pt>
                <c:pt idx="5">
                  <c:v>348.5</c:v>
                </c:pt>
              </c:numCache>
            </c:numRef>
          </c:xVal>
          <c:yVal>
            <c:numRef>
              <c:f>Sheet1!$M$50:$M$55</c:f>
              <c:numCache>
                <c:formatCode>0.000</c:formatCode>
                <c:ptCount val="6"/>
                <c:pt idx="0">
                  <c:v>9.7150000000000028E-2</c:v>
                </c:pt>
                <c:pt idx="1">
                  <c:v>0.10560000000000012</c:v>
                </c:pt>
                <c:pt idx="2">
                  <c:v>0.30805000000000032</c:v>
                </c:pt>
                <c:pt idx="3">
                  <c:v>0.49085000000000339</c:v>
                </c:pt>
                <c:pt idx="4">
                  <c:v>0.57070000000000065</c:v>
                </c:pt>
                <c:pt idx="5">
                  <c:v>0.66840000000000599</c:v>
                </c:pt>
              </c:numCache>
            </c:numRef>
          </c:yVal>
          <c:smooth val="1"/>
        </c:ser>
        <c:ser>
          <c:idx val="4"/>
          <c:order val="4"/>
          <c:tx>
            <c:v>N.3</c:v>
          </c:tx>
          <c:marker>
            <c:symbol val="circle"/>
            <c:size val="7"/>
          </c:marker>
          <c:errBars>
            <c:errDir val="y"/>
            <c:errBarType val="both"/>
            <c:errValType val="cust"/>
            <c:plus>
              <c:numRef>
                <c:f>Sheet1!$N$56:$N$60</c:f>
                <c:numCache>
                  <c:formatCode>General</c:formatCode>
                  <c:ptCount val="5"/>
                  <c:pt idx="0">
                    <c:v>9.4050000000000748E-3</c:v>
                  </c:pt>
                  <c:pt idx="1">
                    <c:v>5.7275649276110315E-3</c:v>
                  </c:pt>
                  <c:pt idx="2">
                    <c:v>5.7699913344822433E-2</c:v>
                  </c:pt>
                  <c:pt idx="3">
                    <c:v>0.10988439379638924</c:v>
                  </c:pt>
                  <c:pt idx="4">
                    <c:v>8.7469108832775339E-2</c:v>
                  </c:pt>
                </c:numCache>
              </c:numRef>
            </c:plus>
            <c:minus>
              <c:numRef>
                <c:f>Sheet1!$N$56:$N$60</c:f>
                <c:numCache>
                  <c:formatCode>General</c:formatCode>
                  <c:ptCount val="5"/>
                  <c:pt idx="0">
                    <c:v>9.4050000000000748E-3</c:v>
                  </c:pt>
                  <c:pt idx="1">
                    <c:v>5.7275649276110315E-3</c:v>
                  </c:pt>
                  <c:pt idx="2">
                    <c:v>5.7699913344822433E-2</c:v>
                  </c:pt>
                  <c:pt idx="3">
                    <c:v>0.10988439379638924</c:v>
                  </c:pt>
                  <c:pt idx="4">
                    <c:v>8.7469108832775339E-2</c:v>
                  </c:pt>
                </c:numCache>
              </c:numRef>
            </c:minus>
          </c:errBars>
          <c:xVal>
            <c:numRef>
              <c:f>Sheet1!$L$56:$L$60</c:f>
              <c:numCache>
                <c:formatCode>General</c:formatCode>
                <c:ptCount val="5"/>
                <c:pt idx="0">
                  <c:v>348.5</c:v>
                </c:pt>
                <c:pt idx="1">
                  <c:v>370</c:v>
                </c:pt>
                <c:pt idx="2">
                  <c:v>394.5</c:v>
                </c:pt>
                <c:pt idx="3">
                  <c:v>419.5</c:v>
                </c:pt>
                <c:pt idx="4">
                  <c:v>436.5</c:v>
                </c:pt>
              </c:numCache>
            </c:numRef>
          </c:xVal>
          <c:yVal>
            <c:numRef>
              <c:f>Sheet1!$M$56:$M$60</c:f>
              <c:numCache>
                <c:formatCode>0.000</c:formatCode>
                <c:ptCount val="5"/>
                <c:pt idx="0">
                  <c:v>8.6650000000000227E-2</c:v>
                </c:pt>
                <c:pt idx="1">
                  <c:v>8.9450000000000043E-2</c:v>
                </c:pt>
                <c:pt idx="2">
                  <c:v>0.33410000000000339</c:v>
                </c:pt>
                <c:pt idx="3">
                  <c:v>0.50660000000000005</c:v>
                </c:pt>
                <c:pt idx="4">
                  <c:v>0.55154999999999998</c:v>
                </c:pt>
              </c:numCache>
            </c:numRef>
          </c:yVal>
          <c:smooth val="1"/>
        </c:ser>
        <c:ser>
          <c:idx val="5"/>
          <c:order val="5"/>
          <c:tx>
            <c:v>N.4</c:v>
          </c:tx>
          <c:marker>
            <c:symbol val="circle"/>
            <c:size val="7"/>
          </c:marker>
          <c:errBars>
            <c:errDir val="y"/>
            <c:errBarType val="both"/>
            <c:errValType val="cust"/>
            <c:plus>
              <c:numRef>
                <c:f>Sheet1!$N$61:$N$76</c:f>
                <c:numCache>
                  <c:formatCode>General</c:formatCode>
                  <c:ptCount val="16"/>
                  <c:pt idx="1">
                    <c:v>6.2225396744416154E-3</c:v>
                  </c:pt>
                  <c:pt idx="2">
                    <c:v>3.2526911934581235E-3</c:v>
                  </c:pt>
                  <c:pt idx="3">
                    <c:v>6.5053823869162314E-3</c:v>
                  </c:pt>
                  <c:pt idx="4">
                    <c:v>3.7547370081006858E-2</c:v>
                  </c:pt>
                  <c:pt idx="5">
                    <c:v>2.5314422766478134E-2</c:v>
                  </c:pt>
                  <c:pt idx="6">
                    <c:v>2.142533546995281E-2</c:v>
                  </c:pt>
                  <c:pt idx="7">
                    <c:v>5.3740115370176965E-3</c:v>
                  </c:pt>
                  <c:pt idx="8">
                    <c:v>9.7580735803743709E-3</c:v>
                  </c:pt>
                  <c:pt idx="9">
                    <c:v>1.7041273426595803E-2</c:v>
                  </c:pt>
                  <c:pt idx="10">
                    <c:v>3.0829855659736682E-2</c:v>
                  </c:pt>
                  <c:pt idx="11">
                    <c:v>6.0033365722737125E-2</c:v>
                  </c:pt>
                  <c:pt idx="12">
                    <c:v>4.8224682476919377E-2</c:v>
                  </c:pt>
                  <c:pt idx="13">
                    <c:v>4.4689148570993528E-2</c:v>
                  </c:pt>
                  <c:pt idx="14">
                    <c:v>3.8325187540315706E-2</c:v>
                  </c:pt>
                  <c:pt idx="15">
                    <c:v>2.1213203435597292E-3</c:v>
                  </c:pt>
                </c:numCache>
              </c:numRef>
            </c:plus>
            <c:minus>
              <c:numRef>
                <c:f>Sheet1!$N$61:$N$76</c:f>
                <c:numCache>
                  <c:formatCode>General</c:formatCode>
                  <c:ptCount val="16"/>
                  <c:pt idx="1">
                    <c:v>6.2225396744416154E-3</c:v>
                  </c:pt>
                  <c:pt idx="2">
                    <c:v>3.2526911934581235E-3</c:v>
                  </c:pt>
                  <c:pt idx="3">
                    <c:v>6.5053823869162314E-3</c:v>
                  </c:pt>
                  <c:pt idx="4">
                    <c:v>3.7547370081006858E-2</c:v>
                  </c:pt>
                  <c:pt idx="5">
                    <c:v>2.5314422766478134E-2</c:v>
                  </c:pt>
                  <c:pt idx="6">
                    <c:v>2.142533546995281E-2</c:v>
                  </c:pt>
                  <c:pt idx="7">
                    <c:v>5.3740115370176965E-3</c:v>
                  </c:pt>
                  <c:pt idx="8">
                    <c:v>9.7580735803743709E-3</c:v>
                  </c:pt>
                  <c:pt idx="9">
                    <c:v>1.7041273426595803E-2</c:v>
                  </c:pt>
                  <c:pt idx="10">
                    <c:v>3.0829855659736682E-2</c:v>
                  </c:pt>
                  <c:pt idx="11">
                    <c:v>6.0033365722737125E-2</c:v>
                  </c:pt>
                  <c:pt idx="12">
                    <c:v>4.8224682476919377E-2</c:v>
                  </c:pt>
                  <c:pt idx="13">
                    <c:v>4.4689148570993528E-2</c:v>
                  </c:pt>
                  <c:pt idx="14">
                    <c:v>3.8325187540315706E-2</c:v>
                  </c:pt>
                  <c:pt idx="15">
                    <c:v>2.1213203435597292E-3</c:v>
                  </c:pt>
                </c:numCache>
              </c:numRef>
            </c:minus>
          </c:errBars>
          <c:xVal>
            <c:numRef>
              <c:f>Sheet1!$L$61:$L$77</c:f>
              <c:numCache>
                <c:formatCode>General</c:formatCode>
                <c:ptCount val="17"/>
                <c:pt idx="0">
                  <c:v>436.5</c:v>
                </c:pt>
                <c:pt idx="1">
                  <c:v>460.5</c:v>
                </c:pt>
                <c:pt idx="2">
                  <c:v>488.5</c:v>
                </c:pt>
                <c:pt idx="3">
                  <c:v>508.5</c:v>
                </c:pt>
                <c:pt idx="4">
                  <c:v>535.5</c:v>
                </c:pt>
                <c:pt idx="5">
                  <c:v>558.5</c:v>
                </c:pt>
                <c:pt idx="6">
                  <c:v>577.5</c:v>
                </c:pt>
                <c:pt idx="7">
                  <c:v>602.5</c:v>
                </c:pt>
                <c:pt idx="8">
                  <c:v>626.5</c:v>
                </c:pt>
                <c:pt idx="9">
                  <c:v>651.75</c:v>
                </c:pt>
                <c:pt idx="10">
                  <c:v>670.75</c:v>
                </c:pt>
                <c:pt idx="11">
                  <c:v>697.75</c:v>
                </c:pt>
                <c:pt idx="12">
                  <c:v>721.5</c:v>
                </c:pt>
                <c:pt idx="13">
                  <c:v>747.5</c:v>
                </c:pt>
                <c:pt idx="14">
                  <c:v>775.25</c:v>
                </c:pt>
                <c:pt idx="15">
                  <c:v>842.25</c:v>
                </c:pt>
                <c:pt idx="16">
                  <c:v>867.25</c:v>
                </c:pt>
              </c:numCache>
            </c:numRef>
          </c:xVal>
          <c:yVal>
            <c:numRef>
              <c:f>Sheet1!$M$61:$M$77</c:f>
              <c:numCache>
                <c:formatCode>0.000</c:formatCode>
                <c:ptCount val="17"/>
                <c:pt idx="1">
                  <c:v>5.4900000000000032E-2</c:v>
                </c:pt>
                <c:pt idx="2">
                  <c:v>8.5100000000000023E-2</c:v>
                </c:pt>
                <c:pt idx="3">
                  <c:v>0.20820000000000041</c:v>
                </c:pt>
                <c:pt idx="4">
                  <c:v>0.395150000000003</c:v>
                </c:pt>
                <c:pt idx="5">
                  <c:v>0.51700000000000002</c:v>
                </c:pt>
                <c:pt idx="6">
                  <c:v>0.59214999999999951</c:v>
                </c:pt>
                <c:pt idx="7">
                  <c:v>0.67710000000000781</c:v>
                </c:pt>
                <c:pt idx="8">
                  <c:v>0.78100000000000003</c:v>
                </c:pt>
                <c:pt idx="9">
                  <c:v>0.82275000000000065</c:v>
                </c:pt>
                <c:pt idx="10">
                  <c:v>0.92749999999999999</c:v>
                </c:pt>
                <c:pt idx="11">
                  <c:v>0.91695000000000004</c:v>
                </c:pt>
                <c:pt idx="12">
                  <c:v>1.0464</c:v>
                </c:pt>
                <c:pt idx="13">
                  <c:v>1.1282999999999999</c:v>
                </c:pt>
                <c:pt idx="14">
                  <c:v>1.127499999999988</c:v>
                </c:pt>
                <c:pt idx="15">
                  <c:v>1.3181</c:v>
                </c:pt>
                <c:pt idx="16">
                  <c:v>1.3797999999999866</c:v>
                </c:pt>
              </c:numCache>
            </c:numRef>
          </c:yVal>
          <c:smooth val="1"/>
        </c:ser>
        <c:axId val="110316928"/>
        <c:axId val="110326912"/>
      </c:scatterChart>
      <c:valAx>
        <c:axId val="110316928"/>
        <c:scaling>
          <c:orientation val="minMax"/>
          <c:max val="1000"/>
        </c:scaling>
        <c:axPos val="b"/>
        <c:numFmt formatCode="General" sourceLinked="1"/>
        <c:tickLblPos val="none"/>
        <c:txPr>
          <a:bodyPr rot="0" vert="horz"/>
          <a:lstStyle/>
          <a:p>
            <a:pPr>
              <a:defRPr/>
            </a:pPr>
            <a:endParaRPr lang="en-US"/>
          </a:p>
        </c:txPr>
        <c:crossAx val="110326912"/>
        <c:crossesAt val="0"/>
        <c:crossBetween val="midCat"/>
        <c:majorUnit val="200"/>
      </c:valAx>
      <c:valAx>
        <c:axId val="110326912"/>
        <c:scaling>
          <c:orientation val="minMax"/>
        </c:scaling>
        <c:axPos val="l"/>
        <c:numFmt formatCode="General" sourceLinked="1"/>
        <c:tickLblPos val="none"/>
        <c:txPr>
          <a:bodyPr rot="0" vert="horz"/>
          <a:lstStyle/>
          <a:p>
            <a:pPr>
              <a:defRPr/>
            </a:pPr>
            <a:endParaRPr lang="en-US"/>
          </a:p>
        </c:txPr>
        <c:crossAx val="11031692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34470408566186161"/>
          <c:y val="8.7944779973831558E-2"/>
          <c:w val="0.21239158711355768"/>
          <c:h val="0.35203848022914458"/>
        </c:manualLayout>
      </c:layout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0.75688</cdr:x>
      <cdr:y>0.20908</cdr:y>
    </cdr:from>
    <cdr:to>
      <cdr:x>0.86249</cdr:x>
      <cdr:y>0.27391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6553200" y="1228726"/>
          <a:ext cx="914396" cy="3810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en-US" sz="2000" dirty="0" smtClean="0">
              <a:latin typeface="Arial Rounded MT Bold" pitchFamily="34" charset="0"/>
            </a:rPr>
            <a:t>8 cm</a:t>
          </a:r>
          <a:endParaRPr lang="en-US" sz="2000" dirty="0">
            <a:latin typeface="Arial Rounded MT Bold" pitchFamily="34" charset="0"/>
          </a:endParaRPr>
        </a:p>
      </cdr:txBody>
    </cdr:sp>
  </cdr:relSizeAnchor>
  <cdr:relSizeAnchor xmlns:cdr="http://schemas.openxmlformats.org/drawingml/2006/chartDrawing">
    <cdr:from>
      <cdr:x>0.75688</cdr:x>
      <cdr:y>0.53323</cdr:y>
    </cdr:from>
    <cdr:to>
      <cdr:x>0.86249</cdr:x>
      <cdr:y>0.59806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6553200" y="3133726"/>
          <a:ext cx="914396" cy="3810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2000" dirty="0" smtClean="0">
              <a:latin typeface="Arial Rounded MT Bold" pitchFamily="34" charset="0"/>
            </a:rPr>
            <a:t>18 cm</a:t>
          </a:r>
          <a:endParaRPr lang="en-US" sz="2000" dirty="0">
            <a:latin typeface="Arial Rounded MT Bold" pitchFamily="34" charset="0"/>
          </a:endParaRPr>
        </a:p>
      </cdr:txBody>
    </cdr:sp>
  </cdr:relSizeAnchor>
  <cdr:relSizeAnchor xmlns:cdr="http://schemas.openxmlformats.org/drawingml/2006/chartDrawing">
    <cdr:from>
      <cdr:x>0.75688</cdr:x>
      <cdr:y>0.68882</cdr:y>
    </cdr:from>
    <cdr:to>
      <cdr:x>0.86249</cdr:x>
      <cdr:y>0.75365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6553200" y="4048126"/>
          <a:ext cx="914396" cy="3810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2000" dirty="0" smtClean="0">
              <a:latin typeface="Arial Rounded MT Bold" pitchFamily="34" charset="0"/>
            </a:rPr>
            <a:t>28 cm</a:t>
          </a:r>
          <a:endParaRPr lang="en-US" sz="2000" dirty="0">
            <a:latin typeface="Arial Rounded MT Bold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0.40968</cdr:y>
    </cdr:from>
    <cdr:to>
      <cdr:x>0.10619</cdr:x>
      <cdr:y>0.55726</cdr:y>
    </cdr:to>
    <cdr:sp macro="" textlink="">
      <cdr:nvSpPr>
        <cdr:cNvPr id="8" name="TextBox 7"/>
        <cdr:cNvSpPr txBox="1"/>
      </cdr:nvSpPr>
      <cdr:spPr>
        <a:xfrm xmlns:a="http://schemas.openxmlformats.org/drawingml/2006/main" rot="16200000">
          <a:off x="-228600" y="2538413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en-US" sz="2000" b="1" dirty="0" smtClean="0">
              <a:solidFill>
                <a:srgbClr val="FFFF00"/>
              </a:solidFill>
            </a:rPr>
            <a:t>A</a:t>
          </a:r>
          <a:r>
            <a:rPr lang="en-US" sz="2000" b="1" baseline="-25000" dirty="0" smtClean="0">
              <a:solidFill>
                <a:srgbClr val="FFFF00"/>
              </a:solidFill>
            </a:rPr>
            <a:t>750</a:t>
          </a:r>
          <a:endParaRPr lang="en-US" sz="20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0.06195</cdr:x>
      <cdr:y>0.85242</cdr:y>
    </cdr:from>
    <cdr:to>
      <cdr:x>0.16814</cdr:x>
      <cdr:y>1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533400" y="5967413"/>
          <a:ext cx="914359" cy="9144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en-US" sz="2400" b="1" dirty="0" smtClean="0">
              <a:solidFill>
                <a:srgbClr val="FFFF00"/>
              </a:solidFill>
            </a:rPr>
            <a:t>0                                       Time (hr)                                        1,000</a:t>
          </a:r>
          <a:endParaRPr lang="en-US" sz="2400" b="1" dirty="0">
            <a:solidFill>
              <a:srgbClr val="FFFF00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9A42331-9292-43A0-83DC-A8D5F29A9D68}" type="datetimeFigureOut">
              <a:rPr lang="en-US"/>
              <a:pPr>
                <a:defRPr/>
              </a:pPr>
              <a:t>4/21/2009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7D52861-71A2-453B-8865-A4C8472FC9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F0C2C89-EE07-4C68-B548-126D7B568B5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2D10DE-0062-4C77-8AC2-13DADFA31F66}" type="slidenum">
              <a:rPr lang="en-US"/>
              <a:pPr/>
              <a:t>10</a:t>
            </a:fld>
            <a:endParaRPr lang="en-US"/>
          </a:p>
        </p:txBody>
      </p:sp>
      <p:sp>
        <p:nvSpPr>
          <p:cNvPr id="151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D52861-71A2-453B-8865-A4C8472FC90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8B1DED-899C-4E58-9E3B-3E9115919054}" type="slidenum">
              <a:rPr lang="en-US"/>
              <a:pPr/>
              <a:t>12</a:t>
            </a:fld>
            <a:endParaRPr lang="en-US"/>
          </a:p>
        </p:txBody>
      </p:sp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98633E-D111-4497-BCC5-E1D2D3725DCB}" type="slidenum">
              <a:rPr lang="en-US"/>
              <a:pPr/>
              <a:t>13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A6F028-F19F-4CBA-9EE0-6B8411F1A625}" type="slidenum">
              <a:rPr lang="en-US"/>
              <a:pPr/>
              <a:t>14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D52861-71A2-453B-8865-A4C8472FC90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52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8BB4A0-F1FF-4871-9A86-5EACFE8E527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BDD2CC-3863-4148-B768-9DBA189AC494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3952ED-4F4C-4268-B117-68D413C9617E}" type="slidenum">
              <a:rPr lang="en-US"/>
              <a:pPr/>
              <a:t>18</a:t>
            </a:fld>
            <a:endParaRPr lang="en-US"/>
          </a:p>
        </p:txBody>
      </p:sp>
      <p:sp>
        <p:nvSpPr>
          <p:cNvPr id="501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9A80BFE-D8B4-4B48-97C1-CB7644172505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DFFFFB-96F8-455A-821F-2AED279B3AD7}" type="slidenum">
              <a:rPr lang="en-US"/>
              <a:pPr/>
              <a:t>2</a:t>
            </a:fld>
            <a:endParaRPr 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70410F-300C-4A33-827D-805D7BB5BDDE}" type="slidenum">
              <a:rPr lang="en-US"/>
              <a:pPr/>
              <a:t>20</a:t>
            </a:fld>
            <a:endParaRPr lang="en-US"/>
          </a:p>
        </p:txBody>
      </p:sp>
      <p:sp>
        <p:nvSpPr>
          <p:cNvPr id="61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D52861-71A2-453B-8865-A4C8472FC907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948FB9-728A-47A1-90CA-9C56100ACA19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995AEB-0ABB-472D-A8A0-AE97D98BEB9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213554-2C28-430F-B0CC-76360A3C7EF2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3BF3FCB-772A-4CCC-990E-A02C0DEE5C1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CBD82F4-DA48-4F15-9175-63848E4DD445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AD3A2E5-13FC-44A0-9C8E-A4F3B6A67DC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F677CC-BA1D-425A-B09D-2A9321F97FD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US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1B740EE-3668-43DE-960B-130EAF9743B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B6BD0DC-1931-4CB8-A5FE-8A1E1D18A06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3BC1BD-DA83-4A88-8F1B-2A7FE38F4E62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A1AAF1-FC4C-496F-A8B8-AF8D2DF9756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D52861-71A2-453B-8865-A4C8472FC907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8EDA663-25CD-4686-BF43-60AA82441AE5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D52861-71A2-453B-8865-A4C8472FC90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D52861-71A2-453B-8865-A4C8472FC90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D52861-71A2-453B-8865-A4C8472FC90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AC51DE-8935-4B42-B6D2-F3DF33561914}" type="slidenum">
              <a:rPr lang="en-US"/>
              <a:pPr/>
              <a:t>7</a:t>
            </a:fld>
            <a:endParaRPr lang="en-US"/>
          </a:p>
        </p:txBody>
      </p:sp>
      <p:sp>
        <p:nvSpPr>
          <p:cNvPr id="15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D52861-71A2-453B-8865-A4C8472FC90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D52861-71A2-453B-8865-A4C8472FC90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08F0D-1B8E-4666-930E-683B4EC98C15}" type="datetimeFigureOut">
              <a:rPr lang="en-US"/>
              <a:pPr>
                <a:defRPr/>
              </a:pPr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2D9B4-6CC2-418B-A36E-3837476287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C08AE-7213-467A-A66C-CAB233EEE0B0}" type="datetimeFigureOut">
              <a:rPr lang="en-US"/>
              <a:pPr>
                <a:defRPr/>
              </a:pPr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1C1FD-9694-454C-924B-08EE1D0D85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333F4-B9CC-40A7-A310-795C121C53DE}" type="datetimeFigureOut">
              <a:rPr lang="en-US"/>
              <a:pPr>
                <a:defRPr/>
              </a:pPr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37690-9FD0-4C9F-B72C-AA4D001938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5059D-F2E9-49D7-8FB3-000B18A3D387}" type="datetimeFigureOut">
              <a:rPr lang="en-US"/>
              <a:pPr>
                <a:defRPr/>
              </a:pPr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EF83C-42B2-4706-9664-063FA24C4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D99B4-3FB9-4815-AC08-79C3797F77B8}" type="datetimeFigureOut">
              <a:rPr lang="en-US"/>
              <a:pPr>
                <a:defRPr/>
              </a:pPr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9CFB4-4C76-48B9-ACEA-458B6A4C92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EBDB9-AD73-4E2E-B639-444DA4D60542}" type="datetimeFigureOut">
              <a:rPr lang="en-US"/>
              <a:pPr>
                <a:defRPr/>
              </a:pPr>
              <a:t>4/21/2009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44588-6C75-410E-B080-76781B7437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C7ED8-10FC-4178-B951-E8C2C9BEDC72}" type="datetimeFigureOut">
              <a:rPr lang="en-US"/>
              <a:pPr>
                <a:defRPr/>
              </a:pPr>
              <a:t>4/21/2009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8F3D7-A542-446D-AA43-CEC76AA2F7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DCD7-4C16-4AF0-9423-EB1BF487AEF5}" type="datetimeFigureOut">
              <a:rPr lang="en-US"/>
              <a:pPr>
                <a:defRPr/>
              </a:pPr>
              <a:t>4/21/2009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16814-A388-4723-96B5-D674C87298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67A6A-22E6-4614-9D90-3391FE0B1084}" type="datetimeFigureOut">
              <a:rPr lang="en-US"/>
              <a:pPr>
                <a:defRPr/>
              </a:pPr>
              <a:t>4/21/2009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F73EA-34A6-49D3-AE43-6F3142C726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414F4-6028-4850-B583-3BE164B3A6B4}" type="datetimeFigureOut">
              <a:rPr lang="en-US"/>
              <a:pPr>
                <a:defRPr/>
              </a:pPr>
              <a:t>4/21/2009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2C660-E6D3-4F23-A399-95C8DA92F4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CC404-4382-453B-BDCC-3CF1A161D9B1}" type="datetimeFigureOut">
              <a:rPr lang="en-US"/>
              <a:pPr>
                <a:defRPr/>
              </a:pPr>
              <a:t>4/21/2009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BF274-2BE0-495B-B9BF-C22EDC20B3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5F5119-9442-41AE-ABD9-4892951D1795}" type="datetimeFigureOut">
              <a:rPr lang="en-US"/>
              <a:pPr>
                <a:defRPr/>
              </a:pPr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C487BC-FF62-4475-998C-12141F106D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pn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http://en.wikipedia.org/wiki/Image:Seal_of_the_US_Air_Force.svg" TargetMode="External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97-2003_Worksheet1.xls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oildrum.com/files/PeakOil1.pn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FFFF00"/>
                </a:solidFill>
                <a:latin typeface="Arial Rounded MT Bold" pitchFamily="34" charset="0"/>
              </a:rPr>
              <a:t>Microalgal biofuels</a:t>
            </a:r>
            <a:br>
              <a:rPr lang="en-US" sz="4000" b="1" dirty="0" smtClean="0">
                <a:solidFill>
                  <a:srgbClr val="FFFF00"/>
                </a:solidFill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FFFF00"/>
                </a:solidFill>
                <a:latin typeface="Arial Rounded MT Bold" pitchFamily="34" charset="0"/>
              </a:rPr>
              <a:t>a systems approach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4114800" cy="2895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3600" b="1" dirty="0" smtClean="0">
                <a:latin typeface="Arial Rounded MT Bold" pitchFamily="34" charset="0"/>
              </a:rPr>
              <a:t>Richard Sayre</a:t>
            </a:r>
          </a:p>
          <a:p>
            <a:r>
              <a:rPr lang="en-US" sz="2400" b="1" dirty="0" smtClean="0">
                <a:solidFill>
                  <a:srgbClr val="66FF66"/>
                </a:solidFill>
                <a:latin typeface="Arial Rounded MT Bold" pitchFamily="34" charset="0"/>
              </a:rPr>
              <a:t>Director, Enterprise Rent-A-Car Institute for Renewable Fuels</a:t>
            </a:r>
          </a:p>
          <a:p>
            <a:r>
              <a:rPr lang="en-US" sz="2400" b="1" dirty="0" smtClean="0">
                <a:solidFill>
                  <a:srgbClr val="FFC000"/>
                </a:solidFill>
                <a:latin typeface="Arial Rounded MT Bold" pitchFamily="34" charset="0"/>
              </a:rPr>
              <a:t>Director, BioCassava Plus</a:t>
            </a:r>
          </a:p>
          <a:p>
            <a:endParaRPr lang="en-US" sz="2400" b="1" dirty="0" smtClean="0">
              <a:latin typeface="Comic Sans MS" pitchFamily="66" charset="0"/>
            </a:endParaRPr>
          </a:p>
          <a:p>
            <a:pPr eaLnBrk="1" hangingPunct="1">
              <a:buFont typeface="Arial" charset="0"/>
              <a:buNone/>
            </a:pPr>
            <a:endParaRPr lang="en-US" sz="2400" b="1" dirty="0" smtClean="0"/>
          </a:p>
          <a:p>
            <a:pPr eaLnBrk="1" hangingPunct="1">
              <a:buFont typeface="Arial" charset="0"/>
              <a:buNone/>
            </a:pPr>
            <a:endParaRPr lang="en-US" sz="2400" dirty="0" smtClean="0"/>
          </a:p>
          <a:p>
            <a:pPr eaLnBrk="1" hangingPunct="1">
              <a:buFont typeface="Arial" charset="0"/>
              <a:buNone/>
            </a:pPr>
            <a:endParaRPr lang="en-US" sz="2400" dirty="0" smtClean="0"/>
          </a:p>
          <a:p>
            <a:pPr eaLnBrk="1" hangingPunct="1">
              <a:buFont typeface="Arial" charset="0"/>
              <a:buNone/>
            </a:pPr>
            <a:endParaRPr lang="en-US" sz="2400" dirty="0" smtClean="0"/>
          </a:p>
          <a:p>
            <a:pPr eaLnBrk="1" hangingPunct="1">
              <a:buFont typeface="Arial" charset="0"/>
              <a:buNone/>
            </a:pPr>
            <a:endParaRPr lang="en-US" sz="2400" b="1" dirty="0" smtClean="0"/>
          </a:p>
          <a:p>
            <a:pPr eaLnBrk="1" hangingPunct="1">
              <a:buFont typeface="Arial" charset="0"/>
              <a:buNone/>
            </a:pPr>
            <a:endParaRPr lang="en-US" sz="2400" dirty="0" smtClean="0"/>
          </a:p>
        </p:txBody>
      </p:sp>
      <p:pic>
        <p:nvPicPr>
          <p:cNvPr id="4100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191000"/>
            <a:ext cx="4648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18" descr="150px-Seal_of_the_US_Air_Force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53340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33600" y="5486400"/>
            <a:ext cx="86677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2" descr="C:\Users\deepak\Desktop\New Folder (6)\07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0" y="14478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2" descr="C:\Users\deepak\Desktop\New Folder (6)\129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15000" y="4267200"/>
            <a:ext cx="302260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81400" y="525780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295400"/>
            <a:ext cx="6915450" cy="536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0540" name="Oval 12"/>
          <p:cNvSpPr>
            <a:spLocks noChangeArrowheads="1"/>
          </p:cNvSpPr>
          <p:nvPr/>
        </p:nvSpPr>
        <p:spPr bwMode="auto">
          <a:xfrm rot="-3199779">
            <a:off x="1897975" y="2556460"/>
            <a:ext cx="1658938" cy="3095625"/>
          </a:xfrm>
          <a:prstGeom prst="ellips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Arial Rounded MT Bold" pitchFamily="34" charset="0"/>
              </a:rPr>
              <a:t>Where is the best place to grow biofuels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latin typeface="Arial Rounded MT Bold" pitchFamily="34" charset="0"/>
              </a:rPr>
              <a:t>Highest solar radiation </a:t>
            </a:r>
            <a:r>
              <a:rPr lang="en-US" sz="2400" b="1" dirty="0" smtClean="0">
                <a:solidFill>
                  <a:srgbClr val="FFFF00"/>
                </a:solidFill>
                <a:latin typeface="Arial Rounded MT Bold" pitchFamily="34" charset="0"/>
              </a:rPr>
              <a:t>(4X) in </a:t>
            </a:r>
            <a:r>
              <a:rPr lang="en-US" sz="2400" b="1" dirty="0" smtClean="0">
                <a:solidFill>
                  <a:srgbClr val="FFFF00"/>
                </a:solidFill>
                <a:latin typeface="Arial Rounded MT Bold" pitchFamily="34" charset="0"/>
              </a:rPr>
              <a:t>the desert southwest</a:t>
            </a:r>
            <a:endParaRPr lang="en-US" sz="2400" b="1" dirty="0">
              <a:solidFill>
                <a:srgbClr val="FFFF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219200"/>
            <a:ext cx="7234238" cy="5431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Arial Rounded MT Bold" pitchFamily="34" charset="0"/>
              </a:rPr>
              <a:t>But, there is little water in the west</a:t>
            </a:r>
            <a:endParaRPr lang="en-US" sz="3600" b="1" dirty="0" smtClean="0">
              <a:solidFill>
                <a:srgbClr val="FFFF00"/>
              </a:solidFill>
              <a:latin typeface="Arial Rounded MT Bold" pitchFamily="34" charset="0"/>
            </a:endParaRPr>
          </a:p>
        </p:txBody>
      </p:sp>
      <p:sp>
        <p:nvSpPr>
          <p:cNvPr id="6" name="Arc 5"/>
          <p:cNvSpPr/>
          <p:nvPr/>
        </p:nvSpPr>
        <p:spPr>
          <a:xfrm rot="13041321">
            <a:off x="4517050" y="302502"/>
            <a:ext cx="3472648" cy="6016223"/>
          </a:xfrm>
          <a:prstGeom prst="arc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800600" y="1981200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30 inch line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r>
              <a:rPr lang="en-US" sz="2800" b="1" dirty="0">
                <a:solidFill>
                  <a:srgbClr val="FFFF00"/>
                </a:solidFill>
                <a:latin typeface="Arial Rounded MT Bold" pitchFamily="34" charset="0"/>
              </a:rPr>
              <a:t>Biomass </a:t>
            </a:r>
            <a:r>
              <a:rPr lang="en-US" sz="2800" b="1" dirty="0" smtClean="0">
                <a:solidFill>
                  <a:srgbClr val="FFFF00"/>
                </a:solidFill>
                <a:latin typeface="Arial Rounded MT Bold" pitchFamily="34" charset="0"/>
              </a:rPr>
              <a:t>resources are highest </a:t>
            </a:r>
            <a:r>
              <a:rPr lang="en-US" sz="2800" b="1" dirty="0" smtClean="0">
                <a:solidFill>
                  <a:srgbClr val="FFFF00"/>
                </a:solidFill>
                <a:latin typeface="Arial Rounded MT Bold" pitchFamily="34" charset="0"/>
              </a:rPr>
              <a:t>in the </a:t>
            </a:r>
            <a:r>
              <a:rPr lang="en-US" sz="2800" b="1" dirty="0" err="1" smtClean="0">
                <a:solidFill>
                  <a:srgbClr val="FFFF00"/>
                </a:solidFill>
                <a:latin typeface="Arial Rounded MT Bold" pitchFamily="34" charset="0"/>
              </a:rPr>
              <a:t>midwest</a:t>
            </a:r>
            <a:r>
              <a:rPr lang="en-US" sz="2800" b="1" dirty="0" smtClean="0">
                <a:solidFill>
                  <a:srgbClr val="FFFF00"/>
                </a:solidFill>
                <a:latin typeface="Arial Rounded MT Bold" pitchFamily="34" charset="0"/>
              </a:rPr>
              <a:t/>
            </a:r>
            <a:br>
              <a:rPr lang="en-US" sz="2800" b="1" dirty="0" smtClean="0">
                <a:solidFill>
                  <a:srgbClr val="FFFF00"/>
                </a:solidFill>
                <a:latin typeface="Arial Rounded MT Bold" pitchFamily="34" charset="0"/>
              </a:rPr>
            </a:br>
            <a:r>
              <a:rPr lang="en-US" sz="2400" b="1" dirty="0" smtClean="0">
                <a:solidFill>
                  <a:srgbClr val="FFFF00"/>
                </a:solidFill>
                <a:latin typeface="Arial Rounded MT Bold" pitchFamily="34" charset="0"/>
              </a:rPr>
              <a:t>The </a:t>
            </a:r>
            <a:r>
              <a:rPr lang="en-US" sz="2400" b="1" dirty="0" err="1" smtClean="0">
                <a:solidFill>
                  <a:srgbClr val="FFFF00"/>
                </a:solidFill>
                <a:latin typeface="Arial Rounded MT Bold" pitchFamily="34" charset="0"/>
              </a:rPr>
              <a:t>midwest</a:t>
            </a:r>
            <a:r>
              <a:rPr lang="en-US" sz="2400" b="1" dirty="0" smtClean="0">
                <a:solidFill>
                  <a:srgbClr val="FFFF00"/>
                </a:solidFill>
                <a:latin typeface="Arial Rounded MT Bold" pitchFamily="34" charset="0"/>
              </a:rPr>
              <a:t> is ideally suited for biomass production</a:t>
            </a:r>
            <a:r>
              <a:rPr lang="en-US" sz="2800" b="1" dirty="0" smtClean="0">
                <a:solidFill>
                  <a:srgbClr val="FFFF00"/>
                </a:solidFill>
                <a:latin typeface="Arial Rounded MT Bold" pitchFamily="34" charset="0"/>
              </a:rPr>
              <a:t/>
            </a:r>
            <a:br>
              <a:rPr lang="en-US" sz="2800" b="1" dirty="0" smtClean="0">
                <a:solidFill>
                  <a:srgbClr val="FFFF00"/>
                </a:solidFill>
                <a:latin typeface="Arial Rounded MT Bold" pitchFamily="34" charset="0"/>
              </a:rPr>
            </a:br>
            <a:endParaRPr lang="en-US" sz="2800" b="1" dirty="0">
              <a:solidFill>
                <a:srgbClr val="FFFF00"/>
              </a:solidFill>
              <a:latin typeface="Arial Rounded MT Bold" pitchFamily="34" charset="0"/>
            </a:endParaRPr>
          </a:p>
        </p:txBody>
      </p:sp>
      <p:pic>
        <p:nvPicPr>
          <p:cNvPr id="15258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957263"/>
            <a:ext cx="7632700" cy="590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FF00"/>
                </a:solidFill>
                <a:latin typeface="Arial Rounded MT Bold" pitchFamily="34" charset="0"/>
              </a:rPr>
              <a:t>Which biofuel </a:t>
            </a:r>
            <a:r>
              <a:rPr lang="en-US" sz="3600" b="1" dirty="0" smtClean="0">
                <a:solidFill>
                  <a:srgbClr val="FFFF00"/>
                </a:solidFill>
                <a:latin typeface="Arial Rounded MT Bold" pitchFamily="34" charset="0"/>
              </a:rPr>
              <a:t>system?</a:t>
            </a:r>
            <a:r>
              <a:rPr lang="en-US" sz="3600" b="1" dirty="0" smtClean="0">
                <a:solidFill>
                  <a:srgbClr val="FFFF00"/>
                </a:solidFill>
                <a:latin typeface="Arial Rounded MT Bold" pitchFamily="34" charset="0"/>
              </a:rPr>
              <a:t/>
            </a:r>
            <a:br>
              <a:rPr lang="en-US" sz="3600" b="1" dirty="0" smtClean="0">
                <a:solidFill>
                  <a:srgbClr val="FFFF00"/>
                </a:solidFill>
                <a:latin typeface="Arial Rounded MT Bold" pitchFamily="34" charset="0"/>
              </a:rPr>
            </a:br>
            <a:r>
              <a:rPr lang="en-US" sz="2400" b="1" dirty="0" smtClean="0">
                <a:solidFill>
                  <a:srgbClr val="FFFF00"/>
                </a:solidFill>
                <a:latin typeface="Arial Rounded MT Bold" pitchFamily="34" charset="0"/>
              </a:rPr>
              <a:t>Oils versus </a:t>
            </a:r>
            <a:r>
              <a:rPr lang="en-US" sz="2400" b="1" dirty="0" smtClean="0">
                <a:solidFill>
                  <a:srgbClr val="FFFF00"/>
                </a:solidFill>
                <a:latin typeface="Arial Rounded MT Bold" pitchFamily="34" charset="0"/>
              </a:rPr>
              <a:t>starch-based ethanol</a:t>
            </a:r>
            <a:endParaRPr lang="en-US" sz="2400" b="1" dirty="0">
              <a:solidFill>
                <a:srgbClr val="FFFF00"/>
              </a:solidFill>
              <a:latin typeface="Arial Rounded MT Bold" pitchFamily="34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5943600" cy="5715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66FF66"/>
                </a:solidFill>
                <a:latin typeface="Arial Rounded MT Bold" pitchFamily="34" charset="0"/>
              </a:rPr>
              <a:t>Oil crops </a:t>
            </a:r>
            <a:r>
              <a:rPr lang="en-US" sz="2400" b="1" dirty="0">
                <a:solidFill>
                  <a:srgbClr val="66FF66"/>
                </a:solidFill>
                <a:latin typeface="Arial Rounded MT Bold" pitchFamily="34" charset="0"/>
              </a:rPr>
              <a:t>yield more </a:t>
            </a:r>
            <a:r>
              <a:rPr lang="en-US" sz="2400" b="1" dirty="0" smtClean="0">
                <a:solidFill>
                  <a:srgbClr val="66FF66"/>
                </a:solidFill>
                <a:latin typeface="Arial Rounded MT Bold" pitchFamily="34" charset="0"/>
              </a:rPr>
              <a:t>energy </a:t>
            </a:r>
            <a:r>
              <a:rPr lang="en-US" sz="2400" b="1" dirty="0">
                <a:solidFill>
                  <a:srgbClr val="66FF66"/>
                </a:solidFill>
                <a:latin typeface="Arial Rounded MT Bold" pitchFamily="34" charset="0"/>
              </a:rPr>
              <a:t>than </a:t>
            </a:r>
            <a:r>
              <a:rPr lang="en-US" sz="2400" b="1" dirty="0" smtClean="0">
                <a:solidFill>
                  <a:srgbClr val="66FF66"/>
                </a:solidFill>
                <a:latin typeface="Arial Rounded MT Bold" pitchFamily="34" charset="0"/>
              </a:rPr>
              <a:t>starch</a:t>
            </a:r>
            <a:r>
              <a:rPr lang="en-US" sz="2400" b="1" dirty="0" smtClean="0">
                <a:latin typeface="Arial Rounded MT Bold" pitchFamily="34" charset="0"/>
              </a:rPr>
              <a:t> </a:t>
            </a:r>
            <a:r>
              <a:rPr lang="en-US" sz="2400" b="1" dirty="0" smtClean="0">
                <a:solidFill>
                  <a:srgbClr val="66FF66"/>
                </a:solidFill>
                <a:latin typeface="Arial Rounded MT Bold" pitchFamily="34" charset="0"/>
              </a:rPr>
              <a:t>crops used for ethanol</a:t>
            </a:r>
            <a:endParaRPr lang="en-US" sz="2400" b="1" dirty="0">
              <a:solidFill>
                <a:srgbClr val="66FF66"/>
              </a:solidFill>
              <a:latin typeface="Arial Rounded MT Bold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Starch-based ethanol </a:t>
            </a:r>
            <a:r>
              <a:rPr lang="en-US" sz="2000" dirty="0"/>
              <a:t>yields 25% more net energy than energy inputs</a:t>
            </a:r>
            <a:r>
              <a:rPr lang="en-US" sz="2000" dirty="0" smtClean="0"/>
              <a:t>.  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Plant oils </a:t>
            </a:r>
            <a:r>
              <a:rPr lang="en-US" sz="2000" dirty="0"/>
              <a:t>yield 93% net more energy</a:t>
            </a:r>
            <a:r>
              <a:rPr lang="en-US" sz="2000" dirty="0" smtClean="0"/>
              <a:t>.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Oil-based fuels have twice the energy density of ethanol.</a:t>
            </a: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66FF66"/>
                </a:solidFill>
                <a:latin typeface="Arial Rounded MT Bold" pitchFamily="34" charset="0"/>
              </a:rPr>
              <a:t>Oils </a:t>
            </a:r>
            <a:r>
              <a:rPr lang="en-US" sz="2400" b="1" dirty="0" smtClean="0">
                <a:solidFill>
                  <a:srgbClr val="66FF66"/>
                </a:solidFill>
                <a:latin typeface="Arial Rounded MT Bold" pitchFamily="34" charset="0"/>
              </a:rPr>
              <a:t>crops </a:t>
            </a:r>
            <a:r>
              <a:rPr lang="en-US" sz="2400" b="1" dirty="0" smtClean="0">
                <a:solidFill>
                  <a:srgbClr val="66FF66"/>
                </a:solidFill>
                <a:latin typeface="Arial Rounded MT Bold" pitchFamily="34" charset="0"/>
              </a:rPr>
              <a:t>are </a:t>
            </a:r>
            <a:r>
              <a:rPr lang="en-US" sz="2400" b="1" dirty="0">
                <a:solidFill>
                  <a:srgbClr val="66FF66"/>
                </a:solidFill>
                <a:latin typeface="Arial Rounded MT Bold" pitchFamily="34" charset="0"/>
              </a:rPr>
              <a:t>less polluting than </a:t>
            </a:r>
            <a:r>
              <a:rPr lang="en-US" sz="2400" b="1" dirty="0" smtClean="0">
                <a:solidFill>
                  <a:srgbClr val="66FF66"/>
                </a:solidFill>
                <a:latin typeface="Arial Rounded MT Bold" pitchFamily="34" charset="0"/>
              </a:rPr>
              <a:t>starch-based ethanol fuel systems</a:t>
            </a:r>
            <a:endParaRPr lang="en-US" sz="2400" b="1" dirty="0">
              <a:solidFill>
                <a:srgbClr val="66FF66"/>
              </a:solidFill>
              <a:latin typeface="Arial Rounded MT Bold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000" dirty="0"/>
              <a:t>Compared to </a:t>
            </a:r>
            <a:r>
              <a:rPr lang="en-US" sz="2000" dirty="0" smtClean="0"/>
              <a:t>starch crops for ethanol</a:t>
            </a:r>
            <a:r>
              <a:rPr lang="en-US" sz="2000" dirty="0"/>
              <a:t>, </a:t>
            </a:r>
            <a:r>
              <a:rPr lang="en-US" sz="2000" dirty="0" smtClean="0"/>
              <a:t>plant oil crops generate only less nitrogen</a:t>
            </a:r>
            <a:r>
              <a:rPr lang="en-US" sz="2000" dirty="0"/>
              <a:t>, phosphorous and pesticide </a:t>
            </a:r>
            <a:r>
              <a:rPr lang="en-US" sz="2000" dirty="0" smtClean="0"/>
              <a:t>pollutants.</a:t>
            </a: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66FF66"/>
                </a:solidFill>
                <a:latin typeface="Arial Rounded MT Bold" pitchFamily="34" charset="0"/>
              </a:rPr>
              <a:t>Oil </a:t>
            </a:r>
            <a:r>
              <a:rPr lang="en-US" sz="2400" b="1" dirty="0" smtClean="0">
                <a:solidFill>
                  <a:srgbClr val="66FF66"/>
                </a:solidFill>
                <a:latin typeface="Arial Rounded MT Bold" pitchFamily="34" charset="0"/>
              </a:rPr>
              <a:t>crops generate less green house gasses than </a:t>
            </a:r>
            <a:r>
              <a:rPr lang="en-US" sz="2400" b="1" dirty="0" smtClean="0">
                <a:solidFill>
                  <a:srgbClr val="66FF66"/>
                </a:solidFill>
                <a:latin typeface="Arial Rounded MT Bold" pitchFamily="34" charset="0"/>
              </a:rPr>
              <a:t>starch-based ethanol fuel systems.</a:t>
            </a:r>
            <a:endParaRPr lang="en-US" sz="2400" b="1" dirty="0" smtClean="0">
              <a:solidFill>
                <a:srgbClr val="66FF66"/>
              </a:solidFill>
              <a:latin typeface="Arial Rounded MT Bold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Relative to petroleum fuels, greenhouse </a:t>
            </a:r>
            <a:r>
              <a:rPr lang="en-US" sz="2000" dirty="0"/>
              <a:t>gas emissions are reduced by 12% and 41% </a:t>
            </a:r>
            <a:r>
              <a:rPr lang="en-US" sz="2000" dirty="0" smtClean="0"/>
              <a:t>for </a:t>
            </a:r>
            <a:r>
              <a:rPr lang="en-US" sz="2000" dirty="0"/>
              <a:t>ethanol and </a:t>
            </a:r>
            <a:r>
              <a:rPr lang="en-US" sz="2000" dirty="0" smtClean="0"/>
              <a:t>plant-based oils, </a:t>
            </a:r>
            <a:r>
              <a:rPr lang="en-US" sz="2000" dirty="0"/>
              <a:t>respectively. 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5867400" y="6519446"/>
            <a:ext cx="344184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/>
              <a:t>Hill et al. (2006) </a:t>
            </a:r>
            <a:r>
              <a:rPr lang="en-US" sz="1600" b="1" i="1" dirty="0" smtClean="0"/>
              <a:t>PNAS</a:t>
            </a:r>
            <a:r>
              <a:rPr lang="en-US" sz="1600" b="1" dirty="0" smtClean="0"/>
              <a:t> </a:t>
            </a:r>
            <a:r>
              <a:rPr lang="en-US" sz="1600" b="1" dirty="0"/>
              <a:t>103:11206</a:t>
            </a:r>
            <a:r>
              <a:rPr lang="en-US" sz="1400" dirty="0"/>
              <a:t>.</a:t>
            </a: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2133600"/>
            <a:ext cx="3058732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  <a:latin typeface="Arial Rounded MT Bold" pitchFamily="34" charset="0"/>
              </a:rPr>
              <a:t>Which oil crop to choose?</a:t>
            </a:r>
            <a:r>
              <a:rPr lang="en-US" sz="3200" b="1" dirty="0" smtClean="0">
                <a:solidFill>
                  <a:srgbClr val="FFFF00"/>
                </a:solidFill>
                <a:latin typeface="Arial Rounded MT Bold" pitchFamily="34" charset="0"/>
              </a:rPr>
              <a:t/>
            </a:r>
            <a:br>
              <a:rPr lang="en-US" sz="3200" b="1" dirty="0" smtClean="0">
                <a:solidFill>
                  <a:srgbClr val="FFFF00"/>
                </a:solidFill>
                <a:latin typeface="Arial Rounded MT Bold" pitchFamily="34" charset="0"/>
              </a:rPr>
            </a:br>
            <a:r>
              <a:rPr lang="en-US" sz="3200" b="1" dirty="0" smtClean="0">
                <a:solidFill>
                  <a:srgbClr val="FFFF00"/>
                </a:solidFill>
                <a:latin typeface="Arial Rounded MT Bold" pitchFamily="34" charset="0"/>
              </a:rPr>
              <a:t>T</a:t>
            </a:r>
            <a:r>
              <a:rPr lang="en-US" sz="2800" b="1" dirty="0" smtClean="0">
                <a:solidFill>
                  <a:srgbClr val="FFFF00"/>
                </a:solidFill>
                <a:latin typeface="Arial Rounded MT Bold" pitchFamily="34" charset="0"/>
              </a:rPr>
              <a:t>he untapped potential of algae</a:t>
            </a:r>
            <a:endParaRPr lang="en-US" sz="2800" b="1" dirty="0">
              <a:solidFill>
                <a:srgbClr val="FFFF00"/>
              </a:solidFill>
              <a:latin typeface="Arial Rounded MT Bold" pitchFamily="34" charset="0"/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1447800"/>
            <a:ext cx="678180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4629150" y="6491288"/>
            <a:ext cx="4514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Chisti (2007) </a:t>
            </a:r>
            <a:r>
              <a:rPr lang="en-US" i="1"/>
              <a:t>Biotechnology Advan</a:t>
            </a:r>
            <a:r>
              <a:rPr lang="en-US"/>
              <a:t>. 25:294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FFFF00"/>
                </a:solidFill>
                <a:latin typeface="Arial Rounded MT Bold" pitchFamily="34" charset="0"/>
              </a:rPr>
              <a:t>Relative land area to displace </a:t>
            </a:r>
            <a:br>
              <a:rPr lang="en-US" sz="3600" dirty="0" smtClean="0">
                <a:solidFill>
                  <a:srgbClr val="FFFF00"/>
                </a:solidFill>
                <a:latin typeface="Arial Rounded MT Bold" pitchFamily="34" charset="0"/>
              </a:rPr>
            </a:br>
            <a:r>
              <a:rPr lang="en-US" sz="3600" dirty="0" smtClean="0">
                <a:solidFill>
                  <a:srgbClr val="FFFF00"/>
                </a:solidFill>
                <a:latin typeface="Arial Rounded MT Bold" pitchFamily="34" charset="0"/>
              </a:rPr>
              <a:t>current US gasoline demand</a:t>
            </a:r>
            <a:endParaRPr lang="en-US" sz="3600" dirty="0">
              <a:solidFill>
                <a:srgbClr val="FFFF00"/>
              </a:solidFill>
              <a:latin typeface="Arial Rounded MT Bold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9152594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Biofuels from algae</a:t>
            </a:r>
          </a:p>
        </p:txBody>
      </p:sp>
      <p:grpSp>
        <p:nvGrpSpPr>
          <p:cNvPr id="5123" name="Group 51"/>
          <p:cNvGrpSpPr>
            <a:grpSpLocks/>
          </p:cNvGrpSpPr>
          <p:nvPr/>
        </p:nvGrpSpPr>
        <p:grpSpPr bwMode="auto">
          <a:xfrm>
            <a:off x="609600" y="1600200"/>
            <a:ext cx="2743200" cy="4572000"/>
            <a:chOff x="685800" y="1600200"/>
            <a:chExt cx="2743199" cy="4572000"/>
          </a:xfrm>
        </p:grpSpPr>
        <p:pic>
          <p:nvPicPr>
            <p:cNvPr id="5125" name="Picture 4" descr="Oil in algae.JPG"/>
            <p:cNvPicPr>
              <a:picLocks noChangeAspect="1"/>
            </p:cNvPicPr>
            <p:nvPr/>
          </p:nvPicPr>
          <p:blipFill>
            <a:blip r:embed="rId3"/>
            <a:srcRect l="24023" t="9531" r="11111" b="1521"/>
            <a:stretch>
              <a:fillRect/>
            </a:stretch>
          </p:blipFill>
          <p:spPr bwMode="auto">
            <a:xfrm>
              <a:off x="1028699" y="2971800"/>
              <a:ext cx="2057400" cy="213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8" name="Straight Arrow Connector 7"/>
            <p:cNvCxnSpPr/>
            <p:nvPr/>
          </p:nvCxnSpPr>
          <p:spPr>
            <a:xfrm rot="5400000">
              <a:off x="1447799" y="3429000"/>
              <a:ext cx="1981200" cy="6096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rot="5400000" flipH="1" flipV="1">
              <a:off x="609600" y="4495800"/>
              <a:ext cx="1752600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rot="5400000">
              <a:off x="1866899" y="3467100"/>
              <a:ext cx="16764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6" name="Rounded Rectangle 5"/>
            <p:cNvSpPr/>
            <p:nvPr/>
          </p:nvSpPr>
          <p:spPr>
            <a:xfrm>
              <a:off x="685800" y="5257800"/>
              <a:ext cx="2743199" cy="914400"/>
            </a:xfrm>
            <a:prstGeom prst="round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schemeClr val="tx1"/>
                  </a:solidFill>
                  <a:latin typeface="+mj-lt"/>
                </a:rPr>
                <a:t>50-90%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chemeClr val="tx1"/>
                  </a:solidFill>
                  <a:latin typeface="+mj-lt"/>
                </a:rPr>
                <a:t>Other biomass</a:t>
              </a: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rot="5400000">
              <a:off x="1752599" y="3048000"/>
              <a:ext cx="1371600" cy="6096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rot="10800000" flipV="1">
              <a:off x="1600200" y="2667000"/>
              <a:ext cx="1143000" cy="6096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11" name="Rounded Rectangle 10"/>
            <p:cNvSpPr/>
            <p:nvPr/>
          </p:nvSpPr>
          <p:spPr>
            <a:xfrm>
              <a:off x="723899" y="1600200"/>
              <a:ext cx="2667000" cy="1219200"/>
            </a:xfrm>
            <a:prstGeom prst="round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schemeClr val="tx1"/>
                  </a:solidFill>
                  <a:latin typeface="+mj-lt"/>
                </a:rPr>
                <a:t>4-50%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chemeClr val="tx1"/>
                  </a:solidFill>
                  <a:latin typeface="+mj-lt"/>
                </a:rPr>
                <a:t>Lipid biomass</a:t>
              </a:r>
            </a:p>
          </p:txBody>
        </p:sp>
      </p:grpSp>
      <p:sp>
        <p:nvSpPr>
          <p:cNvPr id="5124" name="TextBox 17"/>
          <p:cNvSpPr txBox="1">
            <a:spLocks noChangeArrowheads="1"/>
          </p:cNvSpPr>
          <p:nvPr/>
        </p:nvSpPr>
        <p:spPr bwMode="auto">
          <a:xfrm>
            <a:off x="3810000" y="1447800"/>
            <a:ext cx="53340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09538" indent="-109538">
              <a:spcBef>
                <a:spcPts val="600"/>
              </a:spcBef>
            </a:pPr>
            <a:r>
              <a:rPr lang="en-US" sz="2800" b="1" dirty="0">
                <a:solidFill>
                  <a:srgbClr val="FFFF00"/>
                </a:solidFill>
                <a:latin typeface="Arial Rounded MT Bold" pitchFamily="34" charset="0"/>
              </a:rPr>
              <a:t>Rapid growth rate</a:t>
            </a:r>
          </a:p>
          <a:p>
            <a:pPr marL="109538" indent="-109538">
              <a:spcBef>
                <a:spcPts val="600"/>
              </a:spcBef>
            </a:pPr>
            <a:r>
              <a:rPr lang="en-US" sz="2800" b="1" dirty="0">
                <a:latin typeface="Arial Rounded MT Bold" pitchFamily="34" charset="0"/>
              </a:rPr>
              <a:t>	    	</a:t>
            </a:r>
            <a:r>
              <a:rPr lang="en-US" sz="2400" b="1" dirty="0">
                <a:latin typeface="Arial Rounded MT Bold" pitchFamily="34" charset="0"/>
              </a:rPr>
              <a:t>Double 6-12 hours</a:t>
            </a:r>
          </a:p>
          <a:p>
            <a:pPr marL="109538" indent="-109538">
              <a:spcBef>
                <a:spcPts val="600"/>
              </a:spcBef>
            </a:pPr>
            <a:r>
              <a:rPr lang="en-US" sz="2800" b="1" dirty="0">
                <a:solidFill>
                  <a:srgbClr val="FFFF00"/>
                </a:solidFill>
                <a:latin typeface="Arial Rounded MT Bold" pitchFamily="34" charset="0"/>
              </a:rPr>
              <a:t>High oil content</a:t>
            </a:r>
          </a:p>
          <a:p>
            <a:pPr marL="109538" indent="-109538">
              <a:spcBef>
                <a:spcPts val="600"/>
              </a:spcBef>
            </a:pPr>
            <a:r>
              <a:rPr lang="en-US" sz="2800" b="1" dirty="0">
                <a:latin typeface="Arial Rounded MT Bold" pitchFamily="34" charset="0"/>
              </a:rPr>
              <a:t>		</a:t>
            </a:r>
            <a:r>
              <a:rPr lang="en-US" sz="2400" b="1" dirty="0">
                <a:latin typeface="Arial Rounded MT Bold" pitchFamily="34" charset="0"/>
              </a:rPr>
              <a:t>4-50% non-polar lipids</a:t>
            </a:r>
            <a:endParaRPr lang="en-US" sz="2400" b="1" dirty="0">
              <a:solidFill>
                <a:srgbClr val="FFFF00"/>
              </a:solidFill>
              <a:latin typeface="Arial Rounded MT Bold" pitchFamily="34" charset="0"/>
            </a:endParaRPr>
          </a:p>
          <a:p>
            <a:pPr marL="109538" indent="-109538">
              <a:spcBef>
                <a:spcPts val="600"/>
              </a:spcBef>
            </a:pPr>
            <a:r>
              <a:rPr lang="en-US" sz="2800" b="1" dirty="0">
                <a:solidFill>
                  <a:srgbClr val="FFFF00"/>
                </a:solidFill>
                <a:latin typeface="Arial Rounded MT Bold" pitchFamily="34" charset="0"/>
              </a:rPr>
              <a:t>Biomass harvested</a:t>
            </a:r>
          </a:p>
          <a:p>
            <a:pPr marL="109538" indent="-109538">
              <a:spcBef>
                <a:spcPts val="600"/>
              </a:spcBef>
            </a:pPr>
            <a:r>
              <a:rPr lang="en-US" sz="2800" b="1" dirty="0">
                <a:solidFill>
                  <a:srgbClr val="FFFF00"/>
                </a:solidFill>
                <a:latin typeface="Arial Rounded MT Bold" pitchFamily="34" charset="0"/>
              </a:rPr>
              <a:t>		</a:t>
            </a:r>
            <a:r>
              <a:rPr lang="en-US" sz="2400" b="1" dirty="0">
                <a:latin typeface="Arial Rounded MT Bold" pitchFamily="34" charset="0"/>
              </a:rPr>
              <a:t>100%</a:t>
            </a:r>
          </a:p>
          <a:p>
            <a:pPr marL="109538" indent="-109538">
              <a:spcBef>
                <a:spcPts val="600"/>
              </a:spcBef>
            </a:pPr>
            <a:r>
              <a:rPr lang="en-US" sz="2800" b="1" dirty="0">
                <a:solidFill>
                  <a:srgbClr val="FFFF00"/>
                </a:solidFill>
                <a:latin typeface="Arial Rounded MT Bold" pitchFamily="34" charset="0"/>
              </a:rPr>
              <a:t>Harvest interval</a:t>
            </a:r>
          </a:p>
          <a:p>
            <a:pPr marL="109538" indent="-109538">
              <a:spcBef>
                <a:spcPts val="600"/>
              </a:spcBef>
            </a:pPr>
            <a:r>
              <a:rPr lang="en-US" sz="2800" b="1" dirty="0">
                <a:solidFill>
                  <a:srgbClr val="FFFF00"/>
                </a:solidFill>
                <a:latin typeface="Arial Rounded MT Bold" pitchFamily="34" charset="0"/>
              </a:rPr>
              <a:t>		</a:t>
            </a:r>
            <a:r>
              <a:rPr lang="en-US" sz="2400" b="1" dirty="0">
                <a:latin typeface="Arial Rounded MT Bold" pitchFamily="34" charset="0"/>
              </a:rPr>
              <a:t>24/7, not </a:t>
            </a:r>
            <a:r>
              <a:rPr lang="en-US" sz="2400" b="1" dirty="0" smtClean="0">
                <a:latin typeface="Arial Rounded MT Bold" pitchFamily="34" charset="0"/>
              </a:rPr>
              <a:t>seasonally</a:t>
            </a:r>
          </a:p>
          <a:p>
            <a:pPr marL="109538" indent="-109538">
              <a:spcBef>
                <a:spcPts val="600"/>
              </a:spcBef>
            </a:pPr>
            <a:r>
              <a:rPr lang="en-US" sz="2800" b="1" dirty="0" smtClean="0">
                <a:solidFill>
                  <a:srgbClr val="FFFF00"/>
                </a:solidFill>
                <a:latin typeface="Arial Rounded MT Bold" pitchFamily="34" charset="0"/>
              </a:rPr>
              <a:t>CO</a:t>
            </a:r>
            <a:r>
              <a:rPr lang="en-US" sz="2800" b="1" baseline="-25000" dirty="0" smtClean="0">
                <a:solidFill>
                  <a:srgbClr val="FFFF00"/>
                </a:solidFill>
                <a:latin typeface="Arial Rounded MT Bold" pitchFamily="34" charset="0"/>
              </a:rPr>
              <a:t>2</a:t>
            </a:r>
            <a:r>
              <a:rPr lang="en-US" sz="2800" b="1" dirty="0" smtClean="0">
                <a:solidFill>
                  <a:srgbClr val="FFFF00"/>
                </a:solidFill>
                <a:latin typeface="Arial Rounded MT Bold" pitchFamily="34" charset="0"/>
              </a:rPr>
              <a:t> capture in ponds</a:t>
            </a:r>
          </a:p>
          <a:p>
            <a:pPr marL="109538" indent="-109538">
              <a:spcBef>
                <a:spcPts val="600"/>
              </a:spcBef>
            </a:pPr>
            <a:r>
              <a:rPr lang="en-US" sz="2400" b="1" dirty="0" smtClean="0">
                <a:solidFill>
                  <a:srgbClr val="FFFF00"/>
                </a:solidFill>
                <a:latin typeface="Arial Rounded MT Bold" pitchFamily="34" charset="0"/>
              </a:rPr>
              <a:t>	</a:t>
            </a:r>
            <a:r>
              <a:rPr lang="en-US" sz="2400" b="1" dirty="0" smtClean="0">
                <a:solidFill>
                  <a:srgbClr val="FFFF00"/>
                </a:solidFill>
                <a:latin typeface="Arial Rounded MT Bold" pitchFamily="34" charset="0"/>
              </a:rPr>
              <a:t>	</a:t>
            </a:r>
            <a:r>
              <a:rPr lang="en-US" sz="2400" b="1" dirty="0" smtClean="0">
                <a:latin typeface="Arial Rounded MT Bold" pitchFamily="34" charset="0"/>
              </a:rPr>
              <a:t>Bicarbonate used by algae</a:t>
            </a:r>
            <a:endParaRPr lang="en-US" sz="2400" b="1" dirty="0">
              <a:solidFill>
                <a:srgbClr val="FFFF00"/>
              </a:solidFill>
              <a:latin typeface="Arial Rounded MT Bold" pitchFamily="34" charset="0"/>
            </a:endParaRPr>
          </a:p>
          <a:p>
            <a:pPr marL="109538" indent="-109538">
              <a:spcBef>
                <a:spcPts val="600"/>
              </a:spcBef>
            </a:pPr>
            <a:endParaRPr lang="en-US" sz="2800" b="1" dirty="0">
              <a:solidFill>
                <a:srgbClr val="FFFF00"/>
              </a:solidFill>
              <a:latin typeface="Arial Rounded MT Bold" pitchFamily="34" charset="0"/>
            </a:endParaRPr>
          </a:p>
          <a:p>
            <a:pPr marL="800100" lvl="1" indent="-342900">
              <a:spcBef>
                <a:spcPts val="600"/>
              </a:spcBef>
            </a:pPr>
            <a:r>
              <a:rPr lang="en-US" sz="2400" b="1" dirty="0">
                <a:latin typeface="Arial Rounded MT Bold" pitchFamily="34" charset="0"/>
              </a:rPr>
              <a:t>	</a:t>
            </a:r>
          </a:p>
          <a:p>
            <a:pPr marL="800100" lvl="1" indent="-342900">
              <a:spcBef>
                <a:spcPts val="600"/>
              </a:spcBef>
            </a:pPr>
            <a:r>
              <a:rPr lang="en-US" sz="2400" b="1" dirty="0">
                <a:latin typeface="Arial Rounded MT Bold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10600" cy="8382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FF00"/>
                </a:solidFill>
                <a:latin typeface="Arial Rounded MT Bold" pitchFamily="34" charset="0"/>
              </a:rPr>
              <a:t>How do we make it work</a:t>
            </a:r>
            <a:r>
              <a:rPr lang="en-US" sz="3600" b="1" dirty="0" smtClean="0">
                <a:solidFill>
                  <a:srgbClr val="FFFF00"/>
                </a:solidFill>
                <a:latin typeface="Arial Rounded MT Bold" pitchFamily="34" charset="0"/>
              </a:rPr>
              <a:t>?</a:t>
            </a:r>
            <a:br>
              <a:rPr lang="en-US" sz="3600" b="1" dirty="0" smtClean="0">
                <a:solidFill>
                  <a:srgbClr val="FFFF00"/>
                </a:solidFill>
                <a:latin typeface="Arial Rounded MT Bold" pitchFamily="34" charset="0"/>
              </a:rPr>
            </a:br>
            <a:r>
              <a:rPr lang="en-US" sz="2400" b="1" dirty="0" smtClean="0">
                <a:solidFill>
                  <a:srgbClr val="FFFF00"/>
                </a:solidFill>
                <a:latin typeface="Arial Rounded MT Bold" pitchFamily="34" charset="0"/>
              </a:rPr>
              <a:t>It’s not dirt farming</a:t>
            </a:r>
            <a:endParaRPr lang="en-US" sz="2400" b="1" dirty="0" smtClean="0">
              <a:solidFill>
                <a:srgbClr val="FFFF00"/>
              </a:solidFill>
              <a:latin typeface="Arial Rounded MT Bold" pitchFamily="34" charset="0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410200"/>
          </a:xfrm>
        </p:spPr>
        <p:txBody>
          <a:bodyPr/>
          <a:lstStyle/>
          <a:p>
            <a:pPr lvl="1"/>
            <a:r>
              <a:rPr lang="en-US" sz="2000" dirty="0" smtClean="0">
                <a:solidFill>
                  <a:srgbClr val="66FF66"/>
                </a:solidFill>
                <a:latin typeface="Arial Rounded MT Bold" pitchFamily="34" charset="0"/>
              </a:rPr>
              <a:t>Algal </a:t>
            </a:r>
            <a:r>
              <a:rPr lang="en-US" sz="2000" dirty="0" smtClean="0">
                <a:solidFill>
                  <a:srgbClr val="66FF66"/>
                </a:solidFill>
                <a:latin typeface="Arial Rounded MT Bold" pitchFamily="34" charset="0"/>
              </a:rPr>
              <a:t>production systems (50-60% costs)</a:t>
            </a:r>
          </a:p>
          <a:p>
            <a:pPr lvl="2"/>
            <a:r>
              <a:rPr lang="en-US" sz="1800" dirty="0" smtClean="0">
                <a:latin typeface="Arial Rounded MT Bold" pitchFamily="34" charset="0"/>
              </a:rPr>
              <a:t>Fastest growing, highest biomass yielding strains</a:t>
            </a:r>
          </a:p>
          <a:p>
            <a:pPr lvl="2"/>
            <a:r>
              <a:rPr lang="en-US" sz="1800" dirty="0" smtClean="0">
                <a:latin typeface="Arial Rounded MT Bold" pitchFamily="34" charset="0"/>
              </a:rPr>
              <a:t>Grow well across a wide range  </a:t>
            </a:r>
            <a:r>
              <a:rPr lang="en-US" sz="1800" dirty="0" smtClean="0">
                <a:latin typeface="Arial Rounded MT Bold" pitchFamily="34" charset="0"/>
              </a:rPr>
              <a:t>of temp., light, etc.</a:t>
            </a:r>
            <a:endParaRPr lang="en-US" sz="18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pPr lvl="2"/>
            <a:r>
              <a:rPr lang="en-US" sz="1800" dirty="0" smtClean="0">
                <a:latin typeface="Arial Rounded MT Bold" pitchFamily="34" charset="0"/>
              </a:rPr>
              <a:t>Genomics, transformable, stable transgene expression </a:t>
            </a:r>
            <a:endParaRPr lang="en-US" sz="18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pPr lvl="2"/>
            <a:r>
              <a:rPr lang="en-US" sz="1800" dirty="0" smtClean="0">
                <a:latin typeface="Arial Rounded MT Bold" pitchFamily="34" charset="0"/>
              </a:rPr>
              <a:t>Containment of GMO algae</a:t>
            </a:r>
            <a:endParaRPr lang="en-US" sz="18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pPr lvl="2"/>
            <a:r>
              <a:rPr lang="en-US" sz="1800" dirty="0" smtClean="0">
                <a:latin typeface="Arial Rounded MT Bold" pitchFamily="34" charset="0"/>
              </a:rPr>
              <a:t>Enhancing photosynthetic efficiency</a:t>
            </a:r>
            <a:endParaRPr lang="en-US" sz="18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pPr lvl="2"/>
            <a:r>
              <a:rPr lang="en-US" sz="1800" dirty="0" smtClean="0">
                <a:latin typeface="Arial Rounded MT Bold" pitchFamily="34" charset="0"/>
              </a:rPr>
              <a:t>Increase oil accumulation with minimal biomass penalty</a:t>
            </a:r>
          </a:p>
          <a:p>
            <a:pPr lvl="2"/>
            <a:r>
              <a:rPr lang="en-US" sz="1800" dirty="0" smtClean="0">
                <a:latin typeface="Arial Rounded MT Bold" pitchFamily="34" charset="0"/>
              </a:rPr>
              <a:t>Environmental control and optimization</a:t>
            </a:r>
            <a:endParaRPr lang="en-US" sz="18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pPr lvl="2"/>
            <a:r>
              <a:rPr lang="en-US" sz="1800" dirty="0" smtClean="0">
                <a:latin typeface="Arial Rounded MT Bold" pitchFamily="34" charset="0"/>
              </a:rPr>
              <a:t>Contamination: algae, bacteria, viruses, grazers</a:t>
            </a:r>
          </a:p>
          <a:p>
            <a:pPr lvl="2"/>
            <a:r>
              <a:rPr lang="en-US" sz="1800" dirty="0" smtClean="0">
                <a:latin typeface="Arial Rounded MT Bold" pitchFamily="34" charset="0"/>
              </a:rPr>
              <a:t>Removal of growth-inhibiting waste products</a:t>
            </a:r>
            <a:endParaRPr lang="en-US" sz="18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pPr lvl="2"/>
            <a:r>
              <a:rPr lang="en-US" sz="1800" dirty="0" smtClean="0">
                <a:latin typeface="Arial Rounded MT Bold" pitchFamily="34" charset="0"/>
              </a:rPr>
              <a:t>Recycle growth media to reduce environmental impact</a:t>
            </a:r>
          </a:p>
          <a:p>
            <a:pPr lvl="1"/>
            <a:r>
              <a:rPr lang="en-US" sz="2000" dirty="0" smtClean="0">
                <a:solidFill>
                  <a:srgbClr val="FFC000"/>
                </a:solidFill>
                <a:latin typeface="Arial Rounded MT Bold" pitchFamily="34" charset="0"/>
              </a:rPr>
              <a:t>Harvesting systems  (40-50% of costs)</a:t>
            </a:r>
          </a:p>
          <a:p>
            <a:pPr lvl="2"/>
            <a:r>
              <a:rPr lang="en-US" sz="1800" dirty="0" smtClean="0">
                <a:latin typeface="Arial Rounded MT Bold" pitchFamily="34" charset="0"/>
              </a:rPr>
              <a:t>Harvesting  systems</a:t>
            </a:r>
          </a:p>
          <a:p>
            <a:pPr lvl="2"/>
            <a:r>
              <a:rPr lang="en-US" sz="1800" dirty="0" smtClean="0">
                <a:latin typeface="Arial Rounded MT Bold" pitchFamily="34" charset="0"/>
              </a:rPr>
              <a:t>Oil extraction processes</a:t>
            </a:r>
            <a:endParaRPr lang="en-US" sz="18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pPr lvl="2"/>
            <a:r>
              <a:rPr lang="en-US" sz="1800" dirty="0" smtClean="0">
                <a:latin typeface="Arial Rounded MT Bold" pitchFamily="34" charset="0"/>
              </a:rPr>
              <a:t>Optimized co-product </a:t>
            </a:r>
            <a:r>
              <a:rPr lang="en-US" sz="1800" dirty="0" smtClean="0">
                <a:latin typeface="Arial Rounded MT Bold" pitchFamily="34" charset="0"/>
              </a:rPr>
              <a:t> </a:t>
            </a:r>
            <a:r>
              <a:rPr lang="en-US" sz="1800" dirty="0" smtClean="0">
                <a:latin typeface="Arial Rounded MT Bold" pitchFamily="34" charset="0"/>
              </a:rPr>
              <a:t>yields to offset production </a:t>
            </a:r>
            <a:r>
              <a:rPr lang="en-US" sz="1800" dirty="0" smtClean="0">
                <a:latin typeface="Arial Rounded MT Bold" pitchFamily="34" charset="0"/>
              </a:rPr>
              <a:t>costs</a:t>
            </a:r>
            <a:endParaRPr lang="en-US" dirty="0" smtClean="0"/>
          </a:p>
          <a:p>
            <a:pPr lvl="2">
              <a:buNone/>
            </a:pPr>
            <a:endParaRPr lang="en-US" sz="1800" dirty="0" smtClean="0">
              <a:latin typeface="Arial Rounded MT Bold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027003"/>
            <a:ext cx="899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</a:rPr>
              <a:t>Bottom line is economics 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</a:rPr>
              <a:t>How do we reduce the price from $35/gal to $2/gal?</a:t>
            </a:r>
            <a:endParaRPr lang="en-US" sz="2400" b="1" dirty="0">
              <a:solidFill>
                <a:srgbClr val="FFFF00"/>
              </a:solidFill>
            </a:endParaRPr>
          </a:p>
        </p:txBody>
      </p:sp>
      <p:pic>
        <p:nvPicPr>
          <p:cNvPr id="7" name="Picture 2" descr="Algal fuel growing in open ponds in Israe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457200"/>
            <a:ext cx="22860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0750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447800"/>
            <a:ext cx="4162425" cy="3429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00748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1447800"/>
            <a:ext cx="4200525" cy="34480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007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3800" dirty="0" smtClean="0">
                <a:solidFill>
                  <a:srgbClr val="FFFF00"/>
                </a:solidFill>
                <a:latin typeface="Arial Rounded MT Bold" pitchFamily="34" charset="0"/>
              </a:rPr>
              <a:t>Can we grow algae in the </a:t>
            </a:r>
            <a:r>
              <a:rPr lang="en-US" sz="3800" dirty="0" err="1" smtClean="0">
                <a:solidFill>
                  <a:srgbClr val="FFFF00"/>
                </a:solidFill>
                <a:latin typeface="Arial Rounded MT Bold" pitchFamily="34" charset="0"/>
              </a:rPr>
              <a:t>midwest</a:t>
            </a:r>
            <a:r>
              <a:rPr lang="en-US" sz="3800" dirty="0" smtClean="0">
                <a:solidFill>
                  <a:srgbClr val="FFFF00"/>
                </a:solidFill>
                <a:latin typeface="Arial Rounded MT Bold" pitchFamily="34" charset="0"/>
              </a:rPr>
              <a:t>? </a:t>
            </a:r>
            <a:r>
              <a:rPr lang="en-US" sz="3800" dirty="0" smtClean="0">
                <a:solidFill>
                  <a:srgbClr val="FFFF00"/>
                </a:solidFill>
                <a:latin typeface="Arial Rounded MT Bold" pitchFamily="34" charset="0"/>
              </a:rPr>
              <a:t/>
            </a:r>
            <a:br>
              <a:rPr lang="en-US" sz="3800" dirty="0" smtClean="0">
                <a:solidFill>
                  <a:srgbClr val="FFFF00"/>
                </a:solidFill>
                <a:latin typeface="Arial Rounded MT Bold" pitchFamily="34" charset="0"/>
              </a:rPr>
            </a:br>
            <a:r>
              <a:rPr lang="en-US" sz="2400" dirty="0" smtClean="0">
                <a:solidFill>
                  <a:srgbClr val="FFFF00"/>
                </a:solidFill>
                <a:latin typeface="Arial Rounded MT Bold" pitchFamily="34" charset="0"/>
              </a:rPr>
              <a:t>Summer, not winter is the issue</a:t>
            </a:r>
            <a:endParaRPr lang="en-US" sz="2400" dirty="0">
              <a:solidFill>
                <a:srgbClr val="FFFF00"/>
              </a:solidFill>
              <a:latin typeface="Arial Rounded MT Bold" pitchFamily="34" charset="0"/>
            </a:endParaRPr>
          </a:p>
        </p:txBody>
      </p:sp>
      <p:sp>
        <p:nvSpPr>
          <p:cNvPr id="500751" name="Text Box 15"/>
          <p:cNvSpPr txBox="1">
            <a:spLocks noChangeArrowheads="1"/>
          </p:cNvSpPr>
          <p:nvPr/>
        </p:nvSpPr>
        <p:spPr bwMode="auto">
          <a:xfrm>
            <a:off x="1524000" y="5105400"/>
            <a:ext cx="6324600" cy="156966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  <a:latin typeface="Arial Rounded MT Bold" pitchFamily="34" charset="0"/>
              </a:rPr>
              <a:t>Water temperature </a:t>
            </a:r>
          </a:p>
          <a:p>
            <a:pPr algn="ctr"/>
            <a:r>
              <a:rPr lang="en-US" sz="2400" b="1" dirty="0">
                <a:solidFill>
                  <a:srgbClr val="0000FF"/>
                </a:solidFill>
                <a:latin typeface="Arial Rounded MT Bold" pitchFamily="34" charset="0"/>
              </a:rPr>
              <a:t>Ambient </a:t>
            </a:r>
            <a:r>
              <a:rPr lang="en-US" sz="2400" b="1" dirty="0" smtClean="0">
                <a:solidFill>
                  <a:srgbClr val="0000FF"/>
                </a:solidFill>
                <a:latin typeface="Arial Rounded MT Bold" pitchFamily="34" charset="0"/>
              </a:rPr>
              <a:t>temperature</a:t>
            </a:r>
            <a:endParaRPr lang="en-US" sz="2400" b="1" dirty="0">
              <a:solidFill>
                <a:srgbClr val="0000FF"/>
              </a:solidFill>
              <a:latin typeface="Arial Rounded MT Bold" pitchFamily="34" charset="0"/>
            </a:endParaRPr>
          </a:p>
          <a:p>
            <a:pPr algn="ctr"/>
            <a:r>
              <a:rPr lang="en-US" sz="2400" b="1" u="sng" dirty="0" smtClean="0">
                <a:solidFill>
                  <a:srgbClr val="33CC33"/>
                </a:solidFill>
                <a:latin typeface="Arial Rounded MT Bold" pitchFamily="34" charset="0"/>
              </a:rPr>
              <a:t>Growth temperature range</a:t>
            </a:r>
            <a:endParaRPr lang="en-US" sz="2400" b="1" u="sng" dirty="0">
              <a:solidFill>
                <a:srgbClr val="33CC33"/>
              </a:solidFill>
              <a:latin typeface="Arial Rounded MT Bold" pitchFamily="34" charset="0"/>
            </a:endParaRPr>
          </a:p>
          <a:p>
            <a:pPr algn="ctr"/>
            <a:r>
              <a:rPr lang="en-US" sz="2400" b="1" dirty="0">
                <a:latin typeface="Arial Rounded MT Bold" pitchFamily="34" charset="0"/>
              </a:rPr>
              <a:t>Heating/cooling load (right axis)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FF00"/>
                </a:solidFill>
                <a:latin typeface="Arial Rounded MT Bold" pitchFamily="34" charset="0"/>
              </a:rPr>
              <a:t>Enhancing biomass and oil yields </a:t>
            </a:r>
            <a:br>
              <a:rPr lang="en-US" sz="3600" b="1" dirty="0" smtClean="0">
                <a:solidFill>
                  <a:srgbClr val="FFFF00"/>
                </a:solidFill>
                <a:latin typeface="Arial Rounded MT Bold" pitchFamily="34" charset="0"/>
              </a:rPr>
            </a:br>
            <a:r>
              <a:rPr lang="en-US" sz="2400" b="1" dirty="0" smtClean="0">
                <a:solidFill>
                  <a:srgbClr val="FFFF00"/>
                </a:solidFill>
                <a:latin typeface="Arial Rounded MT Bold" pitchFamily="34" charset="0"/>
              </a:rPr>
              <a:t>A thermodynamic model</a:t>
            </a:r>
            <a:br>
              <a:rPr lang="en-US" sz="2400" b="1" dirty="0" smtClean="0">
                <a:solidFill>
                  <a:srgbClr val="FFFF00"/>
                </a:solidFill>
                <a:latin typeface="Arial Rounded MT Bold" pitchFamily="34" charset="0"/>
              </a:rPr>
            </a:br>
            <a:r>
              <a:rPr lang="en-US" sz="2400" b="1" dirty="0" smtClean="0">
                <a:solidFill>
                  <a:srgbClr val="FFFF00"/>
                </a:solidFill>
                <a:latin typeface="Arial Rounded MT Bold" pitchFamily="34" charset="0"/>
              </a:rPr>
              <a:t>Solar to biomass  conversion efficiency  = 3-5%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4572000" cy="16351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 dirty="0" smtClean="0">
                <a:latin typeface="Arial" charset="0"/>
                <a:cs typeface="Arial" charset="0"/>
              </a:rPr>
              <a:t>Increasing useable photons</a:t>
            </a:r>
          </a:p>
          <a:p>
            <a:pPr lvl="1">
              <a:lnSpc>
                <a:spcPct val="90000"/>
              </a:lnSpc>
              <a:buFont typeface="Arial" charset="0"/>
              <a:buChar char="•"/>
            </a:pPr>
            <a:r>
              <a:rPr lang="en-US" sz="1800" b="1" dirty="0" smtClean="0">
                <a:solidFill>
                  <a:srgbClr val="66FF66"/>
                </a:solidFill>
                <a:latin typeface="Arial" charset="0"/>
                <a:cs typeface="Arial" charset="0"/>
              </a:rPr>
              <a:t>Frequency shift  UV and green light to wavelengths absorbed by chlorophyll.</a:t>
            </a:r>
          </a:p>
          <a:p>
            <a:pPr lvl="1">
              <a:lnSpc>
                <a:spcPct val="90000"/>
              </a:lnSpc>
              <a:buFont typeface="Arial" charset="0"/>
              <a:buChar char="•"/>
            </a:pPr>
            <a:r>
              <a:rPr lang="en-US" sz="18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Optimize light-harvesting antennae size</a:t>
            </a:r>
          </a:p>
        </p:txBody>
      </p:sp>
      <p:sp>
        <p:nvSpPr>
          <p:cNvPr id="172036" name="Text Box 4"/>
          <p:cNvSpPr txBox="1">
            <a:spLocks noChangeArrowheads="1"/>
          </p:cNvSpPr>
          <p:nvPr/>
        </p:nvSpPr>
        <p:spPr bwMode="auto">
          <a:xfrm>
            <a:off x="5029200" y="1600200"/>
            <a:ext cx="4648200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 u="sng" dirty="0">
                <a:latin typeface="Arial" pitchFamily="34" charset="0"/>
                <a:cs typeface="Arial" pitchFamily="34" charset="0"/>
              </a:rPr>
              <a:t>Percent total solar energy gain </a:t>
            </a:r>
          </a:p>
          <a:p>
            <a:pPr>
              <a:defRPr/>
            </a:pPr>
            <a:r>
              <a:rPr lang="en-US" b="1" dirty="0" smtClean="0">
                <a:solidFill>
                  <a:srgbClr val="66FF66"/>
                </a:solidFill>
                <a:latin typeface="Arial" pitchFamily="34" charset="0"/>
                <a:cs typeface="Arial" pitchFamily="34" charset="0"/>
              </a:rPr>
              <a:t>Capture </a:t>
            </a:r>
            <a:r>
              <a:rPr lang="en-US" b="1" dirty="0">
                <a:solidFill>
                  <a:srgbClr val="66FF66"/>
                </a:solidFill>
                <a:latin typeface="Arial" pitchFamily="34" charset="0"/>
                <a:cs typeface="Arial" pitchFamily="34" charset="0"/>
              </a:rPr>
              <a:t>300-400 nm 	= 1.2 </a:t>
            </a:r>
          </a:p>
          <a:p>
            <a:pPr>
              <a:defRPr/>
            </a:pPr>
            <a:r>
              <a:rPr lang="en-US" b="1" dirty="0">
                <a:solidFill>
                  <a:srgbClr val="66FF66"/>
                </a:solidFill>
                <a:latin typeface="Arial" pitchFamily="34" charset="0"/>
                <a:cs typeface="Arial" pitchFamily="34" charset="0"/>
              </a:rPr>
              <a:t>Capture 500-600 nm 	= 1.9</a:t>
            </a:r>
          </a:p>
          <a:p>
            <a:pPr>
              <a:defRPr/>
            </a:pPr>
            <a:r>
              <a:rPr lang="en-US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Eliminate LHC	</a:t>
            </a:r>
            <a:r>
              <a:rPr lang="en-US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= 2.0</a:t>
            </a:r>
          </a:p>
          <a:p>
            <a:pPr>
              <a:defRPr/>
            </a:pPr>
            <a:r>
              <a:rPr lang="en-US" b="1" dirty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Inhibit photorespiration	= 3.5</a:t>
            </a:r>
          </a:p>
          <a:p>
            <a:pPr>
              <a:defRPr/>
            </a:pPr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Enhance Calvin Cycle	= 2.2</a:t>
            </a:r>
          </a:p>
          <a:p>
            <a:pPr>
              <a:defRPr/>
            </a:pPr>
            <a:r>
              <a:rPr lang="en-US" b="1" u="sng" dirty="0">
                <a:solidFill>
                  <a:schemeClr val="tx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Recycle glycerol		= 0.08</a:t>
            </a:r>
          </a:p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Solar efficiency gain	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10.8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0" y="3352800"/>
            <a:ext cx="4648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   </a:t>
            </a:r>
            <a:r>
              <a:rPr lang="en-US" sz="2400" b="1" dirty="0" smtClean="0"/>
              <a:t>Increasing </a:t>
            </a:r>
            <a:r>
              <a:rPr lang="en-US" sz="2400" b="1" dirty="0"/>
              <a:t>CO</a:t>
            </a:r>
            <a:r>
              <a:rPr lang="en-US" sz="2400" b="1" baseline="-25000" dirty="0"/>
              <a:t>2</a:t>
            </a:r>
            <a:r>
              <a:rPr lang="en-US" sz="2400" b="1" dirty="0"/>
              <a:t> </a:t>
            </a:r>
            <a:r>
              <a:rPr lang="en-US" sz="2400" b="1" dirty="0" smtClean="0"/>
              <a:t>fixation</a:t>
            </a:r>
            <a:endParaRPr lang="en-US" sz="2400" b="1" dirty="0"/>
          </a:p>
          <a:p>
            <a:pPr lvl="1">
              <a:buFontTx/>
              <a:buChar char="•"/>
            </a:pPr>
            <a:r>
              <a:rPr lang="en-US" b="1" dirty="0">
                <a:solidFill>
                  <a:srgbClr val="66FFFF"/>
                </a:solidFill>
              </a:rPr>
              <a:t> </a:t>
            </a:r>
            <a:r>
              <a:rPr lang="en-US" b="1" dirty="0">
                <a:solidFill>
                  <a:srgbClr val="FF6600"/>
                </a:solidFill>
              </a:rPr>
              <a:t>Inhibit </a:t>
            </a:r>
            <a:r>
              <a:rPr lang="en-US" b="1" dirty="0" smtClean="0">
                <a:solidFill>
                  <a:srgbClr val="FF6600"/>
                </a:solidFill>
              </a:rPr>
              <a:t>photorespiration.</a:t>
            </a:r>
            <a:endParaRPr lang="en-US" b="1" dirty="0">
              <a:solidFill>
                <a:srgbClr val="FF6600"/>
              </a:solidFill>
            </a:endParaRPr>
          </a:p>
          <a:p>
            <a:pPr lvl="1">
              <a:buFontTx/>
              <a:buChar char="•"/>
            </a:pPr>
            <a:r>
              <a:rPr lang="en-US" b="1" dirty="0">
                <a:solidFill>
                  <a:srgbClr val="66FFFF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Enhance Calvin Cycle </a:t>
            </a:r>
            <a:r>
              <a:rPr lang="en-US" b="1" dirty="0" smtClean="0">
                <a:solidFill>
                  <a:srgbClr val="FF0000"/>
                </a:solidFill>
              </a:rPr>
              <a:t>efficiency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0" y="4495800"/>
            <a:ext cx="4648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en-US" sz="2400" b="1" dirty="0"/>
              <a:t>  </a:t>
            </a:r>
            <a:r>
              <a:rPr lang="en-US" sz="2400" b="1" dirty="0" smtClean="0"/>
              <a:t>Increasing oil yield</a:t>
            </a:r>
            <a:endParaRPr lang="en-US" sz="2400" b="1" dirty="0"/>
          </a:p>
          <a:p>
            <a:pPr lvl="1">
              <a:buFontTx/>
              <a:buChar char="•"/>
              <a:defRPr/>
            </a:pP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>
                <a:solidFill>
                  <a:schemeClr val="tx1">
                    <a:lumMod val="85000"/>
                  </a:schemeClr>
                </a:solidFill>
              </a:rPr>
              <a:t>Supplement media </a:t>
            </a:r>
            <a:r>
              <a:rPr lang="en-US" b="1" dirty="0" smtClean="0">
                <a:solidFill>
                  <a:schemeClr val="tx1">
                    <a:lumMod val="85000"/>
                  </a:schemeClr>
                </a:solidFill>
              </a:rPr>
              <a:t>with reduced carbon (sugars) to increase oil yield.</a:t>
            </a:r>
          </a:p>
          <a:p>
            <a:pPr lvl="1">
              <a:buFontTx/>
              <a:buChar char="•"/>
              <a:defRPr/>
            </a:pPr>
            <a:r>
              <a:rPr lang="en-US" b="1" dirty="0" smtClean="0">
                <a:solidFill>
                  <a:schemeClr val="tx1">
                    <a:lumMod val="85000"/>
                  </a:schemeClr>
                </a:solidFill>
              </a:rPr>
              <a:t> Engineering oil synthesis and turnover</a:t>
            </a:r>
            <a:endParaRPr lang="en-US" b="1" dirty="0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5994400" y="6340475"/>
            <a:ext cx="3149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*Total solar energy = 9.0 KWh/m</a:t>
            </a:r>
            <a:r>
              <a:rPr lang="en-US" sz="1400" baseline="30000"/>
              <a:t>2</a:t>
            </a:r>
            <a:r>
              <a:rPr lang="en-US" sz="1400"/>
              <a:t>/day</a:t>
            </a:r>
          </a:p>
          <a:p>
            <a:r>
              <a:rPr lang="en-US" sz="1400"/>
              <a:t>No modifications = 5% efficiency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4724400" y="4648200"/>
            <a:ext cx="4206875" cy="12001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chemeClr val="bg1"/>
                </a:solidFill>
              </a:rPr>
              <a:t>Proposed modifications could increase biomass yields by 2-3X assuming effects are additive.</a:t>
            </a:r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4800600" y="1447800"/>
            <a:ext cx="4114800" cy="2590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962400" cy="357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909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2971800"/>
            <a:ext cx="3657600" cy="339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909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124200"/>
            <a:ext cx="3962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9095" name="Text Box 7"/>
          <p:cNvSpPr txBox="1">
            <a:spLocks noChangeArrowheads="1"/>
          </p:cNvSpPr>
          <p:nvPr/>
        </p:nvSpPr>
        <p:spPr bwMode="auto">
          <a:xfrm>
            <a:off x="1116013" y="2060575"/>
            <a:ext cx="21812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cs typeface="Arial" charset="0"/>
              </a:rPr>
              <a:t> Economics</a:t>
            </a:r>
          </a:p>
        </p:txBody>
      </p:sp>
      <p:sp>
        <p:nvSpPr>
          <p:cNvPr id="89100" name="Text Box 12"/>
          <p:cNvSpPr txBox="1">
            <a:spLocks noChangeArrowheads="1"/>
          </p:cNvSpPr>
          <p:nvPr/>
        </p:nvSpPr>
        <p:spPr bwMode="auto">
          <a:xfrm>
            <a:off x="4572000" y="333375"/>
            <a:ext cx="3889375" cy="2314575"/>
          </a:xfrm>
          <a:prstGeom prst="rect">
            <a:avLst/>
          </a:prstGeom>
          <a:noFill/>
          <a:ln w="2540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b="1" dirty="0">
                <a:solidFill>
                  <a:srgbClr val="FFFF00"/>
                </a:solidFill>
                <a:latin typeface="Arial Rounded MT Bold" pitchFamily="34" charset="0"/>
              </a:rPr>
              <a:t>Trends and issues in domestic energy consumption</a:t>
            </a:r>
          </a:p>
        </p:txBody>
      </p:sp>
      <p:sp>
        <p:nvSpPr>
          <p:cNvPr id="89102" name="Text Box 14"/>
          <p:cNvSpPr txBox="1">
            <a:spLocks noChangeArrowheads="1"/>
          </p:cNvSpPr>
          <p:nvPr/>
        </p:nvSpPr>
        <p:spPr bwMode="auto">
          <a:xfrm>
            <a:off x="6096000" y="4876800"/>
            <a:ext cx="21643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/>
              <a:t> </a:t>
            </a:r>
            <a:r>
              <a:rPr lang="en-US" sz="2400" b="1" dirty="0">
                <a:solidFill>
                  <a:schemeClr val="bg1"/>
                </a:solidFill>
                <a:latin typeface="Arial Rounded MT Bold" pitchFamily="34" charset="0"/>
              </a:rPr>
              <a:t>Environment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00200" y="1828800"/>
            <a:ext cx="1826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 Rounded MT Bold" pitchFamily="34" charset="0"/>
              </a:rPr>
              <a:t>Economics</a:t>
            </a:r>
            <a:endParaRPr lang="en-US" sz="2400" b="1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66800" y="4724400"/>
            <a:ext cx="14350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 Rounded MT Bold" pitchFamily="34" charset="0"/>
              </a:rPr>
              <a:t>Security</a:t>
            </a:r>
            <a:endParaRPr lang="en-US" sz="2400" b="1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  <a:latin typeface="Arial Rounded MT Bold" pitchFamily="34" charset="0"/>
              </a:rPr>
              <a:t>Shifting </a:t>
            </a:r>
            <a:r>
              <a:rPr lang="en-US" sz="2800" b="1" dirty="0" smtClean="0">
                <a:solidFill>
                  <a:srgbClr val="66FF66"/>
                </a:solidFill>
                <a:latin typeface="Arial Rounded MT Bold" pitchFamily="34" charset="0"/>
              </a:rPr>
              <a:t>green</a:t>
            </a:r>
            <a:r>
              <a:rPr lang="en-US" sz="2800" b="1" dirty="0" smtClean="0">
                <a:solidFill>
                  <a:srgbClr val="FFFF00"/>
                </a:solidFill>
                <a:latin typeface="Arial Rounded MT Bold" pitchFamily="34" charset="0"/>
              </a:rPr>
              <a:t> to </a:t>
            </a: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red</a:t>
            </a:r>
            <a:r>
              <a:rPr lang="en-US" sz="2800" b="1" dirty="0" smtClean="0">
                <a:solidFill>
                  <a:srgbClr val="FFFF00"/>
                </a:solidFill>
                <a:latin typeface="Arial Rounded MT Bold" pitchFamily="34" charset="0"/>
              </a:rPr>
              <a:t> light would provide more photons for photosynthesis</a:t>
            </a:r>
            <a:endParaRPr lang="en-US" sz="2800" b="1" dirty="0">
              <a:solidFill>
                <a:srgbClr val="FFFF00"/>
              </a:solidFill>
              <a:latin typeface="Arial Rounded MT Bold" pitchFamily="34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990600"/>
            <a:ext cx="7696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4953000" y="5181600"/>
            <a:ext cx="3810000" cy="10156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66FF66"/>
                </a:solidFill>
                <a:latin typeface="Arial Rounded MT Bold" pitchFamily="34" charset="0"/>
              </a:rPr>
              <a:t>Green </a:t>
            </a:r>
            <a:r>
              <a:rPr lang="en-US" sz="2000" b="1" dirty="0" smtClean="0">
                <a:latin typeface="Arial Rounded MT Bold" pitchFamily="34" charset="0"/>
              </a:rPr>
              <a:t>and</a:t>
            </a:r>
            <a:r>
              <a:rPr lang="en-US" sz="2000" b="1" dirty="0" smtClean="0">
                <a:solidFill>
                  <a:srgbClr val="66FF66"/>
                </a:solidFill>
                <a:latin typeface="Arial Rounded MT Bold" pitchFamily="34" charset="0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latin typeface="Arial Rounded MT Bold" pitchFamily="34" charset="0"/>
              </a:rPr>
              <a:t>near infra-red </a:t>
            </a:r>
            <a:r>
              <a:rPr lang="en-US" sz="2000" b="1" dirty="0" smtClean="0">
                <a:latin typeface="Arial Rounded MT Bold" pitchFamily="34" charset="0"/>
              </a:rPr>
              <a:t>light are not absorbed by chlorophyll</a:t>
            </a:r>
            <a:endParaRPr lang="en-US" sz="2000" b="1" dirty="0">
              <a:latin typeface="Arial Rounded MT Bold" pitchFamily="34" charset="0"/>
            </a:endParaRPr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4500113"/>
            <a:ext cx="3288632" cy="235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Straight Connector 8"/>
          <p:cNvCxnSpPr/>
          <p:nvPr/>
        </p:nvCxnSpPr>
        <p:spPr>
          <a:xfrm rot="5400000">
            <a:off x="1485900" y="4152900"/>
            <a:ext cx="914400" cy="53340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971800" y="3962400"/>
            <a:ext cx="1219200" cy="91440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54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FFFF00"/>
                </a:solidFill>
                <a:latin typeface="Arial Rounded MT Bold" pitchFamily="34" charset="0"/>
              </a:rPr>
              <a:t>But, during 75% of the day photosynthesis is light saturated</a:t>
            </a:r>
            <a:r>
              <a:rPr lang="en-US" sz="3200" b="1" dirty="0" smtClean="0">
                <a:solidFill>
                  <a:srgbClr val="FFFF00"/>
                </a:solidFill>
                <a:latin typeface="Arial Rounded MT Bold" pitchFamily="34" charset="0"/>
              </a:rPr>
              <a:t/>
            </a:r>
            <a:br>
              <a:rPr lang="en-US" sz="3200" b="1" dirty="0" smtClean="0">
                <a:solidFill>
                  <a:srgbClr val="FFFF00"/>
                </a:solidFill>
                <a:latin typeface="Arial Rounded MT Bold" pitchFamily="34" charset="0"/>
              </a:rPr>
            </a:br>
            <a:r>
              <a:rPr lang="en-US" sz="2000" b="1" dirty="0" smtClean="0">
                <a:solidFill>
                  <a:srgbClr val="FFFF00"/>
                </a:solidFill>
                <a:latin typeface="Arial Rounded MT Bold" pitchFamily="34" charset="0"/>
              </a:rPr>
              <a:t>Reducing the </a:t>
            </a:r>
            <a:r>
              <a:rPr lang="en-US" sz="2000" b="1" dirty="0" smtClean="0">
                <a:solidFill>
                  <a:srgbClr val="CCFF33"/>
                </a:solidFill>
                <a:latin typeface="Arial Rounded MT Bold" pitchFamily="34" charset="0"/>
              </a:rPr>
              <a:t>antennae size </a:t>
            </a:r>
            <a:r>
              <a:rPr lang="en-US" sz="2000" b="1" dirty="0" smtClean="0">
                <a:solidFill>
                  <a:srgbClr val="FFFF00"/>
                </a:solidFill>
                <a:latin typeface="Arial Rounded MT Bold" pitchFamily="34" charset="0"/>
              </a:rPr>
              <a:t>increases efficiency at high light</a:t>
            </a:r>
            <a:endParaRPr lang="en-US" sz="2000" b="1" dirty="0">
              <a:solidFill>
                <a:srgbClr val="FFFF00"/>
              </a:solidFill>
              <a:latin typeface="Arial Rounded MT Bold" pitchFamily="34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-828" b="23840"/>
          <a:stretch>
            <a:fillRect/>
          </a:stretch>
        </p:blipFill>
        <p:spPr>
          <a:xfrm>
            <a:off x="0" y="1752600"/>
            <a:ext cx="9144000" cy="473124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228600" y="981074"/>
          <a:ext cx="8658226" cy="58769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486400" y="1524000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LHC+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62600" y="3352800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Mix (1:1)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62600" y="441960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LHC-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FF00"/>
                </a:solidFill>
                <a:latin typeface="Arial Rounded MT Bold" pitchFamily="34" charset="0"/>
              </a:rPr>
              <a:t>Reduced light harvesting antennae size 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latin typeface="Arial Rounded MT Bold" pitchFamily="34" charset="0"/>
              </a:rPr>
              <a:t>Improves </a:t>
            </a:r>
            <a:r>
              <a:rPr lang="en-US" sz="2400" b="1" dirty="0" smtClean="0">
                <a:solidFill>
                  <a:srgbClr val="FFFF00"/>
                </a:solidFill>
                <a:latin typeface="Arial Rounded MT Bold" pitchFamily="34" charset="0"/>
              </a:rPr>
              <a:t>growth in deeper </a:t>
            </a:r>
            <a:r>
              <a:rPr lang="en-US" sz="2400" b="1" dirty="0" smtClean="0">
                <a:solidFill>
                  <a:srgbClr val="FFFF00"/>
                </a:solidFill>
                <a:latin typeface="Arial Rounded MT Bold" pitchFamily="34" charset="0"/>
              </a:rPr>
              <a:t>ponds</a:t>
            </a:r>
            <a:endParaRPr lang="en-US" sz="2400" b="1" dirty="0">
              <a:solidFill>
                <a:srgbClr val="FFFF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Feeding sugars to algae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/>
            </a:r>
            <a:b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</a:b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Algae efficiently convert sugar </a:t>
            </a: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to biomass and oil</a:t>
            </a:r>
            <a:b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</a:br>
            <a:r>
              <a:rPr lang="en-US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(90% energy conversion efficiency, 35% carbon conversion efficiency)</a:t>
            </a:r>
          </a:p>
        </p:txBody>
      </p:sp>
      <p:sp>
        <p:nvSpPr>
          <p:cNvPr id="199685" name="Text Box 5"/>
          <p:cNvSpPr txBox="1">
            <a:spLocks noChangeArrowheads="1"/>
          </p:cNvSpPr>
          <p:nvPr/>
        </p:nvSpPr>
        <p:spPr bwMode="auto">
          <a:xfrm>
            <a:off x="304800" y="1905000"/>
            <a:ext cx="8300670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Relative total lipid yield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rgbClr val="66FF6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u="sng" dirty="0">
                <a:solidFill>
                  <a:srgbClr val="66FF66"/>
                </a:solidFill>
                <a:latin typeface="Arial Rounded MT Bold" pitchFamily="34" charset="0"/>
                <a:cs typeface="+mn-cs"/>
              </a:rPr>
              <a:t>Growth	</a:t>
            </a:r>
            <a:r>
              <a:rPr lang="en-US" sz="2000" b="1" dirty="0">
                <a:solidFill>
                  <a:srgbClr val="66FF66"/>
                </a:solidFill>
                <a:latin typeface="Arial Rounded MT Bold" pitchFamily="34" charset="0"/>
                <a:cs typeface="+mn-cs"/>
              </a:rPr>
              <a:t>	   </a:t>
            </a:r>
            <a:r>
              <a:rPr lang="en-US" sz="2000" b="1" u="sng" dirty="0">
                <a:solidFill>
                  <a:srgbClr val="66FF66"/>
                </a:solidFill>
                <a:latin typeface="Arial Rounded MT Bold" pitchFamily="34" charset="0"/>
                <a:cs typeface="+mn-cs"/>
              </a:rPr>
              <a:t>Lipid content</a:t>
            </a:r>
            <a:r>
              <a:rPr lang="en-US" sz="2000" b="1" dirty="0">
                <a:solidFill>
                  <a:srgbClr val="66FF66"/>
                </a:solidFill>
                <a:latin typeface="Arial Rounded MT Bold" pitchFamily="34" charset="0"/>
                <a:cs typeface="+mn-cs"/>
              </a:rPr>
              <a:t>	             </a:t>
            </a:r>
            <a:r>
              <a:rPr lang="en-US" sz="2000" b="1" u="sng" dirty="0">
                <a:solidFill>
                  <a:srgbClr val="66FF66"/>
                </a:solidFill>
                <a:latin typeface="Arial Rounded MT Bold" pitchFamily="34" charset="0"/>
                <a:cs typeface="+mn-cs"/>
              </a:rPr>
              <a:t>Dry weight</a:t>
            </a:r>
            <a:r>
              <a:rPr lang="en-US" sz="2000" b="1" dirty="0">
                <a:solidFill>
                  <a:srgbClr val="66FF66"/>
                </a:solidFill>
                <a:latin typeface="Arial Rounded MT Bold" pitchFamily="34" charset="0"/>
                <a:cs typeface="+mn-cs"/>
              </a:rPr>
              <a:t>	     </a:t>
            </a:r>
            <a:r>
              <a:rPr lang="en-US" sz="2000" b="1" u="sng" dirty="0">
                <a:solidFill>
                  <a:srgbClr val="66FF66"/>
                </a:solidFill>
                <a:latin typeface="Arial Rounded MT Bold" pitchFamily="34" charset="0"/>
                <a:cs typeface="+mn-cs"/>
              </a:rPr>
              <a:t>Lipid yield</a:t>
            </a:r>
            <a:r>
              <a:rPr lang="en-US" sz="2000" b="1" dirty="0">
                <a:solidFill>
                  <a:srgbClr val="66FF66"/>
                </a:solidFill>
                <a:latin typeface="Arial Rounded MT Bold" pitchFamily="34" charset="0"/>
                <a:cs typeface="+mn-cs"/>
              </a:rPr>
              <a:t> </a:t>
            </a:r>
            <a:endParaRPr lang="en-US" sz="2000" b="1" u="sng" dirty="0">
              <a:solidFill>
                <a:srgbClr val="66FF66"/>
              </a:solidFill>
              <a:latin typeface="Arial Rounded MT Bold" pitchFamily="34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atin typeface="Arial Rounded MT Bold" pitchFamily="34" charset="0"/>
                <a:cs typeface="+mn-cs"/>
              </a:rPr>
              <a:t>No addition	         5 NRU*	    	 0.4 g/L	 </a:t>
            </a:r>
            <a:r>
              <a:rPr lang="en-US" sz="2000" b="1" dirty="0" smtClean="0">
                <a:solidFill>
                  <a:srgbClr val="FFFF00"/>
                </a:solidFill>
                <a:latin typeface="Arial Rounded MT Bold" pitchFamily="34" charset="0"/>
              </a:rPr>
              <a:t>(1X)</a:t>
            </a:r>
            <a:r>
              <a:rPr lang="en-US" sz="2000" b="1" dirty="0" smtClean="0">
                <a:latin typeface="Arial Rounded MT Bold" pitchFamily="34" charset="0"/>
                <a:cs typeface="+mn-cs"/>
              </a:rPr>
              <a:t>     </a:t>
            </a:r>
            <a:r>
              <a:rPr lang="en-US" sz="2000" b="1" dirty="0">
                <a:latin typeface="Arial Rounded MT Bold" pitchFamily="34" charset="0"/>
                <a:cs typeface="+mn-cs"/>
              </a:rPr>
              <a:t>	       2 </a:t>
            </a:r>
            <a:r>
              <a:rPr lang="en-US" sz="2000" b="1" dirty="0">
                <a:solidFill>
                  <a:srgbClr val="FFFF00"/>
                </a:solidFill>
                <a:latin typeface="Arial Rounded MT Bold" pitchFamily="34" charset="0"/>
                <a:cs typeface="+mn-cs"/>
              </a:rPr>
              <a:t>(1X)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u="sng" dirty="0">
              <a:latin typeface="Arial Rounded MT Bold" pitchFamily="34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atin typeface="Arial Rounded MT Bold" pitchFamily="34" charset="0"/>
                <a:cs typeface="+mn-cs"/>
              </a:rPr>
              <a:t>Glycerol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atin typeface="Arial Rounded MT Bold" pitchFamily="34" charset="0"/>
                <a:cs typeface="+mn-cs"/>
              </a:rPr>
              <a:t>[20 mM]	         18	</a:t>
            </a:r>
            <a:r>
              <a:rPr lang="en-US" sz="2000" b="1" dirty="0" smtClean="0">
                <a:latin typeface="Arial Rounded MT Bold" pitchFamily="34" charset="0"/>
                <a:cs typeface="+mn-cs"/>
              </a:rPr>
              <a:t> </a:t>
            </a:r>
            <a:r>
              <a:rPr lang="en-US" sz="2000" b="1" dirty="0" smtClean="0">
                <a:solidFill>
                  <a:srgbClr val="FFFF00"/>
                </a:solidFill>
                <a:latin typeface="Arial Rounded MT Bold" pitchFamily="34" charset="0"/>
                <a:cs typeface="+mn-cs"/>
              </a:rPr>
              <a:t>(4X)                    </a:t>
            </a:r>
            <a:r>
              <a:rPr lang="en-US" sz="2000" b="1" dirty="0">
                <a:latin typeface="Arial Rounded MT Bold" pitchFamily="34" charset="0"/>
                <a:cs typeface="+mn-cs"/>
              </a:rPr>
              <a:t>	 1.7 g/L  </a:t>
            </a:r>
            <a:r>
              <a:rPr lang="en-US" sz="2000" b="1" dirty="0" smtClean="0">
                <a:solidFill>
                  <a:srgbClr val="FFFF00"/>
                </a:solidFill>
                <a:latin typeface="Arial Rounded MT Bold" pitchFamily="34" charset="0"/>
                <a:cs typeface="+mn-cs"/>
              </a:rPr>
              <a:t>(4X)            </a:t>
            </a:r>
            <a:r>
              <a:rPr lang="en-US" sz="2000" b="1" dirty="0">
                <a:latin typeface="Arial Rounded MT Bold" pitchFamily="34" charset="0"/>
                <a:cs typeface="+mn-cs"/>
              </a:rPr>
              <a:t>30 </a:t>
            </a:r>
            <a:r>
              <a:rPr lang="en-US" sz="2000" b="1" dirty="0">
                <a:solidFill>
                  <a:srgbClr val="FFFF00"/>
                </a:solidFill>
                <a:latin typeface="Arial Rounded MT Bold" pitchFamily="34" charset="0"/>
                <a:cs typeface="+mn-cs"/>
              </a:rPr>
              <a:t>(15X)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atin typeface="Arial Rounded MT Bold" pitchFamily="34" charset="0"/>
                <a:cs typeface="+mn-cs"/>
              </a:rPr>
              <a:t>	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atin typeface="Arial Rounded MT Bold" pitchFamily="34" charset="0"/>
                <a:cs typeface="+mn-cs"/>
              </a:rPr>
              <a:t>Glucose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atin typeface="Arial Rounded MT Bold" pitchFamily="34" charset="0"/>
                <a:cs typeface="+mn-cs"/>
              </a:rPr>
              <a:t>[15 mM]	         </a:t>
            </a:r>
            <a:r>
              <a:rPr lang="en-US" sz="2000" b="1" dirty="0" smtClean="0">
                <a:latin typeface="Arial Rounded MT Bold" pitchFamily="34" charset="0"/>
                <a:cs typeface="+mn-cs"/>
              </a:rPr>
              <a:t>55 </a:t>
            </a:r>
            <a:r>
              <a:rPr lang="en-US" sz="2000" b="1" dirty="0" smtClean="0">
                <a:solidFill>
                  <a:srgbClr val="FFFF00"/>
                </a:solidFill>
                <a:latin typeface="Arial Rounded MT Bold" pitchFamily="34" charset="0"/>
                <a:cs typeface="+mn-cs"/>
              </a:rPr>
              <a:t>(11X)</a:t>
            </a:r>
            <a:r>
              <a:rPr lang="en-US" sz="2000" b="1" dirty="0">
                <a:latin typeface="Arial Rounded MT Bold" pitchFamily="34" charset="0"/>
                <a:cs typeface="+mn-cs"/>
              </a:rPr>
              <a:t>	  	 1.9 g/L </a:t>
            </a:r>
            <a:r>
              <a:rPr lang="en-US" sz="2000" b="1" dirty="0" smtClean="0">
                <a:solidFill>
                  <a:srgbClr val="FFFF00"/>
                </a:solidFill>
                <a:latin typeface="Arial Rounded MT Bold" pitchFamily="34" charset="0"/>
                <a:cs typeface="+mn-cs"/>
              </a:rPr>
              <a:t>(5X)</a:t>
            </a:r>
            <a:r>
              <a:rPr lang="en-US" sz="2000" b="1" dirty="0" smtClean="0">
                <a:latin typeface="Arial Rounded MT Bold" pitchFamily="34" charset="0"/>
                <a:cs typeface="+mn-cs"/>
              </a:rPr>
              <a:t>           </a:t>
            </a:r>
            <a:r>
              <a:rPr lang="en-US" sz="2000" b="1" dirty="0">
                <a:latin typeface="Arial Rounded MT Bold" pitchFamily="34" charset="0"/>
                <a:cs typeface="+mn-cs"/>
              </a:rPr>
              <a:t>105 </a:t>
            </a:r>
            <a:r>
              <a:rPr lang="en-US" sz="2000" b="1" dirty="0">
                <a:solidFill>
                  <a:srgbClr val="FFFF00"/>
                </a:solidFill>
                <a:latin typeface="Arial Rounded MT Bold" pitchFamily="34" charset="0"/>
                <a:cs typeface="+mn-cs"/>
              </a:rPr>
              <a:t>(52X)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  <a:cs typeface="+mn-cs"/>
              </a:rPr>
              <a:t>*NRU = Nile red units/cell</a:t>
            </a:r>
          </a:p>
        </p:txBody>
      </p:sp>
      <p:sp>
        <p:nvSpPr>
          <p:cNvPr id="21508" name="Line 6"/>
          <p:cNvSpPr>
            <a:spLocks noChangeShapeType="1"/>
          </p:cNvSpPr>
          <p:nvPr/>
        </p:nvSpPr>
        <p:spPr bwMode="auto">
          <a:xfrm>
            <a:off x="0" y="53340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09" name="Line 7"/>
          <p:cNvSpPr>
            <a:spLocks noChangeShapeType="1"/>
          </p:cNvSpPr>
          <p:nvPr/>
        </p:nvSpPr>
        <p:spPr bwMode="auto">
          <a:xfrm>
            <a:off x="0" y="25908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1510" name="Picture 2" descr="Red and Yellow on blac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5524500"/>
            <a:ext cx="13716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-159306"/>
            <a:ext cx="9144000" cy="7017306"/>
          </a:xfrm>
          <a:prstGeom prst="rect">
            <a:avLst/>
          </a:prstGeom>
          <a:solidFill>
            <a:srgbClr val="FF99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endParaRPr lang="en-US" b="1" dirty="0">
              <a:solidFill>
                <a:schemeClr val="tx1"/>
              </a:solidFill>
              <a:latin typeface="Arial Rounded MT Bold" pitchFamily="34" charset="0"/>
            </a:endParaRPr>
          </a:p>
          <a:p>
            <a:pPr>
              <a:defRPr/>
            </a:pPr>
            <a:endParaRPr lang="en-US" b="1" dirty="0">
              <a:solidFill>
                <a:schemeClr val="tx1"/>
              </a:solidFill>
              <a:latin typeface="Arial Rounded MT Bold" pitchFamily="34" charset="0"/>
            </a:endParaRPr>
          </a:p>
          <a:p>
            <a:pPr>
              <a:defRPr/>
            </a:pPr>
            <a:endParaRPr lang="en-US" b="1" dirty="0">
              <a:solidFill>
                <a:schemeClr val="tx1"/>
              </a:solidFill>
              <a:latin typeface="Arial Rounded MT Bold" pitchFamily="34" charset="0"/>
            </a:endParaRPr>
          </a:p>
          <a:p>
            <a:pPr>
              <a:defRPr/>
            </a:pPr>
            <a:endParaRPr lang="en-US" b="1" dirty="0">
              <a:solidFill>
                <a:schemeClr val="tx1"/>
              </a:solidFill>
              <a:latin typeface="Arial Rounded MT Bold" pitchFamily="34" charset="0"/>
            </a:endParaRPr>
          </a:p>
          <a:p>
            <a:pPr>
              <a:defRPr/>
            </a:pPr>
            <a:endParaRPr lang="en-US" b="1" dirty="0">
              <a:solidFill>
                <a:schemeClr val="tx1"/>
              </a:solidFill>
              <a:latin typeface="Arial Rounded MT Bold" pitchFamily="34" charset="0"/>
            </a:endParaRPr>
          </a:p>
          <a:p>
            <a:pPr>
              <a:defRPr/>
            </a:pPr>
            <a:endParaRPr lang="en-US" b="1" dirty="0">
              <a:solidFill>
                <a:schemeClr val="tx1"/>
              </a:solidFill>
              <a:latin typeface="Arial Rounded MT Bold" pitchFamily="34" charset="0"/>
            </a:endParaRPr>
          </a:p>
          <a:p>
            <a:pPr>
              <a:defRPr/>
            </a:pPr>
            <a:endParaRPr lang="en-US" b="1" dirty="0">
              <a:solidFill>
                <a:schemeClr val="tx1"/>
              </a:solidFill>
              <a:latin typeface="Arial Rounded MT Bold" pitchFamily="34" charset="0"/>
            </a:endParaRPr>
          </a:p>
          <a:p>
            <a:pPr>
              <a:defRPr/>
            </a:pPr>
            <a:endParaRPr lang="en-US" b="1" dirty="0">
              <a:solidFill>
                <a:schemeClr val="tx1"/>
              </a:solidFill>
              <a:latin typeface="Arial Rounded MT Bold" pitchFamily="34" charset="0"/>
            </a:endParaRP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667000" y="1752600"/>
            <a:ext cx="3352800" cy="615553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chemeClr val="bg1"/>
                </a:solidFill>
                <a:latin typeface="Arial Rounded MT Bold" pitchFamily="34" charset="0"/>
              </a:rPr>
              <a:t>Photosynthesis</a:t>
            </a:r>
          </a:p>
          <a:p>
            <a:pPr algn="ctr">
              <a:defRPr/>
            </a:pPr>
            <a:r>
              <a:rPr lang="en-US" sz="1400" b="1" dirty="0">
                <a:solidFill>
                  <a:schemeClr val="tx1"/>
                </a:solidFill>
                <a:latin typeface="Arial Rounded MT Bold" pitchFamily="34" charset="0"/>
              </a:rPr>
              <a:t> </a:t>
            </a:r>
          </a:p>
        </p:txBody>
      </p:sp>
      <p:pic>
        <p:nvPicPr>
          <p:cNvPr id="820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914400"/>
            <a:ext cx="13335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 rot="5400000">
            <a:off x="3771106" y="3010694"/>
            <a:ext cx="1144588" cy="0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429000" y="3581400"/>
            <a:ext cx="1828800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 err="1">
                <a:solidFill>
                  <a:schemeClr val="bg1"/>
                </a:solidFill>
                <a:latin typeface="Arial Rounded MT Bold" pitchFamily="34" charset="0"/>
              </a:rPr>
              <a:t>Pyruvate</a:t>
            </a:r>
            <a:endParaRPr lang="en-US" sz="24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419600" y="4114800"/>
            <a:ext cx="1676400" cy="762000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0800000" flipV="1">
            <a:off x="2667000" y="4114800"/>
            <a:ext cx="1524000" cy="762000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371600" y="5029200"/>
            <a:ext cx="2076209" cy="615553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chemeClr val="bg1"/>
                </a:solidFill>
                <a:latin typeface="Arial Rounded MT Bold" pitchFamily="34" charset="0"/>
              </a:rPr>
              <a:t>Lipid Synthesis</a:t>
            </a:r>
          </a:p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endParaRPr lang="en-US" sz="1400" b="1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81600" y="4953000"/>
            <a:ext cx="2070888" cy="615553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chemeClr val="bg1"/>
                </a:solidFill>
                <a:latin typeface="Arial Rounded MT Bold" pitchFamily="34" charset="0"/>
              </a:rPr>
              <a:t>Novel products</a:t>
            </a:r>
          </a:p>
          <a:p>
            <a:pPr algn="ctr">
              <a:defRPr/>
            </a:pPr>
            <a:endParaRPr lang="en-US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8213" name="TextBox 10"/>
          <p:cNvSpPr txBox="1">
            <a:spLocks noChangeArrowheads="1"/>
          </p:cNvSpPr>
          <p:nvPr/>
        </p:nvSpPr>
        <p:spPr bwMode="auto">
          <a:xfrm>
            <a:off x="0" y="-15240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Arial Rounded MT Bold" pitchFamily="34" charset="0"/>
              </a:rPr>
              <a:t>Next generation systems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Arial Rounded MT Bold" pitchFamily="34" charset="0"/>
              </a:rPr>
              <a:t>Metabolic engineering</a:t>
            </a:r>
          </a:p>
        </p:txBody>
      </p:sp>
      <p:sp>
        <p:nvSpPr>
          <p:cNvPr id="8214" name="TextBox 16"/>
          <p:cNvSpPr txBox="1">
            <a:spLocks noChangeArrowheads="1"/>
          </p:cNvSpPr>
          <p:nvPr/>
        </p:nvSpPr>
        <p:spPr bwMode="auto">
          <a:xfrm>
            <a:off x="4800600" y="2514600"/>
            <a:ext cx="3810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Enhanced catalytic complexes Metabolic channeling</a:t>
            </a:r>
          </a:p>
          <a:p>
            <a:r>
              <a:rPr lang="en-US" b="1">
                <a:solidFill>
                  <a:schemeClr val="bg1"/>
                </a:solidFill>
              </a:rPr>
              <a:t>Metabolic shunts</a:t>
            </a:r>
          </a:p>
        </p:txBody>
      </p:sp>
      <p:sp>
        <p:nvSpPr>
          <p:cNvPr id="8215" name="TextBox 19"/>
          <p:cNvSpPr txBox="1">
            <a:spLocks noChangeArrowheads="1"/>
          </p:cNvSpPr>
          <p:nvPr/>
        </p:nvSpPr>
        <p:spPr bwMode="auto">
          <a:xfrm>
            <a:off x="152400" y="2209800"/>
            <a:ext cx="18603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Increased PAR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3124200" y="762000"/>
            <a:ext cx="23622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latin typeface="Arial Rounded MT Bold" pitchFamily="34" charset="0"/>
              </a:rPr>
              <a:t>Algae</a:t>
            </a:r>
          </a:p>
        </p:txBody>
      </p:sp>
      <p:sp>
        <p:nvSpPr>
          <p:cNvPr id="16" name="Right Arrow 15"/>
          <p:cNvSpPr/>
          <p:nvPr/>
        </p:nvSpPr>
        <p:spPr>
          <a:xfrm rot="20675896">
            <a:off x="1874838" y="1111250"/>
            <a:ext cx="979487" cy="485775"/>
          </a:xfrm>
          <a:prstGeom prst="righ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7" name="Straight Arrow Connector 16"/>
          <p:cNvCxnSpPr>
            <a:endCxn id="0" idx="1"/>
          </p:cNvCxnSpPr>
          <p:nvPr/>
        </p:nvCxnSpPr>
        <p:spPr>
          <a:xfrm>
            <a:off x="3429000" y="5257800"/>
            <a:ext cx="1752600" cy="3175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FFFF00"/>
                </a:solidFill>
                <a:latin typeface="Arial Rounded MT Bold" pitchFamily="34" charset="0"/>
              </a:rPr>
              <a:t>Reducing the costs of harvesting oils </a:t>
            </a:r>
            <a:br>
              <a:rPr lang="en-US" sz="3200" b="1" dirty="0" smtClean="0">
                <a:solidFill>
                  <a:srgbClr val="FFFF00"/>
                </a:solidFill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FFFF00"/>
                </a:solidFill>
                <a:latin typeface="Arial Rounded MT Bold" pitchFamily="34" charset="0"/>
              </a:rPr>
              <a:t>Milking oil from algae</a:t>
            </a:r>
            <a:endParaRPr lang="en-US" sz="2800" b="1" dirty="0" smtClean="0">
              <a:solidFill>
                <a:srgbClr val="FFFF00"/>
              </a:solidFill>
              <a:latin typeface="Arial Rounded MT Bold" pitchFamily="34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-152400" y="2209800"/>
            <a:ext cx="5105400" cy="1905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>
                <a:latin typeface="Arial Rounded MT Bold" pitchFamily="34" charset="0"/>
              </a:rPr>
              <a:t>	Harvesting and extracting oil from algae accounts for 40-60% of the total </a:t>
            </a:r>
            <a:r>
              <a:rPr lang="en-US" sz="2800" dirty="0" smtClean="0">
                <a:latin typeface="Arial Rounded MT Bold" pitchFamily="34" charset="0"/>
              </a:rPr>
              <a:t>production cost .</a:t>
            </a:r>
            <a:endParaRPr lang="en-US" dirty="0" smtClean="0"/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676400"/>
            <a:ext cx="4386263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FF00"/>
                </a:solidFill>
                <a:latin typeface="Arial Rounded MT Bold" pitchFamily="34" charset="0"/>
              </a:rPr>
              <a:t>Current algal biodiesel production </a:t>
            </a:r>
            <a:br>
              <a:rPr lang="en-US" sz="3600" b="1" dirty="0" smtClean="0">
                <a:solidFill>
                  <a:srgbClr val="FFFF00"/>
                </a:solidFill>
                <a:latin typeface="Arial Rounded MT Bold" pitchFamily="34" charset="0"/>
              </a:rPr>
            </a:br>
            <a:r>
              <a:rPr lang="en-US" sz="2400" b="1" dirty="0" smtClean="0">
                <a:solidFill>
                  <a:srgbClr val="FFFF00"/>
                </a:solidFill>
                <a:latin typeface="Arial Rounded MT Bold" pitchFamily="34" charset="0"/>
              </a:rPr>
              <a:t>Room for improvement</a:t>
            </a: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85850"/>
            <a:ext cx="9144000" cy="577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Line 6"/>
          <p:cNvSpPr>
            <a:spLocks noChangeShapeType="1"/>
          </p:cNvSpPr>
          <p:nvPr/>
        </p:nvSpPr>
        <p:spPr bwMode="auto">
          <a:xfrm>
            <a:off x="0" y="1125538"/>
            <a:ext cx="914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79" name="Text Box 7"/>
          <p:cNvSpPr txBox="1">
            <a:spLocks noChangeArrowheads="1"/>
          </p:cNvSpPr>
          <p:nvPr/>
        </p:nvSpPr>
        <p:spPr bwMode="auto">
          <a:xfrm>
            <a:off x="0" y="0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Arial Rounded MT Bold" pitchFamily="34" charset="0"/>
              </a:rPr>
              <a:t>Milking oil from algae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latin typeface="Arial Rounded MT Bold" pitchFamily="34" charset="0"/>
              </a:rPr>
              <a:t>“The compassionate alternative”</a:t>
            </a:r>
            <a:endParaRPr lang="en-US" sz="2400" b="1" dirty="0">
              <a:solidFill>
                <a:srgbClr val="FFFF00"/>
              </a:solidFill>
              <a:latin typeface="Arial Rounded MT Bold" pitchFamily="34" charset="0"/>
            </a:endParaRPr>
          </a:p>
        </p:txBody>
      </p:sp>
      <p:pic>
        <p:nvPicPr>
          <p:cNvPr id="24580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268413"/>
            <a:ext cx="355917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62400" y="1295400"/>
            <a:ext cx="3200400" cy="483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19963" y="1295400"/>
            <a:ext cx="1824037" cy="217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91400" y="4038600"/>
            <a:ext cx="154781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4" name="TextBox 7"/>
          <p:cNvSpPr txBox="1">
            <a:spLocks noChangeArrowheads="1"/>
          </p:cNvSpPr>
          <p:nvPr/>
        </p:nvSpPr>
        <p:spPr bwMode="auto">
          <a:xfrm>
            <a:off x="7467600" y="3352800"/>
            <a:ext cx="14414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chemeClr val="tx1">
                    <a:lumMod val="95000"/>
                  </a:schemeClr>
                </a:solidFill>
              </a:rPr>
              <a:t>milking</a:t>
            </a:r>
          </a:p>
        </p:txBody>
      </p:sp>
      <p:sp>
        <p:nvSpPr>
          <p:cNvPr id="24585" name="TextBox 8"/>
          <p:cNvSpPr txBox="1">
            <a:spLocks noChangeArrowheads="1"/>
          </p:cNvSpPr>
          <p:nvPr/>
        </p:nvSpPr>
        <p:spPr bwMode="auto">
          <a:xfrm>
            <a:off x="7162800" y="6324600"/>
            <a:ext cx="1928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Slaughterhouse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38400" y="6324600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No harvesting necessary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116013" y="1773238"/>
          <a:ext cx="6799262" cy="4144962"/>
        </p:xfrm>
        <a:graphic>
          <a:graphicData uri="http://schemas.openxmlformats.org/presentationml/2006/ole">
            <p:oleObj spid="_x0000_s1026" name="Chart" r:id="rId4" imgW="5391302" imgH="3286049" progId="Excel.Sheet.8">
              <p:embed/>
            </p:oleObj>
          </a:graphicData>
        </a:graphic>
      </p:graphicFrame>
      <p:sp>
        <p:nvSpPr>
          <p:cNvPr id="1027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FF00"/>
                </a:solidFill>
                <a:latin typeface="Arial Rounded MT Bold" pitchFamily="34" charset="0"/>
              </a:rPr>
              <a:t>Milking with biocompatible solvents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latin typeface="Arial Rounded MT Bold" pitchFamily="34" charset="0"/>
              </a:rPr>
              <a:t>100% cell survival</a:t>
            </a:r>
            <a:endParaRPr lang="en-US" sz="2400" dirty="0">
              <a:solidFill>
                <a:srgbClr val="FFFF00"/>
              </a:solidFill>
              <a:latin typeface="Arial Rounded MT Bold" pitchFamily="34" charset="0"/>
            </a:endParaRPr>
          </a:p>
        </p:txBody>
      </p:sp>
      <p:sp>
        <p:nvSpPr>
          <p:cNvPr id="1028" name="Line 11"/>
          <p:cNvSpPr>
            <a:spLocks noChangeShapeType="1"/>
          </p:cNvSpPr>
          <p:nvPr/>
        </p:nvSpPr>
        <p:spPr bwMode="auto">
          <a:xfrm>
            <a:off x="0" y="1125538"/>
            <a:ext cx="914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9" name="Text Box 12"/>
          <p:cNvSpPr txBox="1">
            <a:spLocks noChangeArrowheads="1"/>
          </p:cNvSpPr>
          <p:nvPr/>
        </p:nvSpPr>
        <p:spPr bwMode="auto">
          <a:xfrm>
            <a:off x="1166813" y="5921375"/>
            <a:ext cx="21161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</a:rPr>
              <a:t>Total cells/mL x 10</a:t>
            </a:r>
            <a:r>
              <a:rPr lang="en-US" sz="1600" baseline="30000">
                <a:latin typeface="Calibri" pitchFamily="34" charset="0"/>
              </a:rPr>
              <a:t>-5</a:t>
            </a:r>
            <a:r>
              <a:rPr lang="en-US" sz="1600">
                <a:latin typeface="Calibri" pitchFamily="34" charset="0"/>
              </a:rPr>
              <a:t>. </a:t>
            </a:r>
            <a:endParaRPr lang="en-US" sz="1600" baseline="30000">
              <a:latin typeface="Calibri" pitchFamily="34" charset="0"/>
            </a:endParaRPr>
          </a:p>
        </p:txBody>
      </p:sp>
      <p:sp>
        <p:nvSpPr>
          <p:cNvPr id="1030" name="Rectangle 13"/>
          <p:cNvSpPr>
            <a:spLocks noChangeArrowheads="1"/>
          </p:cNvSpPr>
          <p:nvPr/>
        </p:nvSpPr>
        <p:spPr bwMode="auto">
          <a:xfrm>
            <a:off x="2159000" y="4941888"/>
            <a:ext cx="5613400" cy="79216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latin typeface="Calibri" pitchFamily="34" charset="0"/>
              </a:rPr>
              <a:t> </a:t>
            </a:r>
            <a:r>
              <a:rPr lang="en-US">
                <a:solidFill>
                  <a:schemeClr val="bg1"/>
                </a:solidFill>
                <a:latin typeface="Calibri" pitchFamily="34" charset="0"/>
              </a:rPr>
              <a:t>Cont.     C10        C11      C12     C13       C14      C15       C16       </a:t>
            </a:r>
          </a:p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		          Solvents</a:t>
            </a:r>
          </a:p>
        </p:txBody>
      </p:sp>
      <p:sp>
        <p:nvSpPr>
          <p:cNvPr id="1031" name="TextBox 6"/>
          <p:cNvSpPr txBox="1">
            <a:spLocks noChangeArrowheads="1"/>
          </p:cNvSpPr>
          <p:nvPr/>
        </p:nvSpPr>
        <p:spPr bwMode="auto">
          <a:xfrm>
            <a:off x="4191000" y="6477000"/>
            <a:ext cx="4953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Richard Sayre and Suzette Pereira, patent pending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04800" y="1447800"/>
          <a:ext cx="8610600" cy="40888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2616200"/>
                <a:gridCol w="3022600"/>
              </a:tblGrid>
              <a:tr h="11430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Trait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66FF66"/>
                          </a:solidFill>
                        </a:rPr>
                        <a:t>Milking </a:t>
                      </a:r>
                      <a:r>
                        <a:rPr lang="en-US" sz="2400" dirty="0" smtClean="0">
                          <a:solidFill>
                            <a:srgbClr val="66FF66"/>
                          </a:solidFill>
                        </a:rPr>
                        <a:t>cultures </a:t>
                      </a:r>
                      <a:endParaRPr lang="en-US" sz="2400" dirty="0" smtClean="0">
                        <a:solidFill>
                          <a:srgbClr val="66FF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C000"/>
                          </a:solidFill>
                        </a:rPr>
                        <a:t>Destructively extracted cultures  </a:t>
                      </a:r>
                      <a:endParaRPr lang="en-US" sz="2400" dirty="0" smtClean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</a:tr>
              <a:tr h="98194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Biomass harvested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208 mg/L</a:t>
                      </a:r>
                    </a:p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2.4X</a:t>
                      </a:r>
                      <a:endParaRPr lang="en-US" sz="24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85 mg/L</a:t>
                      </a:r>
                    </a:p>
                    <a:p>
                      <a:pPr algn="ctr"/>
                      <a:r>
                        <a:rPr lang="en-US" sz="2400" b="1" dirty="0" smtClean="0"/>
                        <a:t>1X</a:t>
                      </a:r>
                      <a:endParaRPr lang="en-US" sz="2400" b="1" dirty="0"/>
                    </a:p>
                  </a:txBody>
                  <a:tcPr/>
                </a:tc>
              </a:tr>
              <a:tr h="98194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Total lipid</a:t>
                      </a:r>
                      <a:r>
                        <a:rPr lang="en-US" sz="2400" baseline="0" dirty="0" smtClean="0"/>
                        <a:t>s produced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175 mg/</a:t>
                      </a:r>
                      <a:r>
                        <a:rPr lang="en-US" sz="2400" dirty="0" err="1" smtClean="0"/>
                        <a:t>gdw</a:t>
                      </a:r>
                      <a:endParaRPr lang="en-US" sz="2400" dirty="0" smtClean="0"/>
                    </a:p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1.14 X</a:t>
                      </a:r>
                      <a:endParaRPr lang="en-US" sz="24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154 mg/</a:t>
                      </a:r>
                      <a:r>
                        <a:rPr lang="en-US" sz="2400" dirty="0" err="1" smtClean="0"/>
                        <a:t>gdw</a:t>
                      </a:r>
                      <a:endParaRPr lang="en-US" sz="2400" dirty="0" smtClean="0"/>
                    </a:p>
                    <a:p>
                      <a:pPr algn="ctr"/>
                      <a:r>
                        <a:rPr lang="en-US" sz="2400" b="1" dirty="0" smtClean="0"/>
                        <a:t>1X</a:t>
                      </a:r>
                      <a:endParaRPr lang="en-US" sz="2400" b="1" dirty="0"/>
                    </a:p>
                  </a:txBody>
                  <a:tcPr/>
                </a:tc>
              </a:tr>
              <a:tr h="98194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Solvent extracted oils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71</a:t>
                      </a:r>
                      <a:r>
                        <a:rPr lang="en-US" sz="2400" baseline="0" dirty="0" smtClean="0"/>
                        <a:t> mg</a:t>
                      </a:r>
                    </a:p>
                    <a:p>
                      <a:pPr algn="ctr"/>
                      <a:r>
                        <a:rPr lang="en-US" sz="2400" b="1" baseline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1.39X</a:t>
                      </a:r>
                      <a:endParaRPr lang="en-US" sz="24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51 mg</a:t>
                      </a:r>
                    </a:p>
                    <a:p>
                      <a:pPr algn="ctr"/>
                      <a:r>
                        <a:rPr lang="en-US" sz="2400" b="1" dirty="0" smtClean="0"/>
                        <a:t>1X</a:t>
                      </a: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672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FF00"/>
                </a:solidFill>
                <a:latin typeface="Arial Rounded MT Bold" pitchFamily="34" charset="0"/>
              </a:rPr>
              <a:t>Milking oil from algae 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latin typeface="Arial Rounded MT Bold" pitchFamily="34" charset="0"/>
              </a:rPr>
              <a:t>2.4-fold more biomass </a:t>
            </a:r>
            <a:r>
              <a:rPr lang="en-US" sz="2400" b="1" dirty="0">
                <a:solidFill>
                  <a:srgbClr val="FFFF00"/>
                </a:solidFill>
                <a:latin typeface="Arial Rounded MT Bold" pitchFamily="34" charset="0"/>
              </a:rPr>
              <a:t>and </a:t>
            </a:r>
            <a:r>
              <a:rPr lang="en-US" sz="2400" b="1" dirty="0" smtClean="0">
                <a:solidFill>
                  <a:srgbClr val="FFFF00"/>
                </a:solidFill>
                <a:latin typeface="Arial Rounded MT Bold" pitchFamily="34" charset="0"/>
              </a:rPr>
              <a:t>1.4-fold more oil</a:t>
            </a:r>
            <a:endParaRPr lang="en-US" sz="2400" b="1" dirty="0">
              <a:solidFill>
                <a:srgbClr val="FFFF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mtClean="0"/>
          </a:p>
        </p:txBody>
      </p:sp>
      <p:pic>
        <p:nvPicPr>
          <p:cNvPr id="2052" name="Picture 2" descr="http://www.theoildrum.com/files/PeakOil1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873125"/>
            <a:ext cx="9144000" cy="598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</a:rPr>
              <a:t>World peak fuel production</a:t>
            </a:r>
            <a:endParaRPr lang="en-US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304800" y="661987"/>
          <a:ext cx="8610600" cy="6196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6627" name="TextBox 4"/>
          <p:cNvSpPr txBox="1">
            <a:spLocks noChangeArrowheads="1"/>
          </p:cNvSpPr>
          <p:nvPr/>
        </p:nvSpPr>
        <p:spPr bwMode="auto">
          <a:xfrm>
            <a:off x="152400" y="1066800"/>
            <a:ext cx="725488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1.2</a:t>
            </a:r>
          </a:p>
          <a:p>
            <a:r>
              <a:rPr lang="en-US" sz="2400" dirty="0">
                <a:solidFill>
                  <a:srgbClr val="FFFF00"/>
                </a:solidFill>
              </a:rPr>
              <a:t>  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endParaRPr lang="en-US" sz="2400" dirty="0">
              <a:solidFill>
                <a:srgbClr val="FFFF00"/>
              </a:solidFill>
            </a:endParaRPr>
          </a:p>
          <a:p>
            <a:endParaRPr lang="en-US" sz="2400" dirty="0">
              <a:solidFill>
                <a:srgbClr val="FFFF00"/>
              </a:solidFill>
            </a:endParaRPr>
          </a:p>
          <a:p>
            <a:endParaRPr lang="en-US" sz="2400" dirty="0">
              <a:solidFill>
                <a:srgbClr val="FFFF00"/>
              </a:solidFill>
            </a:endParaRPr>
          </a:p>
          <a:p>
            <a:endParaRPr lang="en-US" sz="2400" dirty="0">
              <a:solidFill>
                <a:srgbClr val="FFFF00"/>
              </a:solidFill>
            </a:endParaRPr>
          </a:p>
          <a:p>
            <a:endParaRPr lang="en-US" sz="2400" dirty="0">
              <a:solidFill>
                <a:srgbClr val="FFFF00"/>
              </a:solidFill>
            </a:endParaRPr>
          </a:p>
          <a:p>
            <a:endParaRPr lang="en-US" sz="2400" dirty="0">
              <a:solidFill>
                <a:srgbClr val="FFFF00"/>
              </a:solidFill>
            </a:endParaRPr>
          </a:p>
          <a:p>
            <a:endParaRPr lang="en-US" sz="2400" dirty="0">
              <a:solidFill>
                <a:srgbClr val="FFFF00"/>
              </a:solidFill>
            </a:endParaRPr>
          </a:p>
          <a:p>
            <a:endParaRPr lang="en-US" sz="2400" dirty="0">
              <a:solidFill>
                <a:srgbClr val="FFFF00"/>
              </a:solidFill>
            </a:endParaRPr>
          </a:p>
          <a:p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>
                <a:solidFill>
                  <a:srgbClr val="FFFF00"/>
                </a:solidFill>
              </a:rPr>
              <a:t>0</a:t>
            </a:r>
          </a:p>
        </p:txBody>
      </p:sp>
      <p:sp>
        <p:nvSpPr>
          <p:cNvPr id="26628" name="TextBox 5"/>
          <p:cNvSpPr txBox="1">
            <a:spLocks noChangeArrowheads="1"/>
          </p:cNvSpPr>
          <p:nvPr/>
        </p:nvSpPr>
        <p:spPr bwMode="auto">
          <a:xfrm>
            <a:off x="0" y="0"/>
            <a:ext cx="914400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  <a:latin typeface="Arial Rounded MT Bold" pitchFamily="34" charset="0"/>
              </a:rPr>
              <a:t>Algal growth is </a:t>
            </a:r>
            <a:r>
              <a:rPr lang="en-US" sz="2800" b="1" dirty="0">
                <a:solidFill>
                  <a:srgbClr val="FFFF00"/>
                </a:solidFill>
                <a:latin typeface="Arial Rounded MT Bold" pitchFamily="34" charset="0"/>
              </a:rPr>
              <a:t>not impaired by </a:t>
            </a:r>
            <a:r>
              <a:rPr lang="en-US" sz="2800" b="1" dirty="0" smtClean="0">
                <a:solidFill>
                  <a:srgbClr val="FFFF00"/>
                </a:solidFill>
                <a:latin typeface="Arial Rounded MT Bold" pitchFamily="34" charset="0"/>
              </a:rPr>
              <a:t>multiple </a:t>
            </a:r>
            <a:r>
              <a:rPr lang="en-US" sz="2800" b="1" dirty="0" err="1" smtClean="0">
                <a:solidFill>
                  <a:srgbClr val="FFFF00"/>
                </a:solidFill>
                <a:latin typeface="Arial Rounded MT Bold" pitchFamily="34" charset="0"/>
              </a:rPr>
              <a:t>milkings</a:t>
            </a:r>
            <a:endParaRPr lang="en-US" sz="2800" b="1" dirty="0" smtClean="0">
              <a:solidFill>
                <a:srgbClr val="FFFF00"/>
              </a:solidFill>
              <a:latin typeface="Arial Rounded MT Bold" pitchFamily="34" charset="0"/>
            </a:endParaRP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latin typeface="Arial Rounded MT Bold" pitchFamily="34" charset="0"/>
              </a:rPr>
              <a:t>Pond residence time is </a:t>
            </a:r>
            <a:r>
              <a:rPr lang="en-US" sz="2400" b="1" dirty="0" smtClean="0">
                <a:solidFill>
                  <a:srgbClr val="FFFF00"/>
                </a:solidFill>
                <a:latin typeface="Arial Rounded MT Bold" pitchFamily="34" charset="0"/>
              </a:rPr>
              <a:t>reduced three fold</a:t>
            </a:r>
            <a:endParaRPr lang="en-US" sz="2400" b="1" dirty="0">
              <a:solidFill>
                <a:srgbClr val="FFFF00"/>
              </a:solidFill>
              <a:latin typeface="Arial Rounded MT Bold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00800" y="3733800"/>
            <a:ext cx="1599477" cy="175432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b="1" u="sng" dirty="0">
                <a:solidFill>
                  <a:srgbClr val="FFFF00"/>
                </a:solidFill>
              </a:rPr>
              <a:t>Extracted </a:t>
            </a:r>
          </a:p>
          <a:p>
            <a:pPr>
              <a:defRPr/>
            </a:pPr>
            <a:r>
              <a:rPr lang="en-US" b="1" u="sng" dirty="0">
                <a:solidFill>
                  <a:srgbClr val="FFFF00"/>
                </a:solidFill>
              </a:rPr>
              <a:t>TAG fatty acids</a:t>
            </a:r>
          </a:p>
          <a:p>
            <a:pPr algn="ctr">
              <a:defRPr/>
            </a:pPr>
            <a:r>
              <a:rPr lang="en-US" b="1" dirty="0">
                <a:solidFill>
                  <a:srgbClr val="FFFF00"/>
                </a:solidFill>
              </a:rPr>
              <a:t>C16:0 = 40%</a:t>
            </a:r>
          </a:p>
          <a:p>
            <a:pPr algn="ctr">
              <a:defRPr/>
            </a:pPr>
            <a:r>
              <a:rPr lang="en-US" b="1" dirty="0">
                <a:solidFill>
                  <a:srgbClr val="FFFF00"/>
                </a:solidFill>
              </a:rPr>
              <a:t>C18:0 = 36%</a:t>
            </a:r>
          </a:p>
          <a:p>
            <a:pPr algn="ctr">
              <a:defRPr/>
            </a:pPr>
            <a:r>
              <a:rPr lang="en-US" b="1" dirty="0">
                <a:solidFill>
                  <a:srgbClr val="FFFF00"/>
                </a:solidFill>
              </a:rPr>
              <a:t>C18:2 = 16%</a:t>
            </a:r>
          </a:p>
          <a:p>
            <a:pPr algn="ctr">
              <a:defRPr/>
            </a:pPr>
            <a:r>
              <a:rPr lang="en-US" b="1" dirty="0">
                <a:solidFill>
                  <a:srgbClr val="FFFF00"/>
                </a:solidFill>
              </a:rPr>
              <a:t> C20:0 = 4.4%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3600" dirty="0" smtClean="0">
                <a:solidFill>
                  <a:srgbClr val="FFFF00"/>
                </a:solidFill>
                <a:latin typeface="Arial Rounded MT Bold" pitchFamily="34" charset="0"/>
              </a:rPr>
              <a:t>A new systems approach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505200" y="4724400"/>
            <a:ext cx="1447800" cy="9144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</a:rPr>
              <a:t>Anaerobic Digestion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33400" y="3048001"/>
            <a:ext cx="1676400" cy="11430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</a:rPr>
              <a:t>Water Treatment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257800" y="5715000"/>
            <a:ext cx="1524000" cy="1143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0000"/>
                </a:solidFill>
                <a:latin typeface="Arial Rounded MT Bold" pitchFamily="34" charset="0"/>
              </a:rPr>
              <a:t>Methane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srgbClr val="FF0000"/>
              </a:solidFill>
              <a:latin typeface="Arial Rounded MT Bold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0000"/>
                </a:solidFill>
                <a:latin typeface="Arial Rounded MT Bold" pitchFamily="34" charset="0"/>
              </a:rPr>
              <a:t>Biomass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648200" y="1981200"/>
            <a:ext cx="1752600" cy="1295401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</a:rPr>
              <a:t>Heterotrophic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</a:rPr>
              <a:t>Boost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4572000" y="762000"/>
            <a:ext cx="2362200" cy="12192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</a:rPr>
              <a:t>Distillation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310749" y="1887560"/>
            <a:ext cx="2261251" cy="1160440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</a:rPr>
              <a:t>Algae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</a:rPr>
              <a:t>Pond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535355" y="1905000"/>
            <a:ext cx="1750646" cy="1160440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</a:rPr>
              <a:t>Nutrients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</a:rPr>
              <a:t>CO</a:t>
            </a:r>
            <a:r>
              <a:rPr lang="en-US" b="1" baseline="-25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2286000" y="838200"/>
            <a:ext cx="2259297" cy="1015385"/>
          </a:xfrm>
          <a:prstGeom prst="roundRect">
            <a:avLst/>
          </a:prstGeom>
          <a:solidFill>
            <a:schemeClr val="tx1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</a:rPr>
              <a:t>Milking Oil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2209800" y="3124200"/>
            <a:ext cx="2438400" cy="10668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</a:rPr>
              <a:t>Destructive harvest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err="1" smtClean="0">
                <a:solidFill>
                  <a:schemeClr val="bg1"/>
                </a:solidFill>
              </a:rPr>
              <a:t>Delipidated</a:t>
            </a:r>
            <a:r>
              <a:rPr lang="en-US" b="1" dirty="0" smtClean="0">
                <a:solidFill>
                  <a:schemeClr val="bg1"/>
                </a:solidFill>
              </a:rPr>
              <a:t> Biomass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114800" y="1371600"/>
            <a:ext cx="914400" cy="158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828800" y="2514600"/>
            <a:ext cx="1295400" cy="158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>
            <a:off x="4343400" y="2743200"/>
            <a:ext cx="685800" cy="68580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0800000">
            <a:off x="1905000" y="3962400"/>
            <a:ext cx="457200" cy="158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6200000" flipH="1">
            <a:off x="3467100" y="4229100"/>
            <a:ext cx="1066800" cy="38100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4876800" y="5562600"/>
            <a:ext cx="457200" cy="304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0" y="5715000"/>
            <a:ext cx="1600200" cy="1143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800" b="1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0000"/>
                </a:solidFill>
                <a:latin typeface="Arial Rounded MT Bold" pitchFamily="34" charset="0"/>
              </a:rPr>
              <a:t>VHC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800" b="1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0000"/>
                </a:solidFill>
                <a:latin typeface="Arial Rounded MT Bold" pitchFamily="34" charset="0"/>
              </a:rPr>
              <a:t>Charcoal</a:t>
            </a:r>
            <a:r>
              <a:rPr lang="en-US" b="1" dirty="0">
                <a:solidFill>
                  <a:srgbClr val="FF0000"/>
                </a:solidFill>
                <a:latin typeface="Arial Rounded MT Bold" pitchFamily="34" charset="0"/>
              </a:rPr>
              <a:t>, Ash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2133600" y="4724400"/>
            <a:ext cx="1371600" cy="914400"/>
          </a:xfrm>
          <a:prstGeom prst="round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err="1">
                <a:solidFill>
                  <a:schemeClr val="bg1"/>
                </a:solidFill>
              </a:rPr>
              <a:t>Pyrolysis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rot="10800000" flipV="1">
            <a:off x="1524000" y="5486400"/>
            <a:ext cx="685800" cy="304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3733800" y="2438400"/>
            <a:ext cx="990600" cy="1588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64"/>
          <p:cNvSpPr/>
          <p:nvPr/>
        </p:nvSpPr>
        <p:spPr>
          <a:xfrm>
            <a:off x="7391400" y="2209800"/>
            <a:ext cx="1219200" cy="1143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rgbClr val="FF0000"/>
                </a:solidFill>
                <a:latin typeface="Arial Rounded MT Bold" pitchFamily="34" charset="0"/>
              </a:rPr>
              <a:t>Oil</a:t>
            </a:r>
          </a:p>
        </p:txBody>
      </p:sp>
      <p:cxnSp>
        <p:nvCxnSpPr>
          <p:cNvPr id="67" name="Straight Arrow Connector 66"/>
          <p:cNvCxnSpPr/>
          <p:nvPr/>
        </p:nvCxnSpPr>
        <p:spPr>
          <a:xfrm rot="5400000">
            <a:off x="2743200" y="3962400"/>
            <a:ext cx="1143000" cy="99060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6324600" y="1447800"/>
            <a:ext cx="1066800" cy="9144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rot="5400000">
            <a:off x="3124994" y="1828006"/>
            <a:ext cx="609600" cy="1588"/>
          </a:xfrm>
          <a:prstGeom prst="straightConnector1">
            <a:avLst/>
          </a:prstGeom>
          <a:ln w="5715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flipV="1">
            <a:off x="1752600" y="2590800"/>
            <a:ext cx="1371600" cy="68580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562600" y="3962400"/>
            <a:ext cx="2563843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solidFill>
                  <a:srgbClr val="FFFF00"/>
                </a:solidFill>
              </a:rPr>
              <a:t>$35/gal </a:t>
            </a:r>
            <a:r>
              <a:rPr lang="en-US" sz="2400" b="1" u="sng" dirty="0" smtClean="0">
                <a:solidFill>
                  <a:srgbClr val="FFFF00"/>
                </a:solidFill>
                <a:latin typeface="Calibri"/>
              </a:rPr>
              <a:t>→ </a:t>
            </a:r>
            <a:r>
              <a:rPr lang="en-US" sz="2400" b="1" u="sng" dirty="0" smtClean="0">
                <a:solidFill>
                  <a:srgbClr val="FFFF00"/>
                </a:solidFill>
                <a:latin typeface="Arial Rounded MT Bold" pitchFamily="34" charset="0"/>
              </a:rPr>
              <a:t>$2/gal</a:t>
            </a:r>
            <a:endParaRPr lang="en-US" sz="2400" b="1" u="sng" dirty="0" smtClean="0">
              <a:solidFill>
                <a:srgbClr val="FFFF00"/>
              </a:solidFill>
              <a:latin typeface="Arial Rounded MT Bold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 Rounded MT Bold" pitchFamily="34" charset="0"/>
              </a:rPr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Milking oil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</a:t>
            </a: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Co-product offsets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</a:t>
            </a:r>
            <a:r>
              <a:rPr lang="en-US" b="1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GMO algae</a:t>
            </a:r>
            <a:endParaRPr lang="en-US" b="1" dirty="0">
              <a:solidFill>
                <a:srgbClr val="66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4419600" y="3200400"/>
            <a:ext cx="2971800" cy="3810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endCxn id="36" idx="1"/>
          </p:cNvCxnSpPr>
          <p:nvPr/>
        </p:nvCxnSpPr>
        <p:spPr>
          <a:xfrm>
            <a:off x="6781800" y="6096000"/>
            <a:ext cx="919176" cy="2233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700976" y="5867400"/>
            <a:ext cx="1443024" cy="46166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Electricity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37" name="Straight Arrow Connector 36"/>
          <p:cNvCxnSpPr>
            <a:endCxn id="38" idx="1"/>
          </p:cNvCxnSpPr>
          <p:nvPr/>
        </p:nvCxnSpPr>
        <p:spPr>
          <a:xfrm flipV="1">
            <a:off x="6781800" y="6627168"/>
            <a:ext cx="914400" cy="223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696200" y="6396335"/>
            <a:ext cx="797334" cy="46166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Feed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81200" y="5791200"/>
            <a:ext cx="721672" cy="46166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Fuel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5000" y="6396335"/>
            <a:ext cx="2728952" cy="46166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Sequestered carbon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42" name="Straight Arrow Connector 41"/>
          <p:cNvCxnSpPr>
            <a:endCxn id="39" idx="1"/>
          </p:cNvCxnSpPr>
          <p:nvPr/>
        </p:nvCxnSpPr>
        <p:spPr>
          <a:xfrm>
            <a:off x="1600200" y="6019800"/>
            <a:ext cx="381000" cy="2233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endCxn id="41" idx="1"/>
          </p:cNvCxnSpPr>
          <p:nvPr/>
        </p:nvCxnSpPr>
        <p:spPr>
          <a:xfrm flipV="1">
            <a:off x="1600200" y="6627168"/>
            <a:ext cx="304800" cy="223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lgal biofuels Picture-ERAC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357079"/>
            <a:ext cx="8230851" cy="6348521"/>
          </a:xfrm>
          <a:prstGeom prst="rect">
            <a:avLst/>
          </a:prstGeom>
          <a:solidFill>
            <a:srgbClr val="00B0F0"/>
          </a:solidFill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Arial Rounded MT Bold" pitchFamily="34" charset="0"/>
              </a:rPr>
              <a:t>Collaborators</a:t>
            </a:r>
          </a:p>
        </p:txBody>
      </p:sp>
      <p:sp>
        <p:nvSpPr>
          <p:cNvPr id="48131" name="TextBox 4"/>
          <p:cNvSpPr txBox="1">
            <a:spLocks noChangeArrowheads="1"/>
          </p:cNvSpPr>
          <p:nvPr/>
        </p:nvSpPr>
        <p:spPr bwMode="auto">
          <a:xfrm>
            <a:off x="457200" y="1371600"/>
            <a:ext cx="38227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u="sng" dirty="0"/>
              <a:t>Danforth Center</a:t>
            </a:r>
          </a:p>
          <a:p>
            <a:pPr>
              <a:buFont typeface="Arial" charset="0"/>
              <a:buChar char="•"/>
            </a:pPr>
            <a:r>
              <a:rPr lang="en-US" sz="3200" dirty="0"/>
              <a:t> Dr. </a:t>
            </a:r>
            <a:r>
              <a:rPr lang="en-US" sz="3200" dirty="0" err="1"/>
              <a:t>Peizheng</a:t>
            </a:r>
            <a:r>
              <a:rPr lang="en-US" sz="3200" dirty="0"/>
              <a:t> Yang</a:t>
            </a:r>
          </a:p>
          <a:p>
            <a:pPr>
              <a:buFont typeface="Arial" charset="0"/>
              <a:buChar char="•"/>
            </a:pPr>
            <a:r>
              <a:rPr lang="en-US" sz="3200" dirty="0"/>
              <a:t> Dr. Shayani Pieris</a:t>
            </a:r>
          </a:p>
          <a:p>
            <a:pPr>
              <a:buFont typeface="Arial" charset="0"/>
              <a:buChar char="•"/>
            </a:pPr>
            <a:r>
              <a:rPr lang="en-US" sz="3200" dirty="0"/>
              <a:t> Dr. Oliver Yu</a:t>
            </a:r>
          </a:p>
          <a:p>
            <a:pPr>
              <a:buFont typeface="Arial" charset="0"/>
              <a:buChar char="•"/>
            </a:pPr>
            <a:r>
              <a:rPr lang="en-US" sz="3200" dirty="0"/>
              <a:t> Zoee Gokhale</a:t>
            </a:r>
          </a:p>
        </p:txBody>
      </p:sp>
      <p:sp>
        <p:nvSpPr>
          <p:cNvPr id="48132" name="TextBox 5"/>
          <p:cNvSpPr txBox="1">
            <a:spLocks noChangeArrowheads="1"/>
          </p:cNvSpPr>
          <p:nvPr/>
        </p:nvSpPr>
        <p:spPr bwMode="auto">
          <a:xfrm>
            <a:off x="457200" y="3962400"/>
            <a:ext cx="424815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u="sng"/>
              <a:t>Phycal LLC</a:t>
            </a:r>
          </a:p>
          <a:p>
            <a:pPr>
              <a:buFont typeface="Arial" charset="0"/>
              <a:buChar char="•"/>
            </a:pPr>
            <a:r>
              <a:rPr lang="en-US" sz="3200"/>
              <a:t> Dr. Brad Postier</a:t>
            </a:r>
          </a:p>
          <a:p>
            <a:pPr>
              <a:buFont typeface="Arial" charset="0"/>
              <a:buChar char="•"/>
            </a:pPr>
            <a:r>
              <a:rPr lang="en-US" sz="3200"/>
              <a:t> Dr. Dan Coury</a:t>
            </a:r>
          </a:p>
          <a:p>
            <a:pPr>
              <a:buFont typeface="Arial" charset="0"/>
              <a:buChar char="•"/>
            </a:pPr>
            <a:r>
              <a:rPr lang="en-US" sz="3200"/>
              <a:t> Dr. Andrew Swanson</a:t>
            </a:r>
          </a:p>
          <a:p>
            <a:pPr>
              <a:buFont typeface="Arial" charset="0"/>
              <a:buChar char="•"/>
            </a:pPr>
            <a:r>
              <a:rPr lang="en-US" sz="3200"/>
              <a:t> Clay Stroff</a:t>
            </a:r>
          </a:p>
        </p:txBody>
      </p:sp>
      <p:sp>
        <p:nvSpPr>
          <p:cNvPr id="48133" name="TextBox 6"/>
          <p:cNvSpPr txBox="1">
            <a:spLocks noChangeArrowheads="1"/>
          </p:cNvSpPr>
          <p:nvPr/>
        </p:nvSpPr>
        <p:spPr bwMode="auto">
          <a:xfrm>
            <a:off x="4724400" y="1295400"/>
            <a:ext cx="4035425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u="sng"/>
              <a:t>Ohio State University</a:t>
            </a:r>
          </a:p>
          <a:p>
            <a:pPr>
              <a:buFont typeface="Arial" charset="0"/>
              <a:buChar char="•"/>
            </a:pPr>
            <a:r>
              <a:rPr lang="en-US" sz="3200"/>
              <a:t> Dr. Robert Tabita</a:t>
            </a:r>
          </a:p>
          <a:p>
            <a:pPr>
              <a:buFont typeface="Arial" charset="0"/>
              <a:buChar char="•"/>
            </a:pPr>
            <a:r>
              <a:rPr lang="en-US" sz="3200"/>
              <a:t> Dr. Linda Weavers</a:t>
            </a:r>
          </a:p>
          <a:p>
            <a:pPr>
              <a:buFont typeface="Arial" charset="0"/>
              <a:buChar char="•"/>
            </a:pPr>
            <a:r>
              <a:rPr lang="en-US" sz="3200"/>
              <a:t> Dr. Patrice Hamel</a:t>
            </a:r>
          </a:p>
        </p:txBody>
      </p:sp>
      <p:sp>
        <p:nvSpPr>
          <p:cNvPr id="48134" name="TextBox 7"/>
          <p:cNvSpPr txBox="1">
            <a:spLocks noChangeArrowheads="1"/>
          </p:cNvSpPr>
          <p:nvPr/>
        </p:nvSpPr>
        <p:spPr bwMode="auto">
          <a:xfrm>
            <a:off x="4800600" y="3962400"/>
            <a:ext cx="31924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u="sng"/>
              <a:t>General Atomics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838200"/>
            <a:ext cx="5053403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1524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  <a:latin typeface="Arial Rounded MT Bold" pitchFamily="34" charset="0"/>
              </a:rPr>
              <a:t>Greenhouse gas emissions and global warming</a:t>
            </a:r>
            <a:endParaRPr lang="en-US" sz="2800" b="1" dirty="0">
              <a:solidFill>
                <a:srgbClr val="FFFF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Arial Rounded MT Bold" pitchFamily="34" charset="0"/>
              </a:rPr>
              <a:t>Renewable Energy </a:t>
            </a:r>
            <a:br>
              <a:rPr lang="en-US" dirty="0" smtClean="0">
                <a:solidFill>
                  <a:srgbClr val="FFFF00"/>
                </a:solidFill>
                <a:latin typeface="Arial Rounded MT Bold" pitchFamily="34" charset="0"/>
              </a:rPr>
            </a:br>
            <a:r>
              <a:rPr lang="en-US" sz="2800" dirty="0" smtClean="0">
                <a:solidFill>
                  <a:srgbClr val="FFFF00"/>
                </a:solidFill>
                <a:latin typeface="Arial Rounded MT Bold" pitchFamily="34" charset="0"/>
              </a:rPr>
              <a:t> 0-25% </a:t>
            </a:r>
            <a:r>
              <a:rPr lang="en-US" sz="2800" dirty="0" err="1" smtClean="0">
                <a:solidFill>
                  <a:srgbClr val="FFFF00"/>
                </a:solidFill>
                <a:latin typeface="Arial Rounded MT Bold" pitchFamily="34" charset="0"/>
              </a:rPr>
              <a:t>renewables</a:t>
            </a:r>
            <a:r>
              <a:rPr lang="en-US" sz="2800" dirty="0" smtClean="0">
                <a:solidFill>
                  <a:srgbClr val="FFFF00"/>
                </a:solidFill>
                <a:latin typeface="Arial Rounded MT Bold" pitchFamily="34" charset="0"/>
              </a:rPr>
              <a:t> by 2025</a:t>
            </a:r>
            <a:endParaRPr lang="en-US" sz="2800" dirty="0">
              <a:solidFill>
                <a:srgbClr val="FFFF00"/>
              </a:solidFill>
              <a:latin typeface="Arial Rounded MT Bold" pitchFamily="34" charset="0"/>
            </a:endParaRPr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319753"/>
            <a:ext cx="7162800" cy="5538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Arial Rounded MT Bold" pitchFamily="34" charset="0"/>
              </a:rPr>
              <a:t>Renewable Energy </a:t>
            </a:r>
            <a:r>
              <a:rPr lang="en-US" dirty="0" smtClean="0">
                <a:solidFill>
                  <a:srgbClr val="FFFF00"/>
                </a:solidFill>
                <a:latin typeface="Arial Rounded MT Bold" pitchFamily="34" charset="0"/>
              </a:rPr>
              <a:t/>
            </a:r>
            <a:br>
              <a:rPr lang="en-US" dirty="0" smtClean="0">
                <a:solidFill>
                  <a:srgbClr val="FFFF00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FFFF00"/>
                </a:solidFill>
                <a:latin typeface="Arial Rounded MT Bold" pitchFamily="34" charset="0"/>
              </a:rPr>
              <a:t>Creates n</a:t>
            </a:r>
            <a:r>
              <a:rPr lang="en-US" sz="3200" dirty="0" smtClean="0">
                <a:solidFill>
                  <a:srgbClr val="FFFF00"/>
                </a:solidFill>
                <a:latin typeface="Arial Rounded MT Bold" pitchFamily="34" charset="0"/>
              </a:rPr>
              <a:t>ew </a:t>
            </a:r>
            <a:r>
              <a:rPr lang="en-US" sz="3200" dirty="0" smtClean="0">
                <a:solidFill>
                  <a:srgbClr val="FFFF00"/>
                </a:solidFill>
                <a:latin typeface="Arial Rounded MT Bold" pitchFamily="34" charset="0"/>
              </a:rPr>
              <a:t>jobs</a:t>
            </a:r>
            <a:endParaRPr lang="en-US" sz="3200" dirty="0">
              <a:solidFill>
                <a:srgbClr val="FFFF00"/>
              </a:solidFill>
              <a:latin typeface="Arial Rounded MT Bold" pitchFamily="34" charset="0"/>
            </a:endParaRPr>
          </a:p>
        </p:txBody>
      </p:sp>
      <p:pic>
        <p:nvPicPr>
          <p:cNvPr id="6349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600200"/>
            <a:ext cx="7069132" cy="4735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FF00"/>
                </a:solidFill>
                <a:latin typeface="Arial Rounded MT Bold" pitchFamily="34" charset="0"/>
              </a:rPr>
              <a:t>Biofuels</a:t>
            </a:r>
            <a:br>
              <a:rPr lang="en-US" sz="3600" b="1" dirty="0" smtClean="0">
                <a:solidFill>
                  <a:srgbClr val="FFFF00"/>
                </a:solidFill>
                <a:latin typeface="Arial Rounded MT Bold" pitchFamily="34" charset="0"/>
              </a:rPr>
            </a:br>
            <a:r>
              <a:rPr lang="en-US" sz="2400" b="1" dirty="0" smtClean="0">
                <a:solidFill>
                  <a:srgbClr val="FFFF00"/>
                </a:solidFill>
                <a:latin typeface="Arial Rounded MT Bold" pitchFamily="34" charset="0"/>
              </a:rPr>
              <a:t>an </a:t>
            </a:r>
            <a:r>
              <a:rPr lang="en-US" sz="2400" b="1" dirty="0">
                <a:solidFill>
                  <a:srgbClr val="FFFF00"/>
                </a:solidFill>
                <a:latin typeface="Arial Rounded MT Bold" pitchFamily="34" charset="0"/>
              </a:rPr>
              <a:t>alternative to fossil fuels</a:t>
            </a:r>
          </a:p>
        </p:txBody>
      </p:sp>
      <p:sp>
        <p:nvSpPr>
          <p:cNvPr id="155653" name="Text Box 5"/>
          <p:cNvSpPr txBox="1">
            <a:spLocks noChangeArrowheads="1"/>
          </p:cNvSpPr>
          <p:nvPr/>
        </p:nvSpPr>
        <p:spPr bwMode="auto">
          <a:xfrm>
            <a:off x="250825" y="908050"/>
            <a:ext cx="5976938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/>
              <a:t>Advantages</a:t>
            </a:r>
          </a:p>
          <a:p>
            <a:pPr lvl="1">
              <a:buFontTx/>
              <a:buChar char="•"/>
            </a:pPr>
            <a:r>
              <a:rPr lang="en-US" sz="2400" dirty="0"/>
              <a:t> Sustainable versus extractive technology </a:t>
            </a:r>
          </a:p>
          <a:p>
            <a:pPr lvl="1">
              <a:buFontTx/>
              <a:buChar char="•"/>
            </a:pPr>
            <a:r>
              <a:rPr lang="en-US" sz="2400" dirty="0"/>
              <a:t> Reduced CO</a:t>
            </a:r>
            <a:r>
              <a:rPr lang="en-US" sz="2400" baseline="-25000" dirty="0"/>
              <a:t>2</a:t>
            </a:r>
            <a:r>
              <a:rPr lang="en-US" sz="2400" dirty="0"/>
              <a:t> emissions</a:t>
            </a:r>
          </a:p>
          <a:p>
            <a:pPr lvl="1">
              <a:buFontTx/>
              <a:buChar char="•"/>
            </a:pPr>
            <a:r>
              <a:rPr lang="en-US" sz="2400" dirty="0"/>
              <a:t> Energy independence</a:t>
            </a:r>
          </a:p>
          <a:p>
            <a:pPr lvl="1">
              <a:buFontTx/>
              <a:buChar char="•"/>
            </a:pPr>
            <a:r>
              <a:rPr lang="en-US" sz="2400" dirty="0"/>
              <a:t> Decentralized energy economy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Constraints</a:t>
            </a:r>
            <a:r>
              <a:rPr lang="en-US" sz="2400" b="1" dirty="0"/>
              <a:t>:</a:t>
            </a:r>
          </a:p>
          <a:p>
            <a:pPr lvl="1">
              <a:buFontTx/>
              <a:buChar char="•"/>
            </a:pPr>
            <a:r>
              <a:rPr lang="en-US" sz="2400" dirty="0"/>
              <a:t> Low solar energy density </a:t>
            </a:r>
          </a:p>
          <a:p>
            <a:pPr lvl="1">
              <a:buFontTx/>
              <a:buChar char="•"/>
            </a:pPr>
            <a:r>
              <a:rPr lang="en-US" sz="2400" dirty="0"/>
              <a:t> Potential competition with </a:t>
            </a:r>
            <a:r>
              <a:rPr lang="en-US" sz="2400" dirty="0" smtClean="0">
                <a:solidFill>
                  <a:srgbClr val="66FF66"/>
                </a:solidFill>
              </a:rPr>
              <a:t>feed</a:t>
            </a:r>
            <a:r>
              <a:rPr lang="en-US" sz="2400" dirty="0" smtClean="0"/>
              <a:t> </a:t>
            </a:r>
            <a:r>
              <a:rPr lang="en-US" sz="2400" dirty="0"/>
              <a:t>production</a:t>
            </a:r>
          </a:p>
          <a:p>
            <a:pPr lvl="1">
              <a:buFontTx/>
              <a:buChar char="•"/>
            </a:pPr>
            <a:r>
              <a:rPr lang="en-US" sz="2400" dirty="0"/>
              <a:t> Technological </a:t>
            </a:r>
            <a:r>
              <a:rPr lang="en-US" sz="2400" dirty="0" smtClean="0"/>
              <a:t>hurdles</a:t>
            </a:r>
            <a:endParaRPr lang="en-US" sz="2400" dirty="0"/>
          </a:p>
          <a:p>
            <a:pPr lvl="1">
              <a:buFontTx/>
              <a:buChar char="•"/>
            </a:pPr>
            <a:r>
              <a:rPr lang="en-US" sz="2400" dirty="0"/>
              <a:t> Production systems must be optimized for each site </a:t>
            </a:r>
          </a:p>
          <a:p>
            <a:pPr lvl="1">
              <a:buFontTx/>
              <a:buChar char="•"/>
            </a:pPr>
            <a:r>
              <a:rPr lang="en-US" sz="2400" dirty="0"/>
              <a:t> Seasonal harvests </a:t>
            </a:r>
          </a:p>
          <a:p>
            <a:r>
              <a:rPr lang="en-US" sz="2400" dirty="0"/>
              <a:t>	</a:t>
            </a:r>
            <a:endParaRPr lang="en-US" dirty="0"/>
          </a:p>
          <a:p>
            <a:r>
              <a:rPr lang="en-US" dirty="0"/>
              <a:t>	</a:t>
            </a:r>
          </a:p>
          <a:p>
            <a:endParaRPr lang="en-US" dirty="0"/>
          </a:p>
        </p:txBody>
      </p:sp>
      <p:pic>
        <p:nvPicPr>
          <p:cNvPr id="155654" name="Picture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73AB90"/>
              </a:clrFrom>
              <a:clrTo>
                <a:srgbClr val="73AB90">
                  <a:alpha val="0"/>
                </a:srgbClr>
              </a:clrTo>
            </a:clrChange>
            <a:lum bright="6000"/>
          </a:blip>
          <a:srcRect/>
          <a:stretch>
            <a:fillRect/>
          </a:stretch>
        </p:blipFill>
        <p:spPr bwMode="auto">
          <a:xfrm>
            <a:off x="6300788" y="4868863"/>
            <a:ext cx="26638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565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1863" y="3068638"/>
            <a:ext cx="2838450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5656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24525" y="1052513"/>
            <a:ext cx="3048000" cy="202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 sz="3600" dirty="0" smtClean="0">
                <a:solidFill>
                  <a:srgbClr val="FFFF00"/>
                </a:solidFill>
                <a:latin typeface="Arial Rounded MT Bold" pitchFamily="34" charset="0"/>
              </a:rPr>
              <a:t>Integrated biomass utilization</a:t>
            </a:r>
            <a:endParaRPr lang="en-US" sz="3600" dirty="0">
              <a:solidFill>
                <a:srgbClr val="FFFF00"/>
              </a:solidFill>
              <a:latin typeface="Arial Rounded MT Bold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990600"/>
            <a:ext cx="7729848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FF00"/>
                </a:solidFill>
                <a:latin typeface="Arial Rounded MT Bold" pitchFamily="34" charset="0"/>
              </a:rPr>
              <a:t>Biofuel production</a:t>
            </a:r>
            <a:br>
              <a:rPr lang="en-US" sz="3600" b="1" dirty="0" smtClean="0">
                <a:solidFill>
                  <a:srgbClr val="FFFF00"/>
                </a:solidFill>
                <a:latin typeface="Arial Rounded MT Bold" pitchFamily="34" charset="0"/>
              </a:rPr>
            </a:br>
            <a:r>
              <a:rPr lang="en-US" sz="2800" b="1" dirty="0" smtClean="0">
                <a:solidFill>
                  <a:srgbClr val="FFFF00"/>
                </a:solidFill>
                <a:latin typeface="Arial Rounded MT Bold" pitchFamily="34" charset="0"/>
              </a:rPr>
              <a:t>A</a:t>
            </a:r>
            <a:r>
              <a:rPr lang="en-US" sz="2800" b="1" dirty="0" smtClean="0">
                <a:solidFill>
                  <a:srgbClr val="FFFF00"/>
                </a:solidFill>
                <a:latin typeface="Arial Rounded MT Bold" pitchFamily="34" charset="0"/>
              </a:rPr>
              <a:t> growth industry</a:t>
            </a:r>
            <a:endParaRPr lang="en-US" sz="2800" b="1" dirty="0">
              <a:solidFill>
                <a:srgbClr val="FFFF00"/>
              </a:solidFill>
              <a:latin typeface="Arial Rounded MT Bold" pitchFamily="34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524000"/>
            <a:ext cx="7094585" cy="4849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6255</TotalTime>
  <Words>915</Words>
  <Application>Microsoft Office PowerPoint</Application>
  <PresentationFormat>On-screen Show (4:3)</PresentationFormat>
  <Paragraphs>313</Paragraphs>
  <Slides>33</Slides>
  <Notes>33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Office Theme</vt:lpstr>
      <vt:lpstr>Chart</vt:lpstr>
      <vt:lpstr>Microalgal biofuels a systems approach</vt:lpstr>
      <vt:lpstr>Slide 2</vt:lpstr>
      <vt:lpstr>Slide 3</vt:lpstr>
      <vt:lpstr>Slide 4</vt:lpstr>
      <vt:lpstr>Renewable Energy   0-25% renewables by 2025</vt:lpstr>
      <vt:lpstr>Renewable Energy  Creates new jobs</vt:lpstr>
      <vt:lpstr>Biofuels an alternative to fossil fuels</vt:lpstr>
      <vt:lpstr>Integrated biomass utilization</vt:lpstr>
      <vt:lpstr>Biofuel production A growth industry</vt:lpstr>
      <vt:lpstr>Slide 10</vt:lpstr>
      <vt:lpstr>Slide 11</vt:lpstr>
      <vt:lpstr>Biomass resources are highest in the midwest The midwest is ideally suited for biomass production </vt:lpstr>
      <vt:lpstr>Which biofuel system? Oils versus starch-based ethanol</vt:lpstr>
      <vt:lpstr>Which oil crop to choose? The untapped potential of algae</vt:lpstr>
      <vt:lpstr>Relative land area to displace  current US gasoline demand</vt:lpstr>
      <vt:lpstr>Biofuels from algae</vt:lpstr>
      <vt:lpstr>How do we make it work? It’s not dirt farming</vt:lpstr>
      <vt:lpstr>Can we grow algae in the midwest?  Summer, not winter is the issue</vt:lpstr>
      <vt:lpstr>Enhancing biomass and oil yields  A thermodynamic model Solar to biomass  conversion efficiency  = 3-5%</vt:lpstr>
      <vt:lpstr>Slide 20</vt:lpstr>
      <vt:lpstr>But, during 75% of the day photosynthesis is light saturated Reducing the antennae size increases efficiency at high light</vt:lpstr>
      <vt:lpstr>Slide 22</vt:lpstr>
      <vt:lpstr>Feeding sugars to algae Algae efficiently convert sugar to biomass and oil (90% energy conversion efficiency, 35% carbon conversion efficiency)</vt:lpstr>
      <vt:lpstr>Slide 24</vt:lpstr>
      <vt:lpstr>Reducing the costs of harvesting oils  Milking oil from algae</vt:lpstr>
      <vt:lpstr>Current algal biodiesel production  Room for improvement</vt:lpstr>
      <vt:lpstr>Slide 27</vt:lpstr>
      <vt:lpstr>Slide 28</vt:lpstr>
      <vt:lpstr>Slide 29</vt:lpstr>
      <vt:lpstr>Slide 30</vt:lpstr>
      <vt:lpstr>A new systems approach</vt:lpstr>
      <vt:lpstr>Slide 32</vt:lpstr>
      <vt:lpstr>Collaborators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Affect of chlorellin on algal growth</dc:title>
  <dc:creator>Richard Sayre</dc:creator>
  <cp:lastModifiedBy>Richard Sayre</cp:lastModifiedBy>
  <cp:revision>256</cp:revision>
  <dcterms:created xsi:type="dcterms:W3CDTF">2008-02-10T20:29:03Z</dcterms:created>
  <dcterms:modified xsi:type="dcterms:W3CDTF">2009-04-21T21:08:32Z</dcterms:modified>
</cp:coreProperties>
</file>