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44"/>
  </p:notesMasterIdLst>
  <p:handoutMasterIdLst>
    <p:handoutMasterId r:id="rId45"/>
  </p:handoutMasterIdLst>
  <p:sldIdLst>
    <p:sldId id="261" r:id="rId3"/>
    <p:sldId id="288" r:id="rId4"/>
    <p:sldId id="256" r:id="rId5"/>
    <p:sldId id="263" r:id="rId6"/>
    <p:sldId id="264" r:id="rId7"/>
    <p:sldId id="291" r:id="rId8"/>
    <p:sldId id="265" r:id="rId9"/>
    <p:sldId id="284" r:id="rId10"/>
    <p:sldId id="294" r:id="rId11"/>
    <p:sldId id="266" r:id="rId12"/>
    <p:sldId id="267" r:id="rId13"/>
    <p:sldId id="268" r:id="rId14"/>
    <p:sldId id="269" r:id="rId15"/>
    <p:sldId id="270" r:id="rId16"/>
    <p:sldId id="262" r:id="rId17"/>
    <p:sldId id="260" r:id="rId18"/>
    <p:sldId id="272" r:id="rId19"/>
    <p:sldId id="273" r:id="rId20"/>
    <p:sldId id="274" r:id="rId21"/>
    <p:sldId id="275" r:id="rId22"/>
    <p:sldId id="292" r:id="rId23"/>
    <p:sldId id="276" r:id="rId24"/>
    <p:sldId id="296" r:id="rId25"/>
    <p:sldId id="258" r:id="rId26"/>
    <p:sldId id="285" r:id="rId27"/>
    <p:sldId id="277" r:id="rId28"/>
    <p:sldId id="297" r:id="rId29"/>
    <p:sldId id="278" r:id="rId30"/>
    <p:sldId id="279" r:id="rId31"/>
    <p:sldId id="259" r:id="rId32"/>
    <p:sldId id="286" r:id="rId33"/>
    <p:sldId id="280" r:id="rId34"/>
    <p:sldId id="281" r:id="rId35"/>
    <p:sldId id="271" r:id="rId36"/>
    <p:sldId id="289" r:id="rId37"/>
    <p:sldId id="287" r:id="rId38"/>
    <p:sldId id="257" r:id="rId39"/>
    <p:sldId id="290" r:id="rId40"/>
    <p:sldId id="295" r:id="rId41"/>
    <p:sldId id="282" r:id="rId42"/>
    <p:sldId id="283" r:id="rId43"/>
  </p:sldIdLst>
  <p:sldSz cx="12188825" cy="6858000"/>
  <p:notesSz cx="6973888"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9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p:cViewPr varScale="1">
        <p:scale>
          <a:sx n="114" d="100"/>
          <a:sy n="114" d="100"/>
        </p:scale>
        <p:origin x="84" y="84"/>
      </p:cViewPr>
      <p:guideLst>
        <p:guide pos="3839"/>
        <p:guide orient="horz" pos="2160"/>
      </p:guideLst>
    </p:cSldViewPr>
  </p:slideViewPr>
  <p:notesTextViewPr>
    <p:cViewPr>
      <p:scale>
        <a:sx n="3" d="2"/>
        <a:sy n="3" d="2"/>
      </p:scale>
      <p:origin x="0" y="0"/>
    </p:cViewPr>
  </p:notesTextViewPr>
  <p:notesViewPr>
    <p:cSldViewPr>
      <p:cViewPr varScale="1">
        <p:scale>
          <a:sx n="63" d="100"/>
          <a:sy n="63" d="100"/>
        </p:scale>
        <p:origin x="2838" y="108"/>
      </p:cViewPr>
      <p:guideLst>
        <p:guide orient="horz" pos="2909"/>
        <p:guide pos="219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02" tIns="46302" rIns="92602" bIns="46302" rtlCol="0"/>
          <a:lstStyle>
            <a:lvl1pPr algn="l">
              <a:defRPr sz="1200"/>
            </a:lvl1pPr>
          </a:lstStyle>
          <a:p>
            <a:endParaRPr dirty="0"/>
          </a:p>
        </p:txBody>
      </p:sp>
      <p:sp>
        <p:nvSpPr>
          <p:cNvPr id="3" name="Date Placeholder 2"/>
          <p:cNvSpPr>
            <a:spLocks noGrp="1"/>
          </p:cNvSpPr>
          <p:nvPr>
            <p:ph type="dt" sz="quarter" idx="1"/>
          </p:nvPr>
        </p:nvSpPr>
        <p:spPr>
          <a:xfrm>
            <a:off x="3950256" y="0"/>
            <a:ext cx="3022018" cy="461804"/>
          </a:xfrm>
          <a:prstGeom prst="rect">
            <a:avLst/>
          </a:prstGeom>
        </p:spPr>
        <p:txBody>
          <a:bodyPr vert="horz" lIns="92602" tIns="46302" rIns="92602" bIns="46302" rtlCol="0"/>
          <a:lstStyle>
            <a:lvl1pPr algn="r">
              <a:defRPr sz="1200"/>
            </a:lvl1pPr>
          </a:lstStyle>
          <a:p>
            <a:fld id="{1C482589-CB2F-4003-801D-095B67490E73}" type="datetimeFigureOut">
              <a:rPr lang="en-US"/>
              <a:t>5/13/2016</a:t>
            </a:fld>
            <a:endParaRPr dirty="0"/>
          </a:p>
        </p:txBody>
      </p:sp>
      <p:sp>
        <p:nvSpPr>
          <p:cNvPr id="4" name="Footer Placeholder 3"/>
          <p:cNvSpPr>
            <a:spLocks noGrp="1"/>
          </p:cNvSpPr>
          <p:nvPr>
            <p:ph type="ftr" sz="quarter" idx="2"/>
          </p:nvPr>
        </p:nvSpPr>
        <p:spPr>
          <a:xfrm>
            <a:off x="0" y="8772669"/>
            <a:ext cx="3022018" cy="461804"/>
          </a:xfrm>
          <a:prstGeom prst="rect">
            <a:avLst/>
          </a:prstGeom>
        </p:spPr>
        <p:txBody>
          <a:bodyPr vert="horz" lIns="92602" tIns="46302" rIns="92602" bIns="46302" rtlCol="0" anchor="b"/>
          <a:lstStyle>
            <a:lvl1pPr algn="l">
              <a:defRPr sz="1200"/>
            </a:lvl1pPr>
          </a:lstStyle>
          <a:p>
            <a:endParaRPr dirty="0"/>
          </a:p>
        </p:txBody>
      </p:sp>
      <p:sp>
        <p:nvSpPr>
          <p:cNvPr id="5" name="Slide Number Placeholder 4"/>
          <p:cNvSpPr>
            <a:spLocks noGrp="1"/>
          </p:cNvSpPr>
          <p:nvPr>
            <p:ph type="sldNum" sz="quarter" idx="3"/>
          </p:nvPr>
        </p:nvSpPr>
        <p:spPr>
          <a:xfrm>
            <a:off x="3950256" y="8772669"/>
            <a:ext cx="3022018" cy="461804"/>
          </a:xfrm>
          <a:prstGeom prst="rect">
            <a:avLst/>
          </a:prstGeom>
        </p:spPr>
        <p:txBody>
          <a:bodyPr vert="horz" lIns="92602" tIns="46302" rIns="92602" bIns="46302" rtlCol="0" anchor="b"/>
          <a:lstStyle>
            <a:lvl1pPr algn="r">
              <a:defRPr sz="1200"/>
            </a:lvl1pPr>
          </a:lstStyle>
          <a:p>
            <a:fld id="{34A4844B-5D5D-4D8E-9E71-6B297DF4019B}" type="slidenum">
              <a:rPr/>
              <a:t>‹#›</a:t>
            </a:fld>
            <a:endParaRPr dirty="0"/>
          </a:p>
        </p:txBody>
      </p:sp>
    </p:spTree>
    <p:extLst>
      <p:ext uri="{BB962C8B-B14F-4D97-AF65-F5344CB8AC3E}">
        <p14:creationId xmlns:p14="http://schemas.microsoft.com/office/powerpoint/2010/main" val="38589861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02" tIns="46302" rIns="92602" bIns="46302" rtlCol="0"/>
          <a:lstStyle>
            <a:lvl1pPr algn="l">
              <a:defRPr sz="1200"/>
            </a:lvl1pPr>
          </a:lstStyle>
          <a:p>
            <a:endParaRPr dirty="0"/>
          </a:p>
        </p:txBody>
      </p:sp>
      <p:sp>
        <p:nvSpPr>
          <p:cNvPr id="3" name="Date Placeholder 2"/>
          <p:cNvSpPr>
            <a:spLocks noGrp="1"/>
          </p:cNvSpPr>
          <p:nvPr>
            <p:ph type="dt" idx="1"/>
          </p:nvPr>
        </p:nvSpPr>
        <p:spPr>
          <a:xfrm>
            <a:off x="3950256" y="0"/>
            <a:ext cx="3022018" cy="461804"/>
          </a:xfrm>
          <a:prstGeom prst="rect">
            <a:avLst/>
          </a:prstGeom>
        </p:spPr>
        <p:txBody>
          <a:bodyPr vert="horz" lIns="92602" tIns="46302" rIns="92602" bIns="46302" rtlCol="0"/>
          <a:lstStyle>
            <a:lvl1pPr algn="r">
              <a:defRPr sz="1200"/>
            </a:lvl1pPr>
          </a:lstStyle>
          <a:p>
            <a:fld id="{2A7D4DBF-746C-4C25-853D-8A1CBE8404F4}" type="datetimeFigureOut">
              <a:rPr lang="en-US"/>
              <a:t>5/13/2016</a:t>
            </a:fld>
            <a:endParaRPr dirty="0"/>
          </a:p>
        </p:txBody>
      </p:sp>
      <p:sp>
        <p:nvSpPr>
          <p:cNvPr id="4" name="Slide Image Placeholder 3"/>
          <p:cNvSpPr>
            <a:spLocks noGrp="1" noRot="1" noChangeAspect="1"/>
          </p:cNvSpPr>
          <p:nvPr>
            <p:ph type="sldImg" idx="2"/>
          </p:nvPr>
        </p:nvSpPr>
        <p:spPr>
          <a:xfrm>
            <a:off x="407988" y="692150"/>
            <a:ext cx="6157912" cy="3463925"/>
          </a:xfrm>
          <a:prstGeom prst="rect">
            <a:avLst/>
          </a:prstGeom>
          <a:noFill/>
          <a:ln w="12700">
            <a:solidFill>
              <a:prstClr val="black"/>
            </a:solidFill>
          </a:ln>
        </p:spPr>
        <p:txBody>
          <a:bodyPr vert="horz" lIns="92602" tIns="46302" rIns="92602" bIns="46302" rtlCol="0" anchor="ctr"/>
          <a:lstStyle/>
          <a:p>
            <a:endParaRPr dirty="0"/>
          </a:p>
        </p:txBody>
      </p:sp>
      <p:sp>
        <p:nvSpPr>
          <p:cNvPr id="5" name="Notes Placeholder 4"/>
          <p:cNvSpPr>
            <a:spLocks noGrp="1"/>
          </p:cNvSpPr>
          <p:nvPr>
            <p:ph type="body" sz="quarter" idx="3"/>
          </p:nvPr>
        </p:nvSpPr>
        <p:spPr>
          <a:xfrm>
            <a:off x="697389" y="4387136"/>
            <a:ext cx="5579110" cy="4156234"/>
          </a:xfrm>
          <a:prstGeom prst="rect">
            <a:avLst/>
          </a:prstGeom>
        </p:spPr>
        <p:txBody>
          <a:bodyPr vert="horz" lIns="92602" tIns="46302" rIns="92602" bIns="46302"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772669"/>
            <a:ext cx="3022018" cy="461804"/>
          </a:xfrm>
          <a:prstGeom prst="rect">
            <a:avLst/>
          </a:prstGeom>
        </p:spPr>
        <p:txBody>
          <a:bodyPr vert="horz" lIns="92602" tIns="46302" rIns="92602" bIns="46302" rtlCol="0" anchor="b"/>
          <a:lstStyle>
            <a:lvl1pPr algn="l">
              <a:defRPr sz="1200"/>
            </a:lvl1pPr>
          </a:lstStyle>
          <a:p>
            <a:endParaRPr dirty="0"/>
          </a:p>
        </p:txBody>
      </p:sp>
      <p:sp>
        <p:nvSpPr>
          <p:cNvPr id="7" name="Slide Number Placeholder 6"/>
          <p:cNvSpPr>
            <a:spLocks noGrp="1"/>
          </p:cNvSpPr>
          <p:nvPr>
            <p:ph type="sldNum" sz="quarter" idx="5"/>
          </p:nvPr>
        </p:nvSpPr>
        <p:spPr>
          <a:xfrm>
            <a:off x="3950256" y="8772669"/>
            <a:ext cx="3022018" cy="461804"/>
          </a:xfrm>
          <a:prstGeom prst="rect">
            <a:avLst/>
          </a:prstGeom>
        </p:spPr>
        <p:txBody>
          <a:bodyPr vert="horz" lIns="92602" tIns="46302" rIns="92602" bIns="46302" rtlCol="0" anchor="b"/>
          <a:lstStyle>
            <a:lvl1pPr algn="r">
              <a:defRPr sz="1200"/>
            </a:lvl1pPr>
          </a:lstStyle>
          <a:p>
            <a:fld id="{8DE0FDE7-FE71-46E3-9512-437B13AD5F46}" type="slidenum">
              <a:rPr/>
              <a:t>‹#›</a:t>
            </a:fld>
            <a:endParaRPr dirty="0"/>
          </a:p>
        </p:txBody>
      </p:sp>
    </p:spTree>
    <p:extLst>
      <p:ext uri="{BB962C8B-B14F-4D97-AF65-F5344CB8AC3E}">
        <p14:creationId xmlns:p14="http://schemas.microsoft.com/office/powerpoint/2010/main" val="3566979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22812" y="6362700"/>
            <a:ext cx="7162799" cy="990600"/>
          </a:xfrm>
        </p:spPr>
        <p:txBody>
          <a:bodyPr lIns="91440">
            <a:normAutofit/>
          </a:bodyPr>
          <a:lstStyle>
            <a:lvl1pPr marL="0" indent="0" algn="l">
              <a:spcBef>
                <a:spcPts val="0"/>
              </a:spcBef>
              <a:buNone/>
              <a:defRPr sz="2000" cap="all" spc="250" baseline="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Tree>
    <p:extLst>
      <p:ext uri="{BB962C8B-B14F-4D97-AF65-F5344CB8AC3E}">
        <p14:creationId xmlns:p14="http://schemas.microsoft.com/office/powerpoint/2010/main" val="1988707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lternate Picture with Caption">
    <p:spTree>
      <p:nvGrpSpPr>
        <p:cNvPr id="1" name=""/>
        <p:cNvGrpSpPr/>
        <p:nvPr/>
      </p:nvGrpSpPr>
      <p:grpSpPr>
        <a:xfrm>
          <a:off x="0" y="0"/>
          <a:ext cx="0" cy="0"/>
          <a:chOff x="0" y="0"/>
          <a:chExt cx="0" cy="0"/>
        </a:xfrm>
      </p:grpSpPr>
      <p:sp>
        <p:nvSpPr>
          <p:cNvPr id="10" name="Rectangle 9"/>
          <p:cNvSpPr/>
          <p:nvPr/>
        </p:nvSpPr>
        <p:spPr>
          <a:xfrm>
            <a:off x="5393372" y="0"/>
            <a:ext cx="67954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11" name="Rectangle 10"/>
          <p:cNvSpPr/>
          <p:nvPr/>
        </p:nvSpPr>
        <p:spPr>
          <a:xfrm>
            <a:off x="5484812" y="0"/>
            <a:ext cx="6704012" cy="6858000"/>
          </a:xfrm>
          <a:prstGeom prst="rect">
            <a:avLst/>
          </a:prstGeom>
          <a:solidFill>
            <a:schemeClr val="bg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2" name="Title 1"/>
          <p:cNvSpPr>
            <a:spLocks noGrp="1"/>
          </p:cNvSpPr>
          <p:nvPr>
            <p:ph type="title"/>
          </p:nvPr>
        </p:nvSpPr>
        <p:spPr>
          <a:xfrm>
            <a:off x="608013" y="685800"/>
            <a:ext cx="4267200" cy="3886200"/>
          </a:xfrm>
        </p:spPr>
        <p:txBody>
          <a:bodyPr anchor="b">
            <a:noAutofit/>
          </a:bodyPr>
          <a:lstStyle>
            <a:lvl1pPr algn="l">
              <a:defRPr sz="4000" b="0"/>
            </a:lvl1pPr>
          </a:lstStyle>
          <a:p>
            <a:r>
              <a:rPr lang="en-US" smtClean="0"/>
              <a:t>Click to edit Master title style</a:t>
            </a:r>
            <a:endParaRPr/>
          </a:p>
        </p:txBody>
      </p:sp>
      <p:sp>
        <p:nvSpPr>
          <p:cNvPr id="3" name="Picture Placeholder 2"/>
          <p:cNvSpPr>
            <a:spLocks noGrp="1"/>
          </p:cNvSpPr>
          <p:nvPr>
            <p:ph type="pic" idx="1"/>
          </p:nvPr>
        </p:nvSpPr>
        <p:spPr>
          <a:xfrm>
            <a:off x="6094413" y="685800"/>
            <a:ext cx="5486400" cy="5486400"/>
          </a:xfrm>
          <a:solidFill>
            <a:schemeClr val="tx2">
              <a:lumMod val="10000"/>
            </a:schemeClr>
          </a:solidFill>
          <a:ln w="50800">
            <a:solidFill>
              <a:schemeClr val="tx1"/>
            </a:solidFill>
            <a:miter lim="800000"/>
          </a:ln>
          <a:effectLst>
            <a:outerShdw blurRad="190500" algn="ctr" rotWithShape="0">
              <a:prstClr val="black">
                <a:alpha val="50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608013" y="4724400"/>
            <a:ext cx="4267200" cy="1447800"/>
          </a:xfrm>
        </p:spPr>
        <p:txBody>
          <a:bodyPr>
            <a:normAutofit/>
          </a:bodyPr>
          <a:lstStyle>
            <a:lvl1pPr marL="0" indent="0">
              <a:spcBef>
                <a:spcPts val="1200"/>
              </a:spcBef>
              <a:buNone/>
              <a:defRPr sz="20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a:t>5/13/2016</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213953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81DC1F7-A9E9-4D8B-8C97-C74523B2CF2A}" type="datetimeFigureOut">
              <a:rPr lang="en-US"/>
              <a:t>5/13/2016</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214899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75812" y="685801"/>
            <a:ext cx="1219201"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93813" y="685800"/>
            <a:ext cx="8153399" cy="5486400"/>
          </a:xfrm>
        </p:spPr>
        <p:txBody>
          <a:bodyPr vert="eaVert"/>
          <a:lstStyle>
            <a:lvl1pPr>
              <a:defRPr b="1"/>
            </a:lvl1pPr>
            <a:lvl2pPr>
              <a:defRPr b="1"/>
            </a:lvl2pPr>
            <a:lvl3pPr>
              <a:defRPr b="1"/>
            </a:lvl3pPr>
            <a:lvl4pPr>
              <a:defRPr b="1"/>
            </a:lvl4pPr>
            <a:lvl5pPr>
              <a:defRPr b="1"/>
            </a:lvl5pPr>
            <a:lvl6pPr>
              <a:defRPr/>
            </a:lvl6pPr>
            <a:lvl7pPr>
              <a:defRPr/>
            </a:lvl7pPr>
            <a:lvl8pPr>
              <a:defRPr baseline="0"/>
            </a:lvl8pPr>
            <a:lvl9pPr>
              <a:defRPr baseline="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10"/>
          </p:nvPr>
        </p:nvSpPr>
        <p:spPr/>
        <p:txBody>
          <a:bodyPr/>
          <a:lstStyle/>
          <a:p>
            <a:fld id="{881DC1F7-A9E9-4D8B-8C97-C74523B2CF2A}" type="datetimeFigureOut">
              <a:rPr lang="en-US"/>
              <a:t>5/13/2016</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3127202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defRPr b="1"/>
            </a:lvl1pPr>
            <a:lvl2pPr>
              <a:defRPr b="1"/>
            </a:lvl2pPr>
            <a:lvl3pPr>
              <a:defRPr b="1"/>
            </a:lvl3pPr>
            <a:lvl4pPr>
              <a:defRPr b="1"/>
            </a:lvl4pPr>
            <a:lvl5pPr>
              <a:defRPr b="1"/>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10"/>
          </p:nvPr>
        </p:nvSpPr>
        <p:spPr/>
        <p:txBody>
          <a:bodyPr/>
          <a:lstStyle/>
          <a:p>
            <a:fld id="{881DC1F7-A9E9-4D8B-8C97-C74523B2CF2A}" type="datetimeFigureOut">
              <a:rPr lang="en-US"/>
              <a:t>5/13/2016</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44008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3813" y="3429000"/>
            <a:ext cx="9601201" cy="2286000"/>
          </a:xfrm>
        </p:spPr>
        <p:txBody>
          <a:bodyPr anchor="b">
            <a:normAutofit/>
          </a:bodyPr>
          <a:lstStyle>
            <a:lvl1pPr algn="l">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1293813" y="685800"/>
            <a:ext cx="7543800" cy="1066800"/>
          </a:xfrm>
        </p:spPr>
        <p:txBody>
          <a:bodyPr lIns="91440" anchor="t"/>
          <a:lstStyle>
            <a:lvl1pPr marL="0" indent="0">
              <a:spcBef>
                <a:spcPts val="0"/>
              </a:spcBef>
              <a:buNone/>
              <a:defRPr sz="2000" cap="all" spc="250" baseline="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1DC1F7-A9E9-4D8B-8C97-C74523B2CF2A}" type="datetimeFigureOut">
              <a:rPr lang="en-US"/>
              <a:t>5/13/2016</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3357889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93813" y="1828800"/>
            <a:ext cx="4648199" cy="4343400"/>
          </a:xfrm>
        </p:spPr>
        <p:txBody>
          <a:bodyPr>
            <a:normAutofit/>
          </a:bodyPr>
          <a:lstStyle>
            <a:lvl1pPr>
              <a:defRPr sz="2400" b="1"/>
            </a:lvl1pPr>
            <a:lvl2pPr>
              <a:defRPr sz="2000" b="1"/>
            </a:lvl2pPr>
            <a:lvl3pPr>
              <a:defRPr sz="1800" b="1"/>
            </a:lvl3pPr>
            <a:lvl4pPr>
              <a:defRPr sz="1600" b="1"/>
            </a:lvl4pPr>
            <a:lvl5pPr>
              <a:defRPr sz="1600" b="1"/>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Content Placeholder 3"/>
          <p:cNvSpPr>
            <a:spLocks noGrp="1"/>
          </p:cNvSpPr>
          <p:nvPr>
            <p:ph sz="half" idx="2"/>
          </p:nvPr>
        </p:nvSpPr>
        <p:spPr>
          <a:xfrm>
            <a:off x="6246812" y="1828801"/>
            <a:ext cx="4648202" cy="4343400"/>
          </a:xfrm>
        </p:spPr>
        <p:txBody>
          <a:bodyPr>
            <a:normAutofit/>
          </a:bodyPr>
          <a:lstStyle>
            <a:lvl1pPr>
              <a:defRPr sz="2400" b="1"/>
            </a:lvl1pPr>
            <a:lvl2pPr>
              <a:defRPr sz="2000" b="1"/>
            </a:lvl2pPr>
            <a:lvl3pPr>
              <a:defRPr sz="1800" b="1"/>
            </a:lvl3pPr>
            <a:lvl4pPr>
              <a:defRPr sz="1600" b="1"/>
            </a:lvl4pPr>
            <a:lvl5pPr>
              <a:defRPr sz="1600" b="1"/>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4"/>
          <p:cNvSpPr>
            <a:spLocks noGrp="1"/>
          </p:cNvSpPr>
          <p:nvPr>
            <p:ph type="dt" sz="half" idx="10"/>
          </p:nvPr>
        </p:nvSpPr>
        <p:spPr/>
        <p:txBody>
          <a:bodyPr/>
          <a:lstStyle/>
          <a:p>
            <a:fld id="{881DC1F7-A9E9-4D8B-8C97-C74523B2CF2A}" type="datetimeFigureOut">
              <a:rPr lang="en-US"/>
              <a:t>5/13/2016</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1413878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93813" y="1676400"/>
            <a:ext cx="4646376"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3813" y="2438400"/>
            <a:ext cx="4648199" cy="3733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6812" y="1676400"/>
            <a:ext cx="4648201"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6812" y="2438400"/>
            <a:ext cx="4648201" cy="3733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81DC1F7-A9E9-4D8B-8C97-C74523B2CF2A}" type="datetimeFigureOut">
              <a:rPr lang="en-US"/>
              <a:t>5/13/2016</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319569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81DC1F7-A9E9-4D8B-8C97-C74523B2CF2A}" type="datetimeFigureOut">
              <a:rPr lang="en-US"/>
              <a:t>5/13/2016</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102131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DC1F7-A9E9-4D8B-8C97-C74523B2CF2A}" type="datetimeFigureOut">
              <a:rPr lang="en-US"/>
              <a:t>5/13/2016</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2536631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Rectangle 9"/>
          <p:cNvSpPr/>
          <p:nvPr/>
        </p:nvSpPr>
        <p:spPr>
          <a:xfrm>
            <a:off x="608012" y="0"/>
            <a:ext cx="4883563"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11" name="Rectangle 10"/>
          <p:cNvSpPr/>
          <p:nvPr/>
        </p:nvSpPr>
        <p:spPr>
          <a:xfrm>
            <a:off x="699452" y="0"/>
            <a:ext cx="4700684" cy="6858000"/>
          </a:xfrm>
          <a:prstGeom prst="rect">
            <a:avLst/>
          </a:prstGeom>
          <a:solidFill>
            <a:schemeClr val="bg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2" name="Title 1"/>
          <p:cNvSpPr>
            <a:spLocks noGrp="1"/>
          </p:cNvSpPr>
          <p:nvPr>
            <p:ph type="title"/>
          </p:nvPr>
        </p:nvSpPr>
        <p:spPr>
          <a:xfrm>
            <a:off x="1293813" y="685800"/>
            <a:ext cx="3581400" cy="3886200"/>
          </a:xfrm>
        </p:spPr>
        <p:txBody>
          <a:bodyPr anchor="b">
            <a:noAutofit/>
          </a:bodyPr>
          <a:lstStyle>
            <a:lvl1pPr algn="l">
              <a:defRPr sz="4000" b="0"/>
            </a:lvl1pPr>
          </a:lstStyle>
          <a:p>
            <a:r>
              <a:rPr lang="en-US" smtClean="0"/>
              <a:t>Click to edit Master title style</a:t>
            </a:r>
            <a:endParaRPr/>
          </a:p>
        </p:txBody>
      </p:sp>
      <p:sp>
        <p:nvSpPr>
          <p:cNvPr id="3" name="Content Placeholder 2"/>
          <p:cNvSpPr>
            <a:spLocks noGrp="1"/>
          </p:cNvSpPr>
          <p:nvPr>
            <p:ph idx="1"/>
          </p:nvPr>
        </p:nvSpPr>
        <p:spPr>
          <a:xfrm>
            <a:off x="6094413" y="685800"/>
            <a:ext cx="5484970" cy="5486400"/>
          </a:xfrm>
        </p:spPr>
        <p:txBody>
          <a:bodyPr>
            <a:normAutofit/>
          </a:bodyPr>
          <a:lstStyle>
            <a:lvl1pPr>
              <a:defRPr sz="2400" b="1"/>
            </a:lvl1pPr>
            <a:lvl2pPr>
              <a:defRPr sz="2000" b="1"/>
            </a:lvl2pPr>
            <a:lvl3pPr>
              <a:defRPr sz="1800" b="1"/>
            </a:lvl3pPr>
            <a:lvl4pPr>
              <a:defRPr sz="1600" b="1"/>
            </a:lvl4pPr>
            <a:lvl5pPr>
              <a:defRPr sz="1600" b="1"/>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Text Placeholder 3"/>
          <p:cNvSpPr>
            <a:spLocks noGrp="1"/>
          </p:cNvSpPr>
          <p:nvPr>
            <p:ph type="body" sz="half" idx="2"/>
          </p:nvPr>
        </p:nvSpPr>
        <p:spPr>
          <a:xfrm>
            <a:off x="1293813" y="4724400"/>
            <a:ext cx="3581400" cy="1401764"/>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a:t>5/13/2016</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1219575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2" name="Rectangle 11"/>
          <p:cNvSpPr/>
          <p:nvPr/>
        </p:nvSpPr>
        <p:spPr>
          <a:xfrm>
            <a:off x="608012" y="0"/>
            <a:ext cx="4883563"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13" name="Rectangle 12"/>
          <p:cNvSpPr/>
          <p:nvPr/>
        </p:nvSpPr>
        <p:spPr>
          <a:xfrm>
            <a:off x="699452" y="0"/>
            <a:ext cx="4700684" cy="6858000"/>
          </a:xfrm>
          <a:prstGeom prst="rect">
            <a:avLst/>
          </a:prstGeom>
          <a:solidFill>
            <a:schemeClr val="bg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2" name="Title 1"/>
          <p:cNvSpPr>
            <a:spLocks noGrp="1"/>
          </p:cNvSpPr>
          <p:nvPr>
            <p:ph type="title"/>
          </p:nvPr>
        </p:nvSpPr>
        <p:spPr>
          <a:xfrm>
            <a:off x="1293813" y="685800"/>
            <a:ext cx="3581400" cy="3886200"/>
          </a:xfrm>
        </p:spPr>
        <p:txBody>
          <a:bodyPr anchor="b">
            <a:noAutofit/>
          </a:bodyPr>
          <a:lstStyle>
            <a:lvl1pPr algn="l">
              <a:defRPr sz="4000" b="0"/>
            </a:lvl1pPr>
          </a:lstStyle>
          <a:p>
            <a:r>
              <a:rPr lang="en-US" smtClean="0"/>
              <a:t>Click to edit Master title style</a:t>
            </a:r>
            <a:endParaRPr/>
          </a:p>
        </p:txBody>
      </p:sp>
      <p:sp>
        <p:nvSpPr>
          <p:cNvPr id="3" name="Picture Placeholder 2"/>
          <p:cNvSpPr>
            <a:spLocks noGrp="1"/>
          </p:cNvSpPr>
          <p:nvPr>
            <p:ph type="pic" idx="1"/>
          </p:nvPr>
        </p:nvSpPr>
        <p:spPr>
          <a:xfrm>
            <a:off x="6094413" y="685800"/>
            <a:ext cx="5486400" cy="5486400"/>
          </a:xfrm>
          <a:solidFill>
            <a:schemeClr val="tx2">
              <a:lumMod val="10000"/>
            </a:schemeClr>
          </a:solidFill>
          <a:ln w="50800">
            <a:solidFill>
              <a:schemeClr val="tx1"/>
            </a:solidFill>
            <a:miter lim="800000"/>
          </a:ln>
          <a:effectLst>
            <a:outerShdw blurRad="190500" algn="ctr" rotWithShape="0">
              <a:prstClr val="black">
                <a:alpha val="50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1293813" y="4724400"/>
            <a:ext cx="3581400" cy="1401764"/>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DC1F7-A9E9-4D8B-8C97-C74523B2CF2A}" type="datetimeFigureOut">
              <a:rPr lang="en-US"/>
              <a:t>5/13/2016</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299542E4-2CCF-42F6-9D92-ED568035133D}" type="slidenum">
              <a:rPr/>
              <a:t>‹#›</a:t>
            </a:fld>
            <a:endParaRPr dirty="0"/>
          </a:p>
        </p:txBody>
      </p:sp>
    </p:spTree>
    <p:extLst>
      <p:ext uri="{BB962C8B-B14F-4D97-AF65-F5344CB8AC3E}">
        <p14:creationId xmlns:p14="http://schemas.microsoft.com/office/powerpoint/2010/main" val="397193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3812" y="381000"/>
            <a:ext cx="9601200" cy="11430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93814" y="1828800"/>
            <a:ext cx="9601200" cy="4343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2"/>
          </p:nvPr>
        </p:nvSpPr>
        <p:spPr>
          <a:xfrm>
            <a:off x="7999412" y="6400801"/>
            <a:ext cx="1320059"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881DC1F7-A9E9-4D8B-8C97-C74523B2CF2A}" type="datetimeFigureOut">
              <a:rPr lang="en-US"/>
              <a:pPr/>
              <a:t>5/13/2016</a:t>
            </a:fld>
            <a:endParaRPr dirty="0"/>
          </a:p>
        </p:txBody>
      </p:sp>
      <p:sp>
        <p:nvSpPr>
          <p:cNvPr id="5" name="Footer Placeholder 4"/>
          <p:cNvSpPr>
            <a:spLocks noGrp="1"/>
          </p:cNvSpPr>
          <p:nvPr>
            <p:ph type="ftr" sz="quarter" idx="3"/>
          </p:nvPr>
        </p:nvSpPr>
        <p:spPr>
          <a:xfrm>
            <a:off x="1293813" y="6400801"/>
            <a:ext cx="6324599" cy="276226"/>
          </a:xfrm>
          <a:prstGeom prst="rect">
            <a:avLst/>
          </a:prstGeom>
        </p:spPr>
        <p:txBody>
          <a:bodyPr vert="horz" lIns="91440" tIns="45720" rIns="91440" bIns="45720" rtlCol="0" anchor="ctr"/>
          <a:lstStyle>
            <a:lvl1pPr algn="l">
              <a:defRPr sz="1000" cap="all" baseline="0">
                <a:solidFill>
                  <a:schemeClr val="tx1">
                    <a:tint val="75000"/>
                  </a:schemeClr>
                </a:solidFill>
              </a:defRPr>
            </a:lvl1pPr>
          </a:lstStyle>
          <a:p>
            <a:endParaRPr dirty="0"/>
          </a:p>
        </p:txBody>
      </p:sp>
      <p:sp>
        <p:nvSpPr>
          <p:cNvPr id="6" name="Slide Number Placeholder 5"/>
          <p:cNvSpPr>
            <a:spLocks noGrp="1"/>
          </p:cNvSpPr>
          <p:nvPr>
            <p:ph type="sldNum" sz="quarter" idx="4"/>
          </p:nvPr>
        </p:nvSpPr>
        <p:spPr>
          <a:xfrm>
            <a:off x="9675812" y="6400801"/>
            <a:ext cx="1219202"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299542E4-2CCF-42F6-9D92-ED568035133D}" type="slidenum">
              <a:rPr/>
              <a:pPr/>
              <a:t>‹#›</a:t>
            </a:fld>
            <a:endParaRPr dirty="0"/>
          </a:p>
        </p:txBody>
      </p:sp>
    </p:spTree>
    <p:extLst>
      <p:ext uri="{BB962C8B-B14F-4D97-AF65-F5344CB8AC3E}">
        <p14:creationId xmlns:p14="http://schemas.microsoft.com/office/powerpoint/2010/main" val="410820990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2"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8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600"/>
        </a:spcBef>
        <a:buFont typeface="Arial" pitchFamily="34" charset="0"/>
        <a:buChar char="•"/>
        <a:defRPr sz="2400" b="1" kern="1200">
          <a:solidFill>
            <a:schemeClr val="tx1"/>
          </a:solidFill>
          <a:latin typeface="+mn-lt"/>
          <a:ea typeface="+mn-ea"/>
          <a:cs typeface="+mn-cs"/>
        </a:defRPr>
      </a:lvl1pPr>
      <a:lvl2pPr marL="594360" indent="-228600" algn="l" defTabSz="914400" rtl="0" eaLnBrk="1" latinLnBrk="0" hangingPunct="1">
        <a:lnSpc>
          <a:spcPct val="90000"/>
        </a:lnSpc>
        <a:spcBef>
          <a:spcPts val="800"/>
        </a:spcBef>
        <a:buFont typeface="Century" pitchFamily="18" charset="0"/>
        <a:buChar char="–"/>
        <a:defRPr sz="2000" b="1" kern="1200">
          <a:solidFill>
            <a:schemeClr val="tx1"/>
          </a:solidFill>
          <a:latin typeface="+mn-lt"/>
          <a:ea typeface="+mn-ea"/>
          <a:cs typeface="+mn-cs"/>
        </a:defRPr>
      </a:lvl2pPr>
      <a:lvl3pPr marL="960120" indent="-228600" algn="l" defTabSz="914400" rtl="0" eaLnBrk="1" latinLnBrk="0" hangingPunct="1">
        <a:lnSpc>
          <a:spcPct val="90000"/>
        </a:lnSpc>
        <a:spcBef>
          <a:spcPts val="600"/>
        </a:spcBef>
        <a:buFont typeface="Arial" pitchFamily="34" charset="0"/>
        <a:buChar char="•"/>
        <a:defRPr sz="1800" b="1" kern="1200">
          <a:solidFill>
            <a:schemeClr val="tx1"/>
          </a:solidFill>
          <a:latin typeface="+mn-lt"/>
          <a:ea typeface="+mn-ea"/>
          <a:cs typeface="+mn-cs"/>
        </a:defRPr>
      </a:lvl3pPr>
      <a:lvl4pPr marL="1325880" indent="-228600" algn="l" defTabSz="914400" rtl="0" eaLnBrk="1" latinLnBrk="0" hangingPunct="1">
        <a:lnSpc>
          <a:spcPct val="90000"/>
        </a:lnSpc>
        <a:spcBef>
          <a:spcPts val="600"/>
        </a:spcBef>
        <a:buFont typeface="Arial" pitchFamily="34" charset="0"/>
        <a:buChar char="–"/>
        <a:defRPr sz="1600" b="1" kern="1200">
          <a:solidFill>
            <a:schemeClr val="tx1"/>
          </a:solidFill>
          <a:latin typeface="+mn-lt"/>
          <a:ea typeface="+mn-ea"/>
          <a:cs typeface="+mn-cs"/>
        </a:defRPr>
      </a:lvl4pPr>
      <a:lvl5pPr marL="1691640" indent="-228600" algn="l" defTabSz="914400" rtl="0" eaLnBrk="1" latinLnBrk="0" hangingPunct="1">
        <a:lnSpc>
          <a:spcPct val="90000"/>
        </a:lnSpc>
        <a:spcBef>
          <a:spcPts val="600"/>
        </a:spcBef>
        <a:buFont typeface="Arial" pitchFamily="34" charset="0"/>
        <a:buChar char="•"/>
        <a:defRPr sz="1600" b="1" kern="1200">
          <a:solidFill>
            <a:schemeClr val="tx1"/>
          </a:solidFill>
          <a:latin typeface="+mn-lt"/>
          <a:ea typeface="+mn-ea"/>
          <a:cs typeface="+mn-cs"/>
        </a:defRPr>
      </a:lvl5pPr>
      <a:lvl6pPr marL="205740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6pPr>
      <a:lvl7pPr marL="242316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7pPr>
      <a:lvl8pPr marL="278892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8pPr>
      <a:lvl9pPr marL="315468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18612" y="6172200"/>
            <a:ext cx="7162799" cy="990600"/>
          </a:xfrm>
        </p:spPr>
        <p:txBody>
          <a:bodyPr>
            <a:normAutofit/>
          </a:bodyPr>
          <a:lstStyle/>
          <a:p>
            <a:r>
              <a:rPr lang="en-US" b="1" dirty="0" smtClean="0"/>
              <a:t>Biography</a:t>
            </a:r>
            <a:endParaRPr lang="en-US" b="1"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Tree>
    <p:extLst>
      <p:ext uri="{BB962C8B-B14F-4D97-AF65-F5344CB8AC3E}">
        <p14:creationId xmlns:p14="http://schemas.microsoft.com/office/powerpoint/2010/main" val="4023240613"/>
      </p:ext>
    </p:extLst>
  </p:cSld>
  <p:clrMapOvr>
    <a:masterClrMapping/>
  </p:clrMapOvr>
  <mc:AlternateContent xmlns:mc="http://schemas.openxmlformats.org/markup-compatibility/2006" xmlns:p14="http://schemas.microsoft.com/office/powerpoint/2010/main">
    <mc:Choice Requires="p14">
      <p:transition spd="med" p14:dur="700" advTm="3331">
        <p:fade/>
      </p:transition>
    </mc:Choice>
    <mc:Fallback xmlns="">
      <p:transition spd="med" advTm="3331">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684212" y="1497734"/>
            <a:ext cx="4756150" cy="2939415"/>
          </a:xfrm>
          <a:prstGeom prst="rect">
            <a:avLst/>
          </a:prstGeom>
        </p:spPr>
      </p:pic>
      <p:sp>
        <p:nvSpPr>
          <p:cNvPr id="4" name="Rectangle 3"/>
          <p:cNvSpPr/>
          <p:nvPr/>
        </p:nvSpPr>
        <p:spPr>
          <a:xfrm>
            <a:off x="5729693" y="1143000"/>
            <a:ext cx="5943600" cy="3631379"/>
          </a:xfrm>
          <a:prstGeom prst="rect">
            <a:avLst/>
          </a:prstGeom>
        </p:spPr>
        <p:txBody>
          <a:bodyPr wrap="square">
            <a:spAutoFit/>
          </a:bodyPr>
          <a:lstStyle/>
          <a:p>
            <a:pPr marR="0" lvl="0">
              <a:lnSpc>
                <a:spcPct val="107000"/>
              </a:lnSpc>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Nichols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concentrated much of his efforts on the company’s crown jewel – the </a:t>
            </a:r>
            <a:r>
              <a:rPr lang="en-US" sz="2400" b="1" dirty="0">
                <a:latin typeface="Calibri" panose="020F0502020204030204" pitchFamily="34" charset="0"/>
                <a:ea typeface="Calibri" panose="020F0502020204030204" pitchFamily="34" charset="0"/>
                <a:cs typeface="Times New Roman" panose="02020603050405020304" pitchFamily="18" charset="0"/>
              </a:rPr>
              <a:t>Country Club </a:t>
            </a:r>
            <a:r>
              <a:rPr lang="en-US" sz="2400" b="1" dirty="0" smtClean="0">
                <a:latin typeface="Calibri" panose="020F0502020204030204" pitchFamily="34" charset="0"/>
                <a:ea typeface="Calibri" panose="020F0502020204030204" pitchFamily="34" charset="0"/>
                <a:cs typeface="Times New Roman" panose="02020603050405020304" pitchFamily="18" charset="0"/>
              </a:rPr>
              <a:t>Plaza. He oversaw the </a:t>
            </a:r>
            <a:r>
              <a:rPr lang="en-US" sz="2400" b="1" dirty="0">
                <a:latin typeface="Calibri" panose="020F0502020204030204" pitchFamily="34" charset="0"/>
                <a:ea typeface="Calibri" panose="020F0502020204030204" pitchFamily="34" charset="0"/>
                <a:cs typeface="Times New Roman" panose="02020603050405020304" pitchFamily="18" charset="0"/>
              </a:rPr>
              <a:t>renovation of nine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courtyards’, </a:t>
            </a:r>
            <a:r>
              <a:rPr lang="en-US" sz="2400" b="1" dirty="0">
                <a:latin typeface="Calibri" panose="020F0502020204030204" pitchFamily="34" charset="0"/>
                <a:ea typeface="Calibri" panose="020F0502020204030204" pitchFamily="34" charset="0"/>
                <a:cs typeface="Times New Roman" panose="02020603050405020304" pitchFamily="18" charset="0"/>
              </a:rPr>
              <a:t>which the company reclaimed from former filling station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sites; continued the </a:t>
            </a:r>
            <a:r>
              <a:rPr lang="en-US" sz="2400" b="1" dirty="0">
                <a:latin typeface="Calibri" panose="020F0502020204030204" pitchFamily="34" charset="0"/>
                <a:ea typeface="Calibri" panose="020F0502020204030204" pitchFamily="34" charset="0"/>
                <a:cs typeface="Times New Roman" panose="02020603050405020304" pitchFamily="18" charset="0"/>
              </a:rPr>
              <a:t>free parking </a:t>
            </a:r>
            <a:r>
              <a:rPr lang="en-US" sz="2400" b="1" dirty="0" smtClean="0">
                <a:latin typeface="Calibri" panose="020F0502020204030204" pitchFamily="34" charset="0"/>
                <a:ea typeface="Calibri" panose="020F0502020204030204" pitchFamily="34" charset="0"/>
                <a:cs typeface="Times New Roman" panose="02020603050405020304" pitchFamily="18" charset="0"/>
              </a:rPr>
              <a:t>policy; upgraded and replaced buildings; installed statuary</a:t>
            </a:r>
            <a:r>
              <a:rPr lang="en-US" sz="2400" b="1" dirty="0">
                <a:latin typeface="Calibri" panose="020F0502020204030204" pitchFamily="34" charset="0"/>
                <a:ea typeface="Calibri" panose="020F0502020204030204" pitchFamily="34" charset="0"/>
                <a:cs typeface="Times New Roman" panose="02020603050405020304" pitchFamily="18" charset="0"/>
              </a:rPr>
              <a:t>, fountains and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art; and improved landscaping, all enhancing </a:t>
            </a:r>
            <a:r>
              <a:rPr lang="en-US" sz="2400" b="1" dirty="0">
                <a:latin typeface="Calibri" panose="020F0502020204030204" pitchFamily="34" charset="0"/>
                <a:ea typeface="Calibri" panose="020F0502020204030204" pitchFamily="34" charset="0"/>
                <a:cs typeface="Times New Roman" panose="02020603050405020304" pitchFamily="18" charset="0"/>
              </a:rPr>
              <a:t>the Plaza experience.  </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65576655"/>
      </p:ext>
    </p:extLst>
  </p:cSld>
  <p:clrMapOvr>
    <a:masterClrMapping/>
  </p:clrMapOvr>
  <mc:AlternateContent xmlns:mc="http://schemas.openxmlformats.org/markup-compatibility/2006" xmlns:p14="http://schemas.microsoft.com/office/powerpoint/2010/main">
    <mc:Choice Requires="p14">
      <p:transition spd="med" p14:dur="700" advTm="12691">
        <p:fade/>
      </p:transition>
    </mc:Choice>
    <mc:Fallback xmlns="">
      <p:transition spd="med" advTm="12691">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989012" y="827600"/>
            <a:ext cx="2667000" cy="3998576"/>
          </a:xfrm>
          <a:prstGeom prst="rect">
            <a:avLst/>
          </a:prstGeom>
        </p:spPr>
      </p:pic>
      <p:sp>
        <p:nvSpPr>
          <p:cNvPr id="5" name="Rectangle 4"/>
          <p:cNvSpPr/>
          <p:nvPr/>
        </p:nvSpPr>
        <p:spPr>
          <a:xfrm>
            <a:off x="4494212" y="2082255"/>
            <a:ext cx="6092825" cy="1673022"/>
          </a:xfrm>
          <a:prstGeom prst="rect">
            <a:avLst/>
          </a:prstGeom>
        </p:spPr>
        <p:txBody>
          <a:bodyPr>
            <a:spAutoFit/>
          </a:bodyPr>
          <a:lstStyle/>
          <a:p>
            <a:pPr marR="0" lvl="0">
              <a:lnSpc>
                <a:spcPct val="107000"/>
              </a:lnSpc>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Building on his father’s dream of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always making the </a:t>
            </a:r>
            <a:r>
              <a:rPr lang="en-US" sz="2400" b="1" dirty="0">
                <a:latin typeface="Calibri" panose="020F0502020204030204" pitchFamily="34" charset="0"/>
                <a:ea typeface="Calibri" panose="020F0502020204030204" pitchFamily="34" charset="0"/>
                <a:cs typeface="Times New Roman" panose="02020603050405020304" pitchFamily="18" charset="0"/>
              </a:rPr>
              <a:t>Plaza better, Nichols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took the company to new heights, adding </a:t>
            </a:r>
            <a:r>
              <a:rPr lang="en-US" sz="2400" b="1" dirty="0">
                <a:latin typeface="Calibri" panose="020F0502020204030204" pitchFamily="34" charset="0"/>
                <a:ea typeface="Calibri" panose="020F0502020204030204" pitchFamily="34" charset="0"/>
                <a:cs typeface="Times New Roman" panose="02020603050405020304" pitchFamily="18" charset="0"/>
              </a:rPr>
              <a:t>hotels and apartments to the Plaza’s landscape.</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32630"/>
      </p:ext>
    </p:extLst>
  </p:cSld>
  <p:clrMapOvr>
    <a:masterClrMapping/>
  </p:clrMapOvr>
  <mc:AlternateContent xmlns:mc="http://schemas.openxmlformats.org/markup-compatibility/2006" xmlns:p14="http://schemas.microsoft.com/office/powerpoint/2010/main">
    <mc:Choice Requires="p14">
      <p:transition spd="med" p14:dur="700" advTm="5572">
        <p:fade/>
      </p:transition>
    </mc:Choice>
    <mc:Fallback xmlns="">
      <p:transition spd="med" advTm="5572">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531812" y="1238250"/>
            <a:ext cx="4953000" cy="3333750"/>
          </a:xfrm>
          <a:prstGeom prst="rect">
            <a:avLst/>
          </a:prstGeom>
        </p:spPr>
      </p:pic>
      <p:sp>
        <p:nvSpPr>
          <p:cNvPr id="4" name="Rectangle 3"/>
          <p:cNvSpPr/>
          <p:nvPr/>
        </p:nvSpPr>
        <p:spPr>
          <a:xfrm>
            <a:off x="5789612" y="228600"/>
            <a:ext cx="6093619" cy="5170646"/>
          </a:xfrm>
          <a:prstGeom prst="rect">
            <a:avLst/>
          </a:prstGeom>
        </p:spPr>
        <p:txBody>
          <a:bodyPr wrap="square">
            <a:spAutoFit/>
          </a:bodyPr>
          <a:lstStyle/>
          <a:p>
            <a:r>
              <a:rPr lang="en-US" sz="2200" b="1" dirty="0">
                <a:latin typeface="Calibri" panose="020F0502020204030204" pitchFamily="34" charset="0"/>
                <a:ea typeface="Calibri" panose="020F0502020204030204" pitchFamily="34" charset="0"/>
                <a:cs typeface="Times New Roman" panose="02020603050405020304" pitchFamily="18" charset="0"/>
              </a:rPr>
              <a:t>Keeping in mind his father’s philosophy that people </a:t>
            </a:r>
            <a:r>
              <a:rPr lang="en-US" sz="2200" b="1" dirty="0" smtClean="0">
                <a:latin typeface="Calibri" panose="020F0502020204030204" pitchFamily="34" charset="0"/>
                <a:ea typeface="Calibri" panose="020F0502020204030204" pitchFamily="34" charset="0"/>
                <a:cs typeface="Times New Roman" panose="02020603050405020304" pitchFamily="18" charset="0"/>
              </a:rPr>
              <a:t>want a nice place they can take pride in, Nichols </a:t>
            </a:r>
            <a:r>
              <a:rPr lang="en-US" sz="2200" b="1" dirty="0">
                <a:latin typeface="Calibri" panose="020F0502020204030204" pitchFamily="34" charset="0"/>
                <a:ea typeface="Calibri" panose="020F0502020204030204" pitchFamily="34" charset="0"/>
                <a:cs typeface="Times New Roman" panose="02020603050405020304" pitchFamily="18" charset="0"/>
              </a:rPr>
              <a:t>personally sought out the finest works of art from around the world to adorn the </a:t>
            </a:r>
            <a:r>
              <a:rPr lang="en-US" sz="2200" b="1" dirty="0" smtClean="0">
                <a:latin typeface="Calibri" panose="020F0502020204030204" pitchFamily="34" charset="0"/>
                <a:ea typeface="Calibri" panose="020F0502020204030204" pitchFamily="34" charset="0"/>
                <a:cs typeface="Times New Roman" panose="02020603050405020304" pitchFamily="18" charset="0"/>
              </a:rPr>
              <a:t>Plaza. The purchase and installation of the J.C. Nichols Memorial Fountain, a tribute to his father, was a project initiated in the late 1950s by the </a:t>
            </a:r>
            <a:r>
              <a:rPr lang="en-US" sz="2200" b="1" dirty="0">
                <a:latin typeface="Calibri" panose="020F0502020204030204" pitchFamily="34" charset="0"/>
                <a:ea typeface="Calibri" panose="020F0502020204030204" pitchFamily="34" charset="0"/>
                <a:cs typeface="Times New Roman" panose="02020603050405020304" pitchFamily="18" charset="0"/>
              </a:rPr>
              <a:t>Nichols family </a:t>
            </a:r>
            <a:r>
              <a:rPr lang="en-US" sz="2200" b="1" dirty="0" smtClean="0">
                <a:latin typeface="Calibri" panose="020F0502020204030204" pitchFamily="34" charset="0"/>
                <a:ea typeface="Calibri" panose="020F0502020204030204" pitchFamily="34" charset="0"/>
                <a:cs typeface="Times New Roman" panose="02020603050405020304" pitchFamily="18" charset="0"/>
              </a:rPr>
              <a:t>and was </a:t>
            </a:r>
            <a:r>
              <a:rPr lang="en-US" sz="2200" b="1" dirty="0">
                <a:latin typeface="Calibri" panose="020F0502020204030204" pitchFamily="34" charset="0"/>
                <a:ea typeface="Calibri" panose="020F0502020204030204" pitchFamily="34" charset="0"/>
                <a:cs typeface="Times New Roman" panose="02020603050405020304" pitchFamily="18" charset="0"/>
              </a:rPr>
              <a:t>funded by the family, the </a:t>
            </a:r>
            <a:r>
              <a:rPr lang="en-US" sz="2200" b="1" dirty="0" smtClean="0">
                <a:latin typeface="Calibri" panose="020F0502020204030204" pitchFamily="34" charset="0"/>
                <a:ea typeface="Calibri" panose="020F0502020204030204" pitchFamily="34" charset="0"/>
                <a:cs typeface="Times New Roman" panose="02020603050405020304" pitchFamily="18" charset="0"/>
              </a:rPr>
              <a:t>city and private donors, including Kansas City area school children.</a:t>
            </a:r>
          </a:p>
          <a:p>
            <a:endParaRPr lang="en-US" sz="2200" b="1" dirty="0">
              <a:latin typeface="Calibri" panose="020F0502020204030204" pitchFamily="34" charset="0"/>
              <a:ea typeface="Calibri" panose="020F0502020204030204" pitchFamily="34" charset="0"/>
              <a:cs typeface="Times New Roman" panose="02020603050405020304" pitchFamily="18" charset="0"/>
            </a:endParaRPr>
          </a:p>
          <a:p>
            <a:r>
              <a:rPr lang="en-US" sz="2200" b="1" dirty="0" smtClean="0">
                <a:latin typeface="Calibri" panose="020F0502020204030204" pitchFamily="34" charset="0"/>
                <a:ea typeface="Calibri" panose="020F0502020204030204" pitchFamily="34" charset="0"/>
                <a:cs typeface="Times New Roman" panose="02020603050405020304" pitchFamily="18" charset="0"/>
              </a:rPr>
              <a:t>The J.C</a:t>
            </a:r>
            <a:r>
              <a:rPr lang="en-US" sz="2200" b="1" dirty="0">
                <a:latin typeface="Calibri" panose="020F0502020204030204" pitchFamily="34" charset="0"/>
                <a:ea typeface="Calibri" panose="020F0502020204030204" pitchFamily="34" charset="0"/>
                <a:cs typeface="Times New Roman" panose="02020603050405020304" pitchFamily="18" charset="0"/>
              </a:rPr>
              <a:t>. Nichols Memorial </a:t>
            </a:r>
            <a:r>
              <a:rPr lang="en-US" sz="2200" b="1" dirty="0" smtClean="0">
                <a:latin typeface="Calibri" panose="020F0502020204030204" pitchFamily="34" charset="0"/>
                <a:ea typeface="Calibri" panose="020F0502020204030204" pitchFamily="34" charset="0"/>
                <a:cs typeface="Times New Roman" panose="02020603050405020304" pitchFamily="18" charset="0"/>
              </a:rPr>
              <a:t>Fountain, one </a:t>
            </a:r>
            <a:r>
              <a:rPr lang="en-US" sz="2200" b="1" dirty="0">
                <a:latin typeface="Calibri" panose="020F0502020204030204" pitchFamily="34" charset="0"/>
                <a:ea typeface="Calibri" panose="020F0502020204030204" pitchFamily="34" charset="0"/>
                <a:cs typeface="Times New Roman" panose="02020603050405020304" pitchFamily="18" charset="0"/>
              </a:rPr>
              <a:t>of the City’s most loved </a:t>
            </a:r>
            <a:r>
              <a:rPr lang="en-US" sz="2200" b="1" dirty="0" smtClean="0">
                <a:latin typeface="Calibri" panose="020F0502020204030204" pitchFamily="34" charset="0"/>
                <a:ea typeface="Calibri" panose="020F0502020204030204" pitchFamily="34" charset="0"/>
                <a:cs typeface="Times New Roman" panose="02020603050405020304" pitchFamily="18" charset="0"/>
              </a:rPr>
              <a:t>fountains, is a principal reason that Kansas City is known as “The City of Fountains.” </a:t>
            </a:r>
            <a:endParaRPr lang="en-US" sz="22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77512390"/>
      </p:ext>
    </p:extLst>
  </p:cSld>
  <p:clrMapOvr>
    <a:masterClrMapping/>
  </p:clrMapOvr>
  <mc:AlternateContent xmlns:mc="http://schemas.openxmlformats.org/markup-compatibility/2006" xmlns:p14="http://schemas.microsoft.com/office/powerpoint/2010/main">
    <mc:Choice Requires="p14">
      <p:transition spd="med" p14:dur="700" advTm="20052">
        <p:fade/>
      </p:transition>
    </mc:Choice>
    <mc:Fallback xmlns="">
      <p:transition spd="med" advTm="20052">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608012" y="951994"/>
            <a:ext cx="4343400" cy="3733800"/>
          </a:xfrm>
          <a:prstGeom prst="rect">
            <a:avLst/>
          </a:prstGeom>
        </p:spPr>
      </p:pic>
      <p:sp>
        <p:nvSpPr>
          <p:cNvPr id="5" name="Rectangle 4"/>
          <p:cNvSpPr/>
          <p:nvPr/>
        </p:nvSpPr>
        <p:spPr>
          <a:xfrm>
            <a:off x="5332412" y="1295400"/>
            <a:ext cx="6092825" cy="3046988"/>
          </a:xfrm>
          <a:prstGeom prst="rect">
            <a:avLst/>
          </a:prstGeom>
        </p:spPr>
        <p:txBody>
          <a:bodyPr>
            <a:spAutoFit/>
          </a:bodyPr>
          <a:lstStyle/>
          <a:p>
            <a:r>
              <a:rPr lang="en-US" sz="2400" b="1" dirty="0">
                <a:latin typeface="Calibri" panose="020F0502020204030204" pitchFamily="34" charset="0"/>
                <a:ea typeface="Calibri" panose="020F0502020204030204" pitchFamily="34" charset="0"/>
                <a:cs typeface="Times New Roman" panose="02020603050405020304" pitchFamily="18" charset="0"/>
              </a:rPr>
              <a:t>The J.C. Nichols Company also acquired the “Wild Boar”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fountain, </a:t>
            </a:r>
            <a:r>
              <a:rPr lang="en-US" sz="2400" b="1" dirty="0">
                <a:latin typeface="Calibri" panose="020F0502020204030204" pitchFamily="34" charset="0"/>
                <a:ea typeface="Calibri" panose="020F0502020204030204" pitchFamily="34" charset="0"/>
                <a:cs typeface="Times New Roman" panose="02020603050405020304" pitchFamily="18" charset="0"/>
              </a:rPr>
              <a:t>located at 47</a:t>
            </a:r>
            <a:r>
              <a:rPr lang="en-US" sz="2400" b="1" baseline="30000" dirty="0">
                <a:latin typeface="Calibri" panose="020F0502020204030204" pitchFamily="34" charset="0"/>
                <a:ea typeface="Calibri" panose="020F0502020204030204" pitchFamily="34" charset="0"/>
                <a:cs typeface="Times New Roman" panose="02020603050405020304" pitchFamily="18" charset="0"/>
              </a:rPr>
              <a:t>th</a:t>
            </a:r>
            <a:r>
              <a:rPr lang="en-US" sz="2400" b="1" dirty="0">
                <a:latin typeface="Calibri" panose="020F0502020204030204" pitchFamily="34" charset="0"/>
                <a:ea typeface="Calibri" panose="020F0502020204030204" pitchFamily="34" charset="0"/>
                <a:cs typeface="Times New Roman" panose="02020603050405020304" pitchFamily="18" charset="0"/>
              </a:rPr>
              <a:t> Street and Wornall Road. This bronze is one of three replicas of the famous Wild Boar of Florence, Italy. The fountain features an area </a:t>
            </a:r>
            <a:r>
              <a:rPr lang="en-US" sz="2400" b="1" dirty="0" smtClean="0">
                <a:latin typeface="Calibri" panose="020F0502020204030204" pitchFamily="34" charset="0"/>
                <a:ea typeface="Calibri" panose="020F0502020204030204" pitchFamily="34" charset="0"/>
                <a:cs typeface="Times New Roman" panose="02020603050405020304" pitchFamily="18" charset="0"/>
              </a:rPr>
              <a:t>where visitors may drop coins </a:t>
            </a:r>
            <a:r>
              <a:rPr lang="en-US" sz="2400" b="1" dirty="0">
                <a:latin typeface="Calibri" panose="020F0502020204030204" pitchFamily="34" charset="0"/>
                <a:ea typeface="Calibri" panose="020F0502020204030204" pitchFamily="34" charset="0"/>
                <a:cs typeface="Times New Roman" panose="02020603050405020304" pitchFamily="18" charset="0"/>
              </a:rPr>
              <a:t>for the children at Children’s Mercy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Hospital, then rub </a:t>
            </a:r>
            <a:r>
              <a:rPr lang="en-US" sz="2400" b="1" dirty="0">
                <a:latin typeface="Calibri" panose="020F0502020204030204" pitchFamily="34" charset="0"/>
                <a:ea typeface="Calibri" panose="020F0502020204030204" pitchFamily="34" charset="0"/>
                <a:cs typeface="Times New Roman" panose="02020603050405020304" pitchFamily="18" charset="0"/>
              </a:rPr>
              <a:t>the Wild Boar’s nose for </a:t>
            </a:r>
            <a:r>
              <a:rPr lang="en-US" sz="2400" b="1" dirty="0" smtClean="0">
                <a:latin typeface="Calibri" panose="020F0502020204030204" pitchFamily="34" charset="0"/>
                <a:ea typeface="Calibri" panose="020F0502020204030204" pitchFamily="34" charset="0"/>
                <a:cs typeface="Times New Roman" panose="02020603050405020304" pitchFamily="18" charset="0"/>
              </a:rPr>
              <a:t>good luck. </a:t>
            </a:r>
            <a:endParaRPr lang="en-US" sz="2400" b="1" dirty="0">
              <a:latin typeface="Calibri" panose="020F0502020204030204" pitchFamily="34" charset="0"/>
            </a:endParaRPr>
          </a:p>
        </p:txBody>
      </p:sp>
    </p:spTree>
    <p:extLst>
      <p:ext uri="{BB962C8B-B14F-4D97-AF65-F5344CB8AC3E}">
        <p14:creationId xmlns:p14="http://schemas.microsoft.com/office/powerpoint/2010/main" val="1298552327"/>
      </p:ext>
    </p:extLst>
  </p:cSld>
  <p:clrMapOvr>
    <a:masterClrMapping/>
  </p:clrMapOvr>
  <mc:AlternateContent xmlns:mc="http://schemas.openxmlformats.org/markup-compatibility/2006" xmlns:p14="http://schemas.microsoft.com/office/powerpoint/2010/main">
    <mc:Choice Requires="p14">
      <p:transition spd="med" p14:dur="700" advTm="9323">
        <p:fade/>
      </p:transition>
    </mc:Choice>
    <mc:Fallback xmlns="">
      <p:transition spd="med" advTm="9323">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779538" y="1399833"/>
            <a:ext cx="4191000" cy="3271985"/>
          </a:xfrm>
          <a:prstGeom prst="rect">
            <a:avLst/>
          </a:prstGeom>
        </p:spPr>
      </p:pic>
      <p:sp>
        <p:nvSpPr>
          <p:cNvPr id="4" name="Rectangle 3"/>
          <p:cNvSpPr/>
          <p:nvPr/>
        </p:nvSpPr>
        <p:spPr>
          <a:xfrm>
            <a:off x="5533269" y="1143000"/>
            <a:ext cx="6092825" cy="3785652"/>
          </a:xfrm>
          <a:prstGeom prst="rect">
            <a:avLst/>
          </a:prstGeom>
        </p:spPr>
        <p:txBody>
          <a:bodyPr>
            <a:spAutoFit/>
          </a:bodyPr>
          <a:lstStyle/>
          <a:p>
            <a:r>
              <a:rPr lang="en-US" sz="2400" b="1" dirty="0">
                <a:latin typeface="Calibri" panose="020F0502020204030204" pitchFamily="34" charset="0"/>
                <a:ea typeface="Calibri" panose="020F0502020204030204" pitchFamily="34" charset="0"/>
                <a:cs typeface="Times New Roman" panose="02020603050405020304" pitchFamily="18" charset="0"/>
              </a:rPr>
              <a:t>Another beautification project of the early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1980s </a:t>
            </a:r>
            <a:r>
              <a:rPr lang="en-US" sz="2400" b="1" dirty="0">
                <a:latin typeface="Calibri" panose="020F0502020204030204" pitchFamily="34" charset="0"/>
                <a:ea typeface="Calibri" panose="020F0502020204030204" pitchFamily="34" charset="0"/>
                <a:cs typeface="Times New Roman" panose="02020603050405020304" pitchFamily="18" charset="0"/>
              </a:rPr>
              <a:t>was the “Court of </a:t>
            </a:r>
            <a:r>
              <a:rPr lang="en-US" sz="2400" b="1" dirty="0" smtClean="0">
                <a:latin typeface="Calibri" panose="020F0502020204030204" pitchFamily="34" charset="0"/>
                <a:ea typeface="Calibri" panose="020F0502020204030204" pitchFamily="34" charset="0"/>
                <a:cs typeface="Times New Roman" panose="02020603050405020304" pitchFamily="18" charset="0"/>
              </a:rPr>
              <a:t>the Penguins</a:t>
            </a:r>
            <a:r>
              <a:rPr lang="en-US" sz="2400" b="1" dirty="0">
                <a:latin typeface="Calibri" panose="020F0502020204030204" pitchFamily="34" charset="0"/>
                <a:ea typeface="Calibri" panose="020F0502020204030204" pitchFamily="34" charset="0"/>
                <a:cs typeface="Times New Roman" panose="02020603050405020304" pitchFamily="18" charset="0"/>
              </a:rPr>
              <a:t>.” While re-purposing the adjacent retail </a:t>
            </a:r>
            <a:r>
              <a:rPr lang="en-US" sz="2400" b="1" dirty="0" smtClean="0">
                <a:latin typeface="Calibri" panose="020F0502020204030204" pitchFamily="34" charset="0"/>
                <a:ea typeface="Calibri" panose="020F0502020204030204" pitchFamily="34" charset="0"/>
                <a:cs typeface="Times New Roman" panose="02020603050405020304" pitchFamily="18" charset="0"/>
              </a:rPr>
              <a:t>shops, Nichols saw an opportunity to complement </a:t>
            </a:r>
            <a:r>
              <a:rPr lang="en-US" sz="2400" b="1" dirty="0">
                <a:latin typeface="Calibri" panose="020F0502020204030204" pitchFamily="34" charset="0"/>
                <a:ea typeface="Calibri" panose="020F0502020204030204" pitchFamily="34" charset="0"/>
                <a:cs typeface="Times New Roman" panose="02020603050405020304" pitchFamily="18" charset="0"/>
              </a:rPr>
              <a:t>and beautify the Plaza image. The answer came to Nichols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when he saw three eight-inch </a:t>
            </a:r>
            <a:r>
              <a:rPr lang="en-US" sz="2400" b="1" dirty="0">
                <a:latin typeface="Calibri" panose="020F0502020204030204" pitchFamily="34" charset="0"/>
                <a:ea typeface="Calibri" panose="020F0502020204030204" pitchFamily="34" charset="0"/>
                <a:cs typeface="Times New Roman" panose="02020603050405020304" pitchFamily="18" charset="0"/>
              </a:rPr>
              <a:t>bronze penguins on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 friend’s desk. The </a:t>
            </a:r>
            <a:r>
              <a:rPr lang="en-US" sz="2400" b="1" dirty="0">
                <a:latin typeface="Calibri" panose="020F0502020204030204" pitchFamily="34" charset="0"/>
                <a:ea typeface="Calibri" panose="020F0502020204030204" pitchFamily="34" charset="0"/>
                <a:cs typeface="Times New Roman" panose="02020603050405020304" pitchFamily="18" charset="0"/>
              </a:rPr>
              <a:t>trio of bronze penguins face one another in a semi-circle where children and adults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can enjoy </a:t>
            </a:r>
            <a:r>
              <a:rPr lang="en-US" sz="2400" b="1" dirty="0">
                <a:latin typeface="Calibri" panose="020F0502020204030204" pitchFamily="34" charset="0"/>
                <a:ea typeface="Calibri" panose="020F0502020204030204" pitchFamily="34" charset="0"/>
                <a:cs typeface="Times New Roman" panose="02020603050405020304" pitchFamily="18" charset="0"/>
              </a:rPr>
              <a:t>these contemporary and playful sculptures.</a:t>
            </a:r>
            <a:endParaRPr lang="en-US" sz="2400" b="1" dirty="0">
              <a:latin typeface="Calibri" panose="020F0502020204030204" pitchFamily="34" charset="0"/>
            </a:endParaRPr>
          </a:p>
        </p:txBody>
      </p:sp>
    </p:spTree>
    <p:extLst>
      <p:ext uri="{BB962C8B-B14F-4D97-AF65-F5344CB8AC3E}">
        <p14:creationId xmlns:p14="http://schemas.microsoft.com/office/powerpoint/2010/main" val="2239179765"/>
      </p:ext>
    </p:extLst>
  </p:cSld>
  <p:clrMapOvr>
    <a:masterClrMapping/>
  </p:clrMapOvr>
  <mc:AlternateContent xmlns:mc="http://schemas.openxmlformats.org/markup-compatibility/2006" xmlns:p14="http://schemas.microsoft.com/office/powerpoint/2010/main">
    <mc:Choice Requires="p14">
      <p:transition spd="med" p14:dur="700" advTm="15572">
        <p:fade/>
      </p:transition>
    </mc:Choice>
    <mc:Fallback xmlns="">
      <p:transition spd="med" advTm="15572">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60812" y="6191250"/>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803592" y="1280160"/>
            <a:ext cx="3266440" cy="3291840"/>
          </a:xfrm>
          <a:prstGeom prst="rect">
            <a:avLst/>
          </a:prstGeom>
        </p:spPr>
      </p:pic>
      <p:sp>
        <p:nvSpPr>
          <p:cNvPr id="4" name="Rectangle 3"/>
          <p:cNvSpPr/>
          <p:nvPr/>
        </p:nvSpPr>
        <p:spPr>
          <a:xfrm>
            <a:off x="5052853" y="1496810"/>
            <a:ext cx="6092825" cy="2858539"/>
          </a:xfrm>
          <a:prstGeom prst="rect">
            <a:avLst/>
          </a:prstGeom>
        </p:spPr>
        <p:txBody>
          <a:bodyPr>
            <a:spAutoFit/>
          </a:bodyPr>
          <a:lstStyle/>
          <a:p>
            <a:pPr marR="0" lvl="0">
              <a:lnSpc>
                <a:spcPct val="107000"/>
              </a:lnSpc>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Near the Court of Penguins is the Santa Maria Light on Nichols Road. The light, which features a replica of the Santa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Maria, </a:t>
            </a:r>
            <a:r>
              <a:rPr lang="en-US" sz="2400" b="1" dirty="0">
                <a:latin typeface="Calibri" panose="020F0502020204030204" pitchFamily="34" charset="0"/>
                <a:ea typeface="Calibri" panose="020F0502020204030204" pitchFamily="34" charset="0"/>
                <a:cs typeface="Times New Roman" panose="02020603050405020304" pitchFamily="18" charset="0"/>
              </a:rPr>
              <a:t>is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“dedicated </a:t>
            </a:r>
            <a:r>
              <a:rPr lang="en-US" sz="2400" b="1" dirty="0">
                <a:latin typeface="Calibri" panose="020F0502020204030204" pitchFamily="34" charset="0"/>
                <a:ea typeface="Calibri" panose="020F0502020204030204" pitchFamily="34" charset="0"/>
                <a:cs typeface="Times New Roman" panose="02020603050405020304" pitchFamily="18" charset="0"/>
              </a:rPr>
              <a:t>to all third grade students of Greater Kansas City now and in the future, for the 500</a:t>
            </a:r>
            <a:r>
              <a:rPr lang="en-US" sz="2400" b="1" baseline="30000" dirty="0">
                <a:latin typeface="Calibri" panose="020F0502020204030204" pitchFamily="34" charset="0"/>
                <a:ea typeface="Calibri" panose="020F0502020204030204" pitchFamily="34" charset="0"/>
                <a:cs typeface="Times New Roman" panose="02020603050405020304" pitchFamily="18" charset="0"/>
              </a:rPr>
              <a:t>th</a:t>
            </a:r>
            <a:r>
              <a:rPr lang="en-US" sz="2400" b="1" dirty="0">
                <a:latin typeface="Calibri" panose="020F0502020204030204" pitchFamily="34" charset="0"/>
                <a:ea typeface="Calibri" panose="020F0502020204030204" pitchFamily="34" charset="0"/>
                <a:cs typeface="Times New Roman" panose="02020603050405020304" pitchFamily="18" charset="0"/>
              </a:rPr>
              <a:t> anniversary of the discovery of America by Christopher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Columbus.” </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9882508"/>
      </p:ext>
    </p:extLst>
  </p:cSld>
  <p:clrMapOvr>
    <a:masterClrMapping/>
  </p:clrMapOvr>
  <mc:AlternateContent xmlns:mc="http://schemas.openxmlformats.org/markup-compatibility/2006" xmlns:p14="http://schemas.microsoft.com/office/powerpoint/2010/main">
    <mc:Choice Requires="p14">
      <p:transition spd="med" p14:dur="700" advTm="9309">
        <p:fade/>
      </p:transition>
    </mc:Choice>
    <mc:Fallback xmlns="">
      <p:transition spd="med" advTm="9309">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rotWithShape="1">
          <a:blip r:embed="rId2" cstate="print">
            <a:extLst>
              <a:ext uri="{28A0092B-C50C-407E-A947-70E740481C1C}">
                <a14:useLocalDpi xmlns:a14="http://schemas.microsoft.com/office/drawing/2010/main" val="0"/>
              </a:ext>
            </a:extLst>
          </a:blip>
          <a:srcRect l="11218" r="15064"/>
          <a:stretch/>
        </p:blipFill>
        <p:spPr bwMode="auto">
          <a:xfrm>
            <a:off x="989012" y="1422082"/>
            <a:ext cx="3440430" cy="3099435"/>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5262721" y="1924050"/>
            <a:ext cx="6092825" cy="1569660"/>
          </a:xfrm>
          <a:prstGeom prst="rect">
            <a:avLst/>
          </a:prstGeom>
        </p:spPr>
        <p:txBody>
          <a:bodyPr>
            <a:spAutoFit/>
          </a:bodyPr>
          <a:lstStyle/>
          <a:p>
            <a:r>
              <a:rPr lang="en-US" sz="2400" b="1" dirty="0" smtClean="0">
                <a:latin typeface="Calibri" panose="020F0502020204030204" pitchFamily="34" charset="0"/>
                <a:ea typeface="Calibri" panose="020F0502020204030204" pitchFamily="34" charset="0"/>
                <a:cs typeface="Times New Roman" panose="02020603050405020304" pitchFamily="18" charset="0"/>
              </a:rPr>
              <a:t>The </a:t>
            </a:r>
            <a:r>
              <a:rPr lang="en-US" sz="2400" b="1" dirty="0">
                <a:latin typeface="Calibri" panose="020F0502020204030204" pitchFamily="34" charset="0"/>
                <a:ea typeface="Calibri" panose="020F0502020204030204" pitchFamily="34" charset="0"/>
                <a:cs typeface="Times New Roman" panose="02020603050405020304" pitchFamily="18" charset="0"/>
              </a:rPr>
              <a:t>Nichols Company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purchased the </a:t>
            </a:r>
            <a:r>
              <a:rPr lang="en-US" sz="2400" b="1" dirty="0">
                <a:latin typeface="Calibri" panose="020F0502020204030204" pitchFamily="34" charset="0"/>
                <a:ea typeface="Calibri" panose="020F0502020204030204" pitchFamily="34" charset="0"/>
                <a:cs typeface="Times New Roman" panose="02020603050405020304" pitchFamily="18" charset="0"/>
              </a:rPr>
              <a:t>Neptune Fountain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in </a:t>
            </a:r>
            <a:r>
              <a:rPr lang="en-US" sz="2400" b="1" dirty="0">
                <a:latin typeface="Calibri" panose="020F0502020204030204" pitchFamily="34" charset="0"/>
                <a:ea typeface="Calibri" panose="020F0502020204030204" pitchFamily="34" charset="0"/>
                <a:cs typeface="Times New Roman" panose="02020603050405020304" pitchFamily="18" charset="0"/>
              </a:rPr>
              <a:t>1952,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 </a:t>
            </a:r>
            <a:r>
              <a:rPr lang="en-US" sz="2400" b="1" dirty="0">
                <a:latin typeface="Calibri" panose="020F0502020204030204" pitchFamily="34" charset="0"/>
                <a:ea typeface="Calibri" panose="020F0502020204030204" pitchFamily="34" charset="0"/>
                <a:cs typeface="Times New Roman" panose="02020603050405020304" pitchFamily="18" charset="0"/>
              </a:rPr>
              <a:t>piece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originally commissioned </a:t>
            </a:r>
            <a:r>
              <a:rPr lang="en-US" sz="2400" b="1" dirty="0">
                <a:latin typeface="Calibri" panose="020F0502020204030204" pitchFamily="34" charset="0"/>
                <a:ea typeface="Calibri" panose="020F0502020204030204" pitchFamily="34" charset="0"/>
                <a:cs typeface="Times New Roman" panose="02020603050405020304" pitchFamily="18" charset="0"/>
              </a:rPr>
              <a:t>in 1911 </a:t>
            </a:r>
            <a:r>
              <a:rPr lang="en-US" sz="2400" b="1" dirty="0" smtClean="0">
                <a:latin typeface="Calibri" panose="020F0502020204030204" pitchFamily="34" charset="0"/>
                <a:ea typeface="Calibri" panose="020F0502020204030204" pitchFamily="34" charset="0"/>
                <a:cs typeface="Times New Roman" panose="02020603050405020304" pitchFamily="18" charset="0"/>
              </a:rPr>
              <a:t>by </a:t>
            </a:r>
            <a:r>
              <a:rPr lang="en-US" sz="2400" b="1" dirty="0">
                <a:latin typeface="Calibri" panose="020F0502020204030204" pitchFamily="34" charset="0"/>
                <a:ea typeface="Calibri" panose="020F0502020204030204" pitchFamily="34" charset="0"/>
                <a:cs typeface="Times New Roman" panose="02020603050405020304" pitchFamily="18" charset="0"/>
              </a:rPr>
              <a:t>the president of the Baldwin Locomotive Company for his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estate. </a:t>
            </a:r>
            <a:endParaRPr lang="en-US" sz="2400" b="1" dirty="0">
              <a:latin typeface="Calibri" panose="020F0502020204030204" pitchFamily="34" charset="0"/>
            </a:endParaRPr>
          </a:p>
        </p:txBody>
      </p:sp>
    </p:spTree>
    <p:extLst>
      <p:ext uri="{BB962C8B-B14F-4D97-AF65-F5344CB8AC3E}">
        <p14:creationId xmlns:p14="http://schemas.microsoft.com/office/powerpoint/2010/main" val="2700333274"/>
      </p:ext>
    </p:extLst>
  </p:cSld>
  <p:clrMapOvr>
    <a:masterClrMapping/>
  </p:clrMapOvr>
  <mc:AlternateContent xmlns:mc="http://schemas.openxmlformats.org/markup-compatibility/2006" xmlns:p14="http://schemas.microsoft.com/office/powerpoint/2010/main">
    <mc:Choice Requires="p14">
      <p:transition spd="med" p14:dur="700" advTm="7479">
        <p:fade/>
      </p:transition>
    </mc:Choice>
    <mc:Fallback xmlns="">
      <p:transition spd="med" advTm="7479">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a:stretch>
            <a:fillRect/>
          </a:stretch>
        </p:blipFill>
        <p:spPr>
          <a:xfrm>
            <a:off x="817562" y="762000"/>
            <a:ext cx="2076450" cy="3886200"/>
          </a:xfrm>
          <a:prstGeom prst="rect">
            <a:avLst/>
          </a:prstGeom>
        </p:spPr>
      </p:pic>
      <p:sp>
        <p:nvSpPr>
          <p:cNvPr id="5" name="Rectangle 4"/>
          <p:cNvSpPr/>
          <p:nvPr/>
        </p:nvSpPr>
        <p:spPr>
          <a:xfrm>
            <a:off x="4073524" y="1422833"/>
            <a:ext cx="7278688" cy="2463367"/>
          </a:xfrm>
          <a:prstGeom prst="rect">
            <a:avLst/>
          </a:prstGeom>
        </p:spPr>
        <p:txBody>
          <a:bodyPr wrap="square">
            <a:spAutoFit/>
          </a:bodyPr>
          <a:lstStyle/>
          <a:p>
            <a:pPr marR="0" lvl="0">
              <a:lnSpc>
                <a:spcPct val="107000"/>
              </a:lnSpc>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There are more than 30 statues,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murals </a:t>
            </a:r>
            <a:r>
              <a:rPr lang="en-US" sz="2400" b="1" dirty="0">
                <a:latin typeface="Calibri" panose="020F0502020204030204" pitchFamily="34" charset="0"/>
                <a:ea typeface="Calibri" panose="020F0502020204030204" pitchFamily="34" charset="0"/>
                <a:cs typeface="Times New Roman" panose="02020603050405020304" pitchFamily="18" charset="0"/>
              </a:rPr>
              <a:t>and tile mosaics on display in the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Plaza area</a:t>
            </a:r>
            <a:r>
              <a:rPr lang="en-US" sz="2400" b="1" dirty="0">
                <a:latin typeface="Calibri" panose="020F0502020204030204" pitchFamily="34" charset="0"/>
                <a:ea typeface="Calibri" panose="020F0502020204030204" pitchFamily="34" charset="0"/>
                <a:cs typeface="Times New Roman" panose="02020603050405020304" pitchFamily="18" charset="0"/>
              </a:rPr>
              <a:t>, as well as major architectural reproductions, such as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the Giralda Tower and </a:t>
            </a:r>
            <a:r>
              <a:rPr lang="en-US" sz="2400" b="1" dirty="0">
                <a:latin typeface="Calibri" panose="020F0502020204030204" pitchFamily="34" charset="0"/>
                <a:ea typeface="Calibri" panose="020F0502020204030204" pitchFamily="34" charset="0"/>
                <a:cs typeface="Times New Roman" panose="02020603050405020304" pitchFamily="18" charset="0"/>
              </a:rPr>
              <a:t>the Seville Light, both completed in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1967. Along with the </a:t>
            </a:r>
            <a:r>
              <a:rPr lang="en-US" sz="2400" b="1" dirty="0">
                <a:latin typeface="Calibri" panose="020F0502020204030204" pitchFamily="34" charset="0"/>
                <a:ea typeface="Calibri" panose="020F0502020204030204" pitchFamily="34" charset="0"/>
                <a:cs typeface="Times New Roman" panose="02020603050405020304" pitchFamily="18" charset="0"/>
              </a:rPr>
              <a:t>J.C. Nichols Memorial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Fountain, they </a:t>
            </a:r>
            <a:r>
              <a:rPr lang="en-US" sz="2400" b="1" dirty="0">
                <a:latin typeface="Calibri" panose="020F0502020204030204" pitchFamily="34" charset="0"/>
                <a:ea typeface="Calibri" panose="020F0502020204030204" pitchFamily="34" charset="0"/>
                <a:cs typeface="Times New Roman" panose="02020603050405020304" pitchFamily="18" charset="0"/>
              </a:rPr>
              <a:t>form an impressive east entrance to the Plaza.       </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07802630"/>
      </p:ext>
    </p:extLst>
  </p:cSld>
  <p:clrMapOvr>
    <a:masterClrMapping/>
  </p:clrMapOvr>
  <mc:AlternateContent xmlns:mc="http://schemas.openxmlformats.org/markup-compatibility/2006" xmlns:p14="http://schemas.microsoft.com/office/powerpoint/2010/main">
    <mc:Choice Requires="p14">
      <p:transition spd="med" p14:dur="700" advTm="11587">
        <p:fade/>
      </p:transition>
    </mc:Choice>
    <mc:Fallback xmlns="">
      <p:transition spd="med" advTm="11587">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836612" y="762000"/>
            <a:ext cx="2590800" cy="3810000"/>
          </a:xfrm>
          <a:prstGeom prst="rect">
            <a:avLst/>
          </a:prstGeom>
        </p:spPr>
      </p:pic>
      <p:sp>
        <p:nvSpPr>
          <p:cNvPr id="4" name="Rectangle 3"/>
          <p:cNvSpPr/>
          <p:nvPr/>
        </p:nvSpPr>
        <p:spPr>
          <a:xfrm>
            <a:off x="4341812" y="1513205"/>
            <a:ext cx="7010400" cy="2068195"/>
          </a:xfrm>
          <a:prstGeom prst="rect">
            <a:avLst/>
          </a:prstGeom>
        </p:spPr>
        <p:txBody>
          <a:bodyPr wrap="square">
            <a:spAutoFit/>
          </a:bodyPr>
          <a:lstStyle/>
          <a:p>
            <a:pPr marR="0" lvl="0">
              <a:lnSpc>
                <a:spcPct val="107000"/>
              </a:lnSpc>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Commissioned by Nichols in 1967, the Seville Light Fountain at 47th Street and J.C. Nichols Parkway is an exact replica of the Plaza de Los Reyes fountain in Seville, Spain. The fountain, which had not worked for years, was restored in 2015. </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79266784"/>
      </p:ext>
    </p:extLst>
  </p:cSld>
  <p:clrMapOvr>
    <a:masterClrMapping/>
  </p:clrMapOvr>
  <mc:AlternateContent xmlns:mc="http://schemas.openxmlformats.org/markup-compatibility/2006" xmlns:p14="http://schemas.microsoft.com/office/powerpoint/2010/main">
    <mc:Choice Requires="p14">
      <p:transition spd="med" p14:dur="700" advTm="9730">
        <p:fade/>
      </p:transition>
    </mc:Choice>
    <mc:Fallback xmlns="">
      <p:transition spd="med" advTm="973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4" name="Rectangle 3"/>
          <p:cNvSpPr/>
          <p:nvPr/>
        </p:nvSpPr>
        <p:spPr>
          <a:xfrm>
            <a:off x="5484812" y="1676400"/>
            <a:ext cx="5715000" cy="2400016"/>
          </a:xfrm>
          <a:prstGeom prst="rect">
            <a:avLst/>
          </a:prstGeom>
        </p:spPr>
        <p:txBody>
          <a:bodyPr wrap="square">
            <a:spAutoFit/>
          </a:bodyPr>
          <a:lstStyle/>
          <a:p>
            <a:pPr lvl="0"/>
            <a:r>
              <a:rPr lang="en-US" sz="2400" b="1" dirty="0">
                <a:latin typeface="Calibri" panose="020F0502020204030204" pitchFamily="34" charset="0"/>
              </a:rPr>
              <a:t>The Plaza also includes reproductions of San Francisco's Path of Gold streetlights on </a:t>
            </a:r>
            <a:r>
              <a:rPr lang="en-US" sz="2400" b="1" dirty="0" smtClean="0">
                <a:latin typeface="Calibri" panose="020F0502020204030204" pitchFamily="34" charset="0"/>
              </a:rPr>
              <a:t>West </a:t>
            </a:r>
            <a:r>
              <a:rPr lang="en-US" sz="2400" b="1" dirty="0">
                <a:latin typeface="Calibri" panose="020F0502020204030204" pitchFamily="34" charset="0"/>
              </a:rPr>
              <a:t>47</a:t>
            </a:r>
            <a:r>
              <a:rPr lang="en-US" sz="2400" b="1" baseline="30000" dirty="0">
                <a:latin typeface="Calibri" panose="020F0502020204030204" pitchFamily="34" charset="0"/>
              </a:rPr>
              <a:t>th</a:t>
            </a:r>
            <a:r>
              <a:rPr lang="en-US" sz="2400" b="1" dirty="0">
                <a:latin typeface="Calibri" panose="020F0502020204030204" pitchFamily="34" charset="0"/>
              </a:rPr>
              <a:t> </a:t>
            </a:r>
            <a:r>
              <a:rPr lang="en-US" sz="2400" b="1" dirty="0" smtClean="0">
                <a:latin typeface="Calibri" panose="020F0502020204030204" pitchFamily="34" charset="0"/>
              </a:rPr>
              <a:t>Street. These </a:t>
            </a:r>
            <a:r>
              <a:rPr lang="en-US" sz="2400" b="1" dirty="0">
                <a:latin typeface="Calibri" panose="020F0502020204030204" pitchFamily="34" charset="0"/>
              </a:rPr>
              <a:t>ornamental street lights were a favorite of Nichols and add to the </a:t>
            </a:r>
            <a:r>
              <a:rPr lang="en-US" sz="2400" b="1" dirty="0" smtClean="0">
                <a:latin typeface="Calibri" panose="020F0502020204030204" pitchFamily="34" charset="0"/>
              </a:rPr>
              <a:t>Plaza’s ambiance. </a:t>
            </a:r>
            <a:endParaRPr lang="en-US" sz="2400" b="1" dirty="0">
              <a:latin typeface="Calibri" panose="020F0502020204030204" pitchFamily="34" charset="0"/>
            </a:endParaRPr>
          </a:p>
          <a:p>
            <a:pPr marR="0" lvl="0">
              <a:lnSpc>
                <a:spcPct val="107000"/>
              </a:lnSpc>
              <a:spcBef>
                <a:spcPts val="0"/>
              </a:spcBef>
              <a:spcAft>
                <a:spcPts val="0"/>
              </a:spcAft>
            </a:pPr>
            <a:endParaRPr lang="en-US" sz="28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712787" y="942974"/>
            <a:ext cx="3448050" cy="3448050"/>
          </a:xfrm>
          <a:prstGeom prst="rect">
            <a:avLst/>
          </a:prstGeom>
        </p:spPr>
      </p:pic>
    </p:spTree>
    <p:extLst>
      <p:ext uri="{BB962C8B-B14F-4D97-AF65-F5344CB8AC3E}">
        <p14:creationId xmlns:p14="http://schemas.microsoft.com/office/powerpoint/2010/main" val="3477165775"/>
      </p:ext>
    </p:extLst>
  </p:cSld>
  <p:clrMapOvr>
    <a:masterClrMapping/>
  </p:clrMapOvr>
  <mc:AlternateContent xmlns:mc="http://schemas.openxmlformats.org/markup-compatibility/2006" xmlns:p14="http://schemas.microsoft.com/office/powerpoint/2010/main">
    <mc:Choice Requires="p14">
      <p:transition spd="med" p14:dur="700" advTm="8394">
        <p:fade/>
      </p:transition>
    </mc:Choice>
    <mc:Fallback xmlns="">
      <p:transition spd="med" advTm="8394">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5" name="Rectangle 4"/>
          <p:cNvSpPr/>
          <p:nvPr/>
        </p:nvSpPr>
        <p:spPr>
          <a:xfrm>
            <a:off x="0" y="0"/>
            <a:ext cx="4799012" cy="6858000"/>
          </a:xfrm>
          <a:prstGeom prst="rect">
            <a:avLst/>
          </a:prstGeom>
          <a:blipFill dpi="0" rotWithShape="1">
            <a:blip r:embed="rId3">
              <a:alphaModFix amt="46000"/>
            </a:blip>
            <a:srcRect/>
            <a:stretch>
              <a:fillRect l="1" r="-42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9218612" y="6172200"/>
            <a:ext cx="7162799" cy="990600"/>
          </a:xfrm>
        </p:spPr>
        <p:txBody>
          <a:bodyPr>
            <a:normAutofit/>
          </a:bodyPr>
          <a:lstStyle/>
          <a:p>
            <a:r>
              <a:rPr lang="en-US" b="1" dirty="0" smtClean="0"/>
              <a:t>Biography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6861855" y="457201"/>
            <a:ext cx="4947557" cy="4801314"/>
          </a:xfrm>
          <a:prstGeom prst="rect">
            <a:avLst/>
          </a:prstGeom>
          <a:noFill/>
        </p:spPr>
        <p:txBody>
          <a:bodyPr wrap="square" rtlCol="0">
            <a:spAutoFit/>
          </a:bodyPr>
          <a:lstStyle/>
          <a:p>
            <a:pPr lvl="0"/>
            <a:r>
              <a:rPr lang="en-US" sz="2400" b="1" dirty="0" smtClean="0">
                <a:latin typeface="Calibri" panose="020F0502020204030204" pitchFamily="34" charset="0"/>
              </a:rPr>
              <a:t>Miller Nichols was the son </a:t>
            </a:r>
            <a:r>
              <a:rPr lang="en-US" sz="2400" b="1" dirty="0">
                <a:latin typeface="Calibri" panose="020F0502020204030204" pitchFamily="34" charset="0"/>
              </a:rPr>
              <a:t>of pioneer and visionary Jesse Clyde Nichols, better known as J.C. Nichols, prominent land owner </a:t>
            </a:r>
            <a:r>
              <a:rPr lang="en-US" sz="2400" b="1" dirty="0" smtClean="0">
                <a:latin typeface="Calibri" panose="020F0502020204030204" pitchFamily="34" charset="0"/>
              </a:rPr>
              <a:t>and, real estate developer. </a:t>
            </a:r>
          </a:p>
          <a:p>
            <a:pPr lvl="0"/>
            <a:endParaRPr lang="en-US" sz="2400" b="1" dirty="0">
              <a:latin typeface="Calibri" panose="020F0502020204030204" pitchFamily="34" charset="0"/>
            </a:endParaRPr>
          </a:p>
          <a:p>
            <a:pPr lvl="0"/>
            <a:r>
              <a:rPr lang="en-US" sz="2400" b="1" dirty="0" smtClean="0">
                <a:latin typeface="Calibri" panose="020F0502020204030204" pitchFamily="34" charset="0"/>
              </a:rPr>
              <a:t>Miller Nichols </a:t>
            </a:r>
            <a:r>
              <a:rPr lang="en-US" sz="2400" b="1" dirty="0">
                <a:latin typeface="Calibri" panose="020F0502020204030204" pitchFamily="34" charset="0"/>
              </a:rPr>
              <a:t>graduated from Country Day School (</a:t>
            </a:r>
            <a:r>
              <a:rPr lang="en-US" sz="2400" b="1" dirty="0" smtClean="0">
                <a:latin typeface="Calibri" panose="020F0502020204030204" pitchFamily="34" charset="0"/>
              </a:rPr>
              <a:t>now the </a:t>
            </a:r>
            <a:r>
              <a:rPr lang="en-US" sz="2400" b="1" dirty="0">
                <a:latin typeface="Calibri" panose="020F0502020204030204" pitchFamily="34" charset="0"/>
              </a:rPr>
              <a:t>Pembroke Hill School) and the University of Kansas where he was a member of the Beta Theta Pi </a:t>
            </a:r>
            <a:r>
              <a:rPr lang="en-US" sz="2400" b="1" dirty="0" smtClean="0">
                <a:latin typeface="Calibri" panose="020F0502020204030204" pitchFamily="34" charset="0"/>
              </a:rPr>
              <a:t>Fraternity.</a:t>
            </a:r>
            <a:endParaRPr lang="en-US" sz="2400" b="1" dirty="0">
              <a:latin typeface="Calibri" panose="020F0502020204030204" pitchFamily="34" charset="0"/>
            </a:endParaRPr>
          </a:p>
          <a:p>
            <a:endParaRPr lang="en-US" dirty="0"/>
          </a:p>
        </p:txBody>
      </p:sp>
    </p:spTree>
    <p:extLst>
      <p:ext uri="{BB962C8B-B14F-4D97-AF65-F5344CB8AC3E}">
        <p14:creationId xmlns:p14="http://schemas.microsoft.com/office/powerpoint/2010/main" val="2151992962"/>
      </p:ext>
    </p:extLst>
  </p:cSld>
  <p:clrMapOvr>
    <a:masterClrMapping/>
  </p:clrMapOvr>
  <mc:AlternateContent xmlns:mc="http://schemas.openxmlformats.org/markup-compatibility/2006" xmlns:p14="http://schemas.microsoft.com/office/powerpoint/2010/main">
    <mc:Choice Requires="p14">
      <p:transition spd="med" p14:dur="700" advTm="11539">
        <p:fade/>
      </p:transition>
    </mc:Choice>
    <mc:Fallback xmlns="">
      <p:transition spd="med" advTm="11539">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rotWithShape="1">
          <a:blip r:embed="rId2">
            <a:extLst>
              <a:ext uri="{28A0092B-C50C-407E-A947-70E740481C1C}">
                <a14:useLocalDpi xmlns:a14="http://schemas.microsoft.com/office/drawing/2010/main" val="0"/>
              </a:ext>
            </a:extLst>
          </a:blip>
          <a:srcRect l="577" t="1429" r="1346" b="2571"/>
          <a:stretch/>
        </p:blipFill>
        <p:spPr bwMode="auto">
          <a:xfrm>
            <a:off x="531812" y="1219200"/>
            <a:ext cx="4857750" cy="320040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5484812" y="1510701"/>
            <a:ext cx="6397625" cy="2832699"/>
          </a:xfrm>
          <a:prstGeom prst="rect">
            <a:avLst/>
          </a:prstGeom>
        </p:spPr>
        <p:txBody>
          <a:bodyPr wrap="square">
            <a:spAutoFit/>
          </a:bodyPr>
          <a:lstStyle/>
          <a:p>
            <a:pPr marR="0" lvl="0">
              <a:lnSpc>
                <a:spcPct val="107000"/>
              </a:lnSpc>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In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May </a:t>
            </a:r>
            <a:r>
              <a:rPr lang="en-US" sz="2400" b="1" dirty="0">
                <a:latin typeface="Calibri" panose="020F0502020204030204" pitchFamily="34" charset="0"/>
                <a:ea typeface="Calibri" panose="020F0502020204030204" pitchFamily="34" charset="0"/>
                <a:cs typeface="Times New Roman" panose="02020603050405020304" pitchFamily="18" charset="0"/>
              </a:rPr>
              <a:t>1960, </a:t>
            </a:r>
            <a:r>
              <a:rPr lang="en-US" sz="2400" b="1" dirty="0" smtClean="0">
                <a:latin typeface="Calibri" panose="020F0502020204030204" pitchFamily="34" charset="0"/>
                <a:ea typeface="Calibri" panose="020F0502020204030204" pitchFamily="34" charset="0"/>
                <a:cs typeface="Times New Roman" panose="02020603050405020304" pitchFamily="18" charset="0"/>
              </a:rPr>
              <a:t>Nichols, his family</a:t>
            </a:r>
            <a:r>
              <a:rPr lang="en-US" sz="2400" b="1" dirty="0">
                <a:latin typeface="Calibri" panose="020F0502020204030204" pitchFamily="34" charset="0"/>
                <a:ea typeface="Calibri" panose="020F0502020204030204" pitchFamily="34" charset="0"/>
                <a:cs typeface="Times New Roman" panose="02020603050405020304" pitchFamily="18" charset="0"/>
              </a:rPr>
              <a:t>, friends and business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associates </a:t>
            </a:r>
            <a:r>
              <a:rPr lang="en-US" sz="2400" b="1" dirty="0">
                <a:latin typeface="Calibri" panose="020F0502020204030204" pitchFamily="34" charset="0"/>
                <a:ea typeface="Calibri" panose="020F0502020204030204" pitchFamily="34" charset="0"/>
                <a:cs typeface="Times New Roman" panose="02020603050405020304" pitchFamily="18" charset="0"/>
              </a:rPr>
              <a:t>and the City of Kansas City, dedicated the J.C. Nichols Memorial Fountain in Mill Creek Park. Nichols had a key role in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finding the location, fundraising </a:t>
            </a:r>
            <a:r>
              <a:rPr lang="en-US" sz="2400" b="1" dirty="0">
                <a:latin typeface="Calibri" panose="020F0502020204030204" pitchFamily="34" charset="0"/>
                <a:ea typeface="Calibri" panose="020F0502020204030204" pitchFamily="34" charset="0"/>
                <a:cs typeface="Times New Roman" panose="02020603050405020304" pitchFamily="18" charset="0"/>
              </a:rPr>
              <a:t>and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installing </a:t>
            </a:r>
            <a:r>
              <a:rPr lang="en-US" sz="2400" b="1" dirty="0">
                <a:latin typeface="Calibri" panose="020F0502020204030204" pitchFamily="34" charset="0"/>
                <a:ea typeface="Calibri" panose="020F0502020204030204" pitchFamily="34" charset="0"/>
                <a:cs typeface="Times New Roman" panose="02020603050405020304" pitchFamily="18" charset="0"/>
              </a:rPr>
              <a:t> one of Kansas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City’s most </a:t>
            </a:r>
            <a:r>
              <a:rPr lang="en-US" sz="2400" b="1" dirty="0">
                <a:latin typeface="Calibri" panose="020F0502020204030204" pitchFamily="34" charset="0"/>
                <a:ea typeface="Calibri" panose="020F0502020204030204" pitchFamily="34" charset="0"/>
                <a:cs typeface="Times New Roman" panose="02020603050405020304" pitchFamily="18" charset="0"/>
              </a:rPr>
              <a:t>visited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fountains. </a:t>
            </a: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90932136"/>
      </p:ext>
    </p:extLst>
  </p:cSld>
  <p:clrMapOvr>
    <a:masterClrMapping/>
  </p:clrMapOvr>
  <mc:AlternateContent xmlns:mc="http://schemas.openxmlformats.org/markup-compatibility/2006" xmlns:p14="http://schemas.microsoft.com/office/powerpoint/2010/main">
    <mc:Choice Requires="p14">
      <p:transition spd="med" p14:dur="700" advTm="11025">
        <p:fade/>
      </p:transition>
    </mc:Choice>
    <mc:Fallback xmlns="">
      <p:transition spd="med" advTm="11025">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rotWithShape="1">
          <a:blip r:embed="rId2">
            <a:extLst>
              <a:ext uri="{28A0092B-C50C-407E-A947-70E740481C1C}">
                <a14:useLocalDpi xmlns:a14="http://schemas.microsoft.com/office/drawing/2010/main" val="0"/>
              </a:ext>
            </a:extLst>
          </a:blip>
          <a:srcRect l="577" t="1429" r="1346" b="2571"/>
          <a:stretch/>
        </p:blipFill>
        <p:spPr bwMode="auto">
          <a:xfrm>
            <a:off x="531812" y="1219200"/>
            <a:ext cx="4857750" cy="320040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5484812" y="596473"/>
            <a:ext cx="6397625" cy="4093428"/>
          </a:xfrm>
          <a:prstGeom prst="rect">
            <a:avLst/>
          </a:prstGeom>
        </p:spPr>
        <p:txBody>
          <a:bodyPr wrap="square">
            <a:spAutoFit/>
          </a:bodyPr>
          <a:lstStyle/>
          <a:p>
            <a:endParaRPr lang="en-US" sz="2000" b="1" dirty="0" smtClean="0">
              <a:latin typeface="Calibri" panose="020F0502020204030204" pitchFamily="34" charset="0"/>
              <a:ea typeface="Calibri" panose="020F0502020204030204" pitchFamily="34" charset="0"/>
              <a:cs typeface="Times New Roman" panose="02020603050405020304" pitchFamily="18" charset="0"/>
            </a:endParaRPr>
          </a:p>
          <a:p>
            <a:r>
              <a:rPr lang="en-US" sz="2400" b="1" dirty="0" smtClean="0">
                <a:latin typeface="Calibri" panose="020F0502020204030204" pitchFamily="34" charset="0"/>
                <a:ea typeface="Calibri" panose="020F0502020204030204" pitchFamily="34" charset="0"/>
                <a:cs typeface="Times New Roman" panose="02020603050405020304" pitchFamily="18" charset="0"/>
              </a:rPr>
              <a:t>Extensive </a:t>
            </a:r>
            <a:r>
              <a:rPr lang="en-US" sz="2400" b="1" dirty="0">
                <a:latin typeface="Calibri" panose="020F0502020204030204" pitchFamily="34" charset="0"/>
                <a:ea typeface="Calibri" panose="020F0502020204030204" pitchFamily="34" charset="0"/>
                <a:cs typeface="Times New Roman" panose="02020603050405020304" pitchFamily="18" charset="0"/>
              </a:rPr>
              <a:t>restoration of </a:t>
            </a:r>
            <a:r>
              <a:rPr lang="en-US" sz="2400" b="1" dirty="0" smtClean="0">
                <a:latin typeface="Calibri" panose="020F0502020204030204" pitchFamily="34" charset="0"/>
                <a:ea typeface="Calibri" panose="020F0502020204030204" pitchFamily="34" charset="0"/>
                <a:cs typeface="Times New Roman" panose="02020603050405020304" pitchFamily="18" charset="0"/>
              </a:rPr>
              <a:t>this fountain </a:t>
            </a:r>
            <a:r>
              <a:rPr lang="en-US" sz="2400" b="1" dirty="0">
                <a:latin typeface="Calibri" panose="020F0502020204030204" pitchFamily="34" charset="0"/>
                <a:ea typeface="Calibri" panose="020F0502020204030204" pitchFamily="34" charset="0"/>
                <a:cs typeface="Times New Roman" panose="02020603050405020304" pitchFamily="18" charset="0"/>
              </a:rPr>
              <a:t>and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ten sculptures </a:t>
            </a:r>
            <a:r>
              <a:rPr lang="en-US" sz="2400" b="1" dirty="0">
                <a:latin typeface="Calibri" panose="020F0502020204030204" pitchFamily="34" charset="0"/>
                <a:ea typeface="Calibri" panose="020F0502020204030204" pitchFamily="34" charset="0"/>
                <a:cs typeface="Times New Roman" panose="02020603050405020304" pitchFamily="18" charset="0"/>
              </a:rPr>
              <a:t>was completed in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April </a:t>
            </a:r>
            <a:r>
              <a:rPr lang="en-US" sz="2400" b="1" dirty="0">
                <a:latin typeface="Calibri" panose="020F0502020204030204" pitchFamily="34" charset="0"/>
                <a:ea typeface="Calibri" panose="020F0502020204030204" pitchFamily="34" charset="0"/>
                <a:cs typeface="Times New Roman" panose="02020603050405020304" pitchFamily="18" charset="0"/>
              </a:rPr>
              <a:t>2015. When the Nichols Fountain was originally installed, one of the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dolphins </a:t>
            </a:r>
            <a:r>
              <a:rPr lang="en-US" sz="2400" b="1" dirty="0">
                <a:latin typeface="Calibri" panose="020F0502020204030204" pitchFamily="34" charset="0"/>
                <a:ea typeface="Calibri" panose="020F0502020204030204" pitchFamily="34" charset="0"/>
                <a:cs typeface="Times New Roman" panose="02020603050405020304" pitchFamily="18" charset="0"/>
              </a:rPr>
              <a:t>was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missing, so a </a:t>
            </a:r>
            <a:r>
              <a:rPr lang="en-US" sz="2400" b="1" dirty="0">
                <a:latin typeface="Calibri" panose="020F0502020204030204" pitchFamily="34" charset="0"/>
                <a:ea typeface="Calibri" panose="020F0502020204030204" pitchFamily="34" charset="0"/>
                <a:cs typeface="Times New Roman" panose="02020603050405020304" pitchFamily="18" charset="0"/>
              </a:rPr>
              <a:t>replica was made.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In 2008, a Florida resident realized he had the missing dolphin and sold it to the Kansas City Parks and Recreation department. The original dolphin returned “home” as part of the 2015 restoration and now has its own pedestal alongside the fountain.</a:t>
            </a:r>
            <a:endParaRPr lang="en-US" sz="2400" b="1" dirty="0"/>
          </a:p>
        </p:txBody>
      </p:sp>
    </p:spTree>
    <p:extLst>
      <p:ext uri="{BB962C8B-B14F-4D97-AF65-F5344CB8AC3E}">
        <p14:creationId xmlns:p14="http://schemas.microsoft.com/office/powerpoint/2010/main" val="667438923"/>
      </p:ext>
    </p:extLst>
  </p:cSld>
  <p:clrMapOvr>
    <a:masterClrMapping/>
  </p:clrMapOvr>
  <mc:AlternateContent xmlns:mc="http://schemas.openxmlformats.org/markup-compatibility/2006" xmlns:p14="http://schemas.microsoft.com/office/powerpoint/2010/main">
    <mc:Choice Requires="p14">
      <p:transition spd="med" p14:dur="700" advTm="16551">
        <p:fade/>
      </p:transition>
    </mc:Choice>
    <mc:Fallback xmlns="">
      <p:transition spd="med" advTm="16551">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a:stretch>
            <a:fillRect/>
          </a:stretch>
        </p:blipFill>
        <p:spPr>
          <a:xfrm>
            <a:off x="836612" y="1738313"/>
            <a:ext cx="4467225" cy="2476500"/>
          </a:xfrm>
          <a:prstGeom prst="rect">
            <a:avLst/>
          </a:prstGeom>
        </p:spPr>
      </p:pic>
      <p:sp>
        <p:nvSpPr>
          <p:cNvPr id="4" name="Rectangle 3"/>
          <p:cNvSpPr/>
          <p:nvPr/>
        </p:nvSpPr>
        <p:spPr>
          <a:xfrm>
            <a:off x="5736430" y="1676400"/>
            <a:ext cx="6092825" cy="2677656"/>
          </a:xfrm>
          <a:prstGeom prst="rect">
            <a:avLst/>
          </a:prstGeom>
        </p:spPr>
        <p:txBody>
          <a:bodyPr>
            <a:spAutoFit/>
          </a:bodyPr>
          <a:lstStyle/>
          <a:p>
            <a:r>
              <a:rPr lang="en-US" sz="2400" b="1" dirty="0" smtClean="0">
                <a:latin typeface="Calibri" panose="020F0502020204030204" pitchFamily="34" charset="0"/>
                <a:ea typeface="Calibri" panose="020F0502020204030204" pitchFamily="34" charset="0"/>
                <a:cs typeface="Times New Roman" panose="02020603050405020304" pitchFamily="18" charset="0"/>
              </a:rPr>
              <a:t>Working </a:t>
            </a:r>
            <a:r>
              <a:rPr lang="en-US" sz="2400" b="1" dirty="0">
                <a:latin typeface="Calibri" panose="020F0502020204030204" pitchFamily="34" charset="0"/>
                <a:ea typeface="Calibri" panose="020F0502020204030204" pitchFamily="34" charset="0"/>
                <a:cs typeface="Times New Roman" panose="02020603050405020304" pitchFamily="18" charset="0"/>
              </a:rPr>
              <a:t>alongside his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friend, Ben </a:t>
            </a:r>
            <a:r>
              <a:rPr lang="en-US" sz="2400" b="1" dirty="0">
                <a:latin typeface="Calibri" panose="020F0502020204030204" pitchFamily="34" charset="0"/>
                <a:ea typeface="Calibri" panose="020F0502020204030204" pitchFamily="34" charset="0"/>
                <a:cs typeface="Times New Roman" panose="02020603050405020304" pitchFamily="18" charset="0"/>
              </a:rPr>
              <a:t>McCallister, a cardiologist at </a:t>
            </a:r>
            <a:r>
              <a:rPr lang="en-US" sz="2400" b="1" dirty="0" smtClean="0">
                <a:latin typeface="Calibri" panose="020F0502020204030204" pitchFamily="34" charset="0"/>
                <a:ea typeface="Calibri" panose="020F0502020204030204" pitchFamily="34" charset="0"/>
                <a:cs typeface="Times New Roman" panose="02020603050405020304" pitchFamily="18" charset="0"/>
              </a:rPr>
              <a:t>St. Luke’s </a:t>
            </a:r>
            <a:r>
              <a:rPr lang="en-US" sz="2400" b="1" dirty="0">
                <a:latin typeface="Calibri" panose="020F0502020204030204" pitchFamily="34" charset="0"/>
                <a:ea typeface="Calibri" panose="020F0502020204030204" pitchFamily="34" charset="0"/>
                <a:cs typeface="Times New Roman" panose="02020603050405020304" pitchFamily="18" charset="0"/>
              </a:rPr>
              <a:t>Hospital and co-founder of the Mid-America Heart Institute (the first heart hospital built in the United States),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Nichols began restoration </a:t>
            </a:r>
            <a:r>
              <a:rPr lang="en-US" sz="2400" b="1" dirty="0">
                <a:latin typeface="Calibri" panose="020F0502020204030204" pitchFamily="34" charset="0"/>
                <a:ea typeface="Calibri" panose="020F0502020204030204" pitchFamily="34" charset="0"/>
                <a:cs typeface="Times New Roman" panose="02020603050405020304" pitchFamily="18" charset="0"/>
              </a:rPr>
              <a:t>of Mill Creek </a:t>
            </a:r>
            <a:r>
              <a:rPr lang="en-US" sz="2400" b="1" dirty="0" smtClean="0">
                <a:latin typeface="Calibri" panose="020F0502020204030204" pitchFamily="34" charset="0"/>
                <a:ea typeface="Calibri" panose="020F0502020204030204" pitchFamily="34" charset="0"/>
                <a:cs typeface="Times New Roman" panose="02020603050405020304" pitchFamily="18" charset="0"/>
              </a:rPr>
              <a:t>Park near the Plaza </a:t>
            </a:r>
            <a:r>
              <a:rPr lang="en-US" sz="2400" b="1" dirty="0">
                <a:latin typeface="Calibri" panose="020F0502020204030204" pitchFamily="34" charset="0"/>
                <a:ea typeface="Calibri" panose="020F0502020204030204" pitchFamily="34" charset="0"/>
                <a:cs typeface="Times New Roman" panose="02020603050405020304" pitchFamily="18" charset="0"/>
              </a:rPr>
              <a:t>and St. Luke’s Hospital.  </a:t>
            </a:r>
            <a:endParaRPr lang="en-US" sz="2400" b="1" dirty="0"/>
          </a:p>
        </p:txBody>
      </p:sp>
    </p:spTree>
    <p:extLst>
      <p:ext uri="{BB962C8B-B14F-4D97-AF65-F5344CB8AC3E}">
        <p14:creationId xmlns:p14="http://schemas.microsoft.com/office/powerpoint/2010/main" val="2290766023"/>
      </p:ext>
    </p:extLst>
  </p:cSld>
  <p:clrMapOvr>
    <a:masterClrMapping/>
  </p:clrMapOvr>
  <mc:AlternateContent xmlns:mc="http://schemas.openxmlformats.org/markup-compatibility/2006" xmlns:p14="http://schemas.microsoft.com/office/powerpoint/2010/main">
    <mc:Choice Requires="p14">
      <p:transition spd="med" p14:dur="700" advTm="11505">
        <p:fade/>
      </p:transition>
    </mc:Choice>
    <mc:Fallback xmlns="">
      <p:transition spd="med" advTm="11505">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7012" y="6181725"/>
            <a:ext cx="12039599" cy="990600"/>
          </a:xfrm>
        </p:spPr>
        <p:txBody>
          <a:bodyPr>
            <a:normAutofit/>
          </a:bodyPr>
          <a:lstStyle/>
          <a:p>
            <a:r>
              <a:rPr lang="en-US" b="1" dirty="0"/>
              <a:t>Mr. Nichols and the J.C. Nichols Company</a:t>
            </a:r>
          </a:p>
        </p:txBody>
      </p:sp>
      <p:sp>
        <p:nvSpPr>
          <p:cNvPr id="2" name="Title 1"/>
          <p:cNvSpPr>
            <a:spLocks noGrp="1"/>
          </p:cNvSpPr>
          <p:nvPr>
            <p:ph type="ctrTitle"/>
          </p:nvPr>
        </p:nvSpPr>
        <p:spPr>
          <a:xfrm>
            <a:off x="2436812" y="30480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a:stretch>
            <a:fillRect/>
          </a:stretch>
        </p:blipFill>
        <p:spPr>
          <a:xfrm>
            <a:off x="836612" y="1738313"/>
            <a:ext cx="4467225" cy="2476500"/>
          </a:xfrm>
          <a:prstGeom prst="rect">
            <a:avLst/>
          </a:prstGeom>
        </p:spPr>
      </p:pic>
      <p:sp>
        <p:nvSpPr>
          <p:cNvPr id="4" name="Rectangle 3"/>
          <p:cNvSpPr/>
          <p:nvPr/>
        </p:nvSpPr>
        <p:spPr>
          <a:xfrm>
            <a:off x="5736431" y="1871008"/>
            <a:ext cx="5539581" cy="1938992"/>
          </a:xfrm>
          <a:prstGeom prst="rect">
            <a:avLst/>
          </a:prstGeom>
        </p:spPr>
        <p:txBody>
          <a:bodyPr wrap="square">
            <a:spAutoFit/>
          </a:bodyPr>
          <a:lstStyle/>
          <a:p>
            <a:r>
              <a:rPr lang="en-US" sz="2400" b="1" dirty="0" smtClean="0">
                <a:latin typeface="Calibri" panose="020F0502020204030204" pitchFamily="34" charset="0"/>
                <a:ea typeface="Calibri" panose="020F0502020204030204" pitchFamily="34" charset="0"/>
                <a:cs typeface="Times New Roman" panose="02020603050405020304" pitchFamily="18" charset="0"/>
              </a:rPr>
              <a:t>Restoration </a:t>
            </a:r>
            <a:r>
              <a:rPr lang="en-US" sz="2400" b="1" dirty="0">
                <a:latin typeface="Calibri" panose="020F0502020204030204" pitchFamily="34" charset="0"/>
                <a:ea typeface="Calibri" panose="020F0502020204030204" pitchFamily="34" charset="0"/>
                <a:cs typeface="Times New Roman" panose="02020603050405020304" pitchFamily="18" charset="0"/>
              </a:rPr>
              <a:t>and improvement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continue through the </a:t>
            </a:r>
            <a:r>
              <a:rPr lang="en-US" sz="2400" b="1" dirty="0">
                <a:latin typeface="Calibri" panose="020F0502020204030204" pitchFamily="34" charset="0"/>
                <a:ea typeface="Calibri" panose="020F0502020204030204" pitchFamily="34" charset="0"/>
                <a:cs typeface="Times New Roman" panose="02020603050405020304" pitchFamily="18" charset="0"/>
              </a:rPr>
              <a:t>Mill Creek Park Association,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an organization Nichols </a:t>
            </a:r>
            <a:r>
              <a:rPr lang="en-US" sz="2400" b="1" dirty="0">
                <a:latin typeface="Calibri" panose="020F0502020204030204" pitchFamily="34" charset="0"/>
                <a:ea typeface="Calibri" panose="020F0502020204030204" pitchFamily="34" charset="0"/>
                <a:cs typeface="Times New Roman" panose="02020603050405020304" pitchFamily="18" charset="0"/>
              </a:rPr>
              <a:t>and McCallister founded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with the Kansas City Department </a:t>
            </a:r>
            <a:r>
              <a:rPr lang="en-US" sz="2400" b="1" dirty="0">
                <a:latin typeface="Calibri" panose="020F0502020204030204" pitchFamily="34" charset="0"/>
                <a:ea typeface="Calibri" panose="020F0502020204030204" pitchFamily="34" charset="0"/>
                <a:cs typeface="Times New Roman" panose="02020603050405020304" pitchFamily="18" charset="0"/>
              </a:rPr>
              <a:t>of Parks and Recreation. </a:t>
            </a:r>
            <a:endParaRPr lang="en-US" sz="2400" b="1" dirty="0"/>
          </a:p>
        </p:txBody>
      </p:sp>
    </p:spTree>
    <p:extLst>
      <p:ext uri="{BB962C8B-B14F-4D97-AF65-F5344CB8AC3E}">
        <p14:creationId xmlns:p14="http://schemas.microsoft.com/office/powerpoint/2010/main" val="2193565417"/>
      </p:ext>
    </p:extLst>
  </p:cSld>
  <p:clrMapOvr>
    <a:masterClrMapping/>
  </p:clrMapOvr>
  <mc:AlternateContent xmlns:mc="http://schemas.openxmlformats.org/markup-compatibility/2006" xmlns:p14="http://schemas.microsoft.com/office/powerpoint/2010/main">
    <mc:Choice Requires="p14">
      <p:transition spd="med" p14:dur="700" advTm="6106">
        <p:fade/>
      </p:transition>
    </mc:Choice>
    <mc:Fallback xmlns="">
      <p:transition spd="med" advTm="6106">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51613" y="6172200"/>
            <a:ext cx="12039599" cy="990600"/>
          </a:xfrm>
        </p:spPr>
        <p:txBody>
          <a:bodyPr>
            <a:normAutofit/>
          </a:bodyPr>
          <a:lstStyle/>
          <a:p>
            <a:r>
              <a:rPr lang="en-US" b="1" dirty="0" smtClean="0"/>
              <a:t>Contributions to umkc</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8" name="Picture 7"/>
          <p:cNvPicPr/>
          <p:nvPr/>
        </p:nvPicPr>
        <p:blipFill>
          <a:blip r:embed="rId2"/>
          <a:stretch>
            <a:fillRect/>
          </a:stretch>
        </p:blipFill>
        <p:spPr>
          <a:xfrm>
            <a:off x="989012" y="762000"/>
            <a:ext cx="3429000" cy="4538345"/>
          </a:xfrm>
          <a:prstGeom prst="rect">
            <a:avLst/>
          </a:prstGeom>
        </p:spPr>
      </p:pic>
    </p:spTree>
    <p:extLst>
      <p:ext uri="{BB962C8B-B14F-4D97-AF65-F5344CB8AC3E}">
        <p14:creationId xmlns:p14="http://schemas.microsoft.com/office/powerpoint/2010/main" val="2316641622"/>
      </p:ext>
    </p:extLst>
  </p:cSld>
  <p:clrMapOvr>
    <a:masterClrMapping/>
  </p:clrMapOvr>
  <mc:AlternateContent xmlns:mc="http://schemas.openxmlformats.org/markup-compatibility/2006" xmlns:p14="http://schemas.microsoft.com/office/powerpoint/2010/main">
    <mc:Choice Requires="p14">
      <p:transition spd="med" p14:dur="700" advTm="3772">
        <p:fade/>
      </p:transition>
    </mc:Choice>
    <mc:Fallback xmlns="">
      <p:transition spd="med" advTm="3772">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51613" y="6172200"/>
            <a:ext cx="12039599" cy="990600"/>
          </a:xfrm>
        </p:spPr>
        <p:txBody>
          <a:bodyPr>
            <a:normAutofit/>
          </a:bodyPr>
          <a:lstStyle/>
          <a:p>
            <a:r>
              <a:rPr lang="en-US" b="1" dirty="0" smtClean="0"/>
              <a:t>Contributions to umkc</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03018" y="989022"/>
            <a:ext cx="6400800" cy="3785652"/>
          </a:xfrm>
          <a:prstGeom prst="rect">
            <a:avLst/>
          </a:prstGeom>
          <a:noFill/>
        </p:spPr>
        <p:txBody>
          <a:bodyPr wrap="square" rtlCol="0">
            <a:spAutoFit/>
          </a:bodyPr>
          <a:lstStyle/>
          <a:p>
            <a:pPr lvl="0"/>
            <a:r>
              <a:rPr lang="en-US" sz="2400" b="1" dirty="0">
                <a:latin typeface="Calibri" panose="020F0502020204030204" pitchFamily="34" charset="0"/>
              </a:rPr>
              <a:t>An active participant in the suburban growth of Kansas City, </a:t>
            </a:r>
            <a:r>
              <a:rPr lang="en-US" sz="2400" b="1" dirty="0" smtClean="0">
                <a:latin typeface="Calibri" panose="020F0502020204030204" pitchFamily="34" charset="0"/>
              </a:rPr>
              <a:t>Nichols </a:t>
            </a:r>
            <a:r>
              <a:rPr lang="en-US" sz="2400" b="1" dirty="0">
                <a:latin typeface="Calibri" panose="020F0502020204030204" pitchFamily="34" charset="0"/>
              </a:rPr>
              <a:t>understood the importance of preserving </a:t>
            </a:r>
            <a:r>
              <a:rPr lang="en-US" sz="2400" b="1" dirty="0" smtClean="0">
                <a:latin typeface="Calibri" panose="020F0502020204030204" pitchFamily="34" charset="0"/>
              </a:rPr>
              <a:t>and enhancing the </a:t>
            </a:r>
            <a:r>
              <a:rPr lang="en-US" sz="2400" b="1" dirty="0">
                <a:latin typeface="Calibri" panose="020F0502020204030204" pitchFamily="34" charset="0"/>
              </a:rPr>
              <a:t>cultural core of the city, particularly around the Nelson-Atkins Museum, UMKC and the Midwest Research Institute (MRI</a:t>
            </a:r>
            <a:r>
              <a:rPr lang="en-US" sz="2400" b="1" dirty="0" smtClean="0">
                <a:latin typeface="Calibri" panose="020F0502020204030204" pitchFamily="34" charset="0"/>
              </a:rPr>
              <a:t>). </a:t>
            </a:r>
          </a:p>
          <a:p>
            <a:pPr lvl="0"/>
            <a:endParaRPr lang="en-US" sz="2400" b="1" dirty="0">
              <a:latin typeface="Calibri" panose="020F0502020204030204" pitchFamily="34" charset="0"/>
            </a:endParaRPr>
          </a:p>
          <a:p>
            <a:r>
              <a:rPr lang="en-US" sz="2400" b="1" dirty="0" smtClean="0">
                <a:latin typeface="Calibri" panose="020F0502020204030204" pitchFamily="34" charset="0"/>
              </a:rPr>
              <a:t>Because he </a:t>
            </a:r>
            <a:r>
              <a:rPr lang="en-US" sz="2400" b="1" dirty="0">
                <a:latin typeface="Calibri" panose="020F0502020204030204" pitchFamily="34" charset="0"/>
              </a:rPr>
              <a:t>believed that every great city should have a great </a:t>
            </a:r>
            <a:r>
              <a:rPr lang="en-US" sz="2400" b="1" dirty="0" smtClean="0">
                <a:latin typeface="Calibri" panose="020F0502020204030204" pitchFamily="34" charset="0"/>
              </a:rPr>
              <a:t>university, Nichols served as a UMKC Trustee </a:t>
            </a:r>
            <a:r>
              <a:rPr lang="en-US" sz="2400" b="1" dirty="0">
                <a:latin typeface="Calibri" panose="020F0502020204030204" pitchFamily="34" charset="0"/>
              </a:rPr>
              <a:t>for more than 30 years.  </a:t>
            </a:r>
            <a:endParaRPr lang="en-US" dirty="0"/>
          </a:p>
        </p:txBody>
      </p:sp>
      <p:pic>
        <p:nvPicPr>
          <p:cNvPr id="8" name="Picture 7"/>
          <p:cNvPicPr/>
          <p:nvPr/>
        </p:nvPicPr>
        <p:blipFill>
          <a:blip r:embed="rId2"/>
          <a:stretch>
            <a:fillRect/>
          </a:stretch>
        </p:blipFill>
        <p:spPr>
          <a:xfrm>
            <a:off x="989012" y="762000"/>
            <a:ext cx="3429000" cy="4538345"/>
          </a:xfrm>
          <a:prstGeom prst="rect">
            <a:avLst/>
          </a:prstGeom>
        </p:spPr>
      </p:pic>
    </p:spTree>
    <p:extLst>
      <p:ext uri="{BB962C8B-B14F-4D97-AF65-F5344CB8AC3E}">
        <p14:creationId xmlns:p14="http://schemas.microsoft.com/office/powerpoint/2010/main" val="3416010281"/>
      </p:ext>
    </p:extLst>
  </p:cSld>
  <p:clrMapOvr>
    <a:masterClrMapping/>
  </p:clrMapOvr>
  <mc:AlternateContent xmlns:mc="http://schemas.openxmlformats.org/markup-compatibility/2006" xmlns:p14="http://schemas.microsoft.com/office/powerpoint/2010/main">
    <mc:Choice Requires="p14">
      <p:transition spd="med" p14:dur="700" advTm="11938">
        <p:fade/>
      </p:transition>
    </mc:Choice>
    <mc:Fallback xmlns="">
      <p:transition spd="med" advTm="11938">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51613" y="6172200"/>
            <a:ext cx="12039599" cy="990600"/>
          </a:xfrm>
        </p:spPr>
        <p:txBody>
          <a:bodyPr>
            <a:normAutofit/>
          </a:bodyPr>
          <a:lstStyle/>
          <a:p>
            <a:r>
              <a:rPr lang="en-US" b="1" dirty="0" smtClean="0"/>
              <a:t>Contributions to umkc</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03812" y="1577876"/>
            <a:ext cx="6705600" cy="2308324"/>
          </a:xfrm>
          <a:prstGeom prst="rect">
            <a:avLst/>
          </a:prstGeom>
          <a:noFill/>
        </p:spPr>
        <p:txBody>
          <a:bodyPr wrap="square" rtlCol="0">
            <a:spAutoFit/>
          </a:bodyPr>
          <a:lstStyle/>
          <a:p>
            <a:r>
              <a:rPr lang="en-US" sz="2400" b="1" dirty="0" smtClean="0">
                <a:latin typeface="Calibri" panose="020F0502020204030204" pitchFamily="34" charset="0"/>
              </a:rPr>
              <a:t>Nichols, like </a:t>
            </a:r>
            <a:r>
              <a:rPr lang="en-US" sz="2400" b="1" dirty="0">
                <a:latin typeface="Calibri" panose="020F0502020204030204" pitchFamily="34" charset="0"/>
              </a:rPr>
              <a:t>his father, took the long view, creating neighborhoods with community </a:t>
            </a:r>
            <a:r>
              <a:rPr lang="en-US" sz="2400" b="1" dirty="0" smtClean="0">
                <a:latin typeface="Calibri" panose="020F0502020204030204" pitchFamily="34" charset="0"/>
              </a:rPr>
              <a:t>assets, </a:t>
            </a:r>
            <a:r>
              <a:rPr lang="en-US" sz="2400" b="1" dirty="0">
                <a:latin typeface="Calibri" panose="020F0502020204030204" pitchFamily="34" charset="0"/>
              </a:rPr>
              <a:t>such as schools, churches, </a:t>
            </a:r>
            <a:r>
              <a:rPr lang="en-US" sz="2400" b="1" dirty="0" smtClean="0">
                <a:latin typeface="Calibri" panose="020F0502020204030204" pitchFamily="34" charset="0"/>
              </a:rPr>
              <a:t>parks </a:t>
            </a:r>
            <a:r>
              <a:rPr lang="en-US" sz="2400" b="1" dirty="0">
                <a:latin typeface="Calibri" panose="020F0502020204030204" pitchFamily="34" charset="0"/>
              </a:rPr>
              <a:t>and shopping </a:t>
            </a:r>
            <a:r>
              <a:rPr lang="en-US" sz="2400" b="1" dirty="0" smtClean="0">
                <a:latin typeface="Calibri" panose="020F0502020204030204" pitchFamily="34" charset="0"/>
              </a:rPr>
              <a:t>areas that could evolve and succeed </a:t>
            </a:r>
            <a:r>
              <a:rPr lang="en-US" sz="2400" b="1" dirty="0">
                <a:latin typeface="Calibri" panose="020F0502020204030204" pitchFamily="34" charset="0"/>
              </a:rPr>
              <a:t>through time.  He knew that the </a:t>
            </a:r>
            <a:r>
              <a:rPr lang="en-US" sz="2400" b="1" dirty="0" smtClean="0">
                <a:latin typeface="Calibri" panose="020F0502020204030204" pitchFamily="34" charset="0"/>
              </a:rPr>
              <a:t>university </a:t>
            </a:r>
            <a:r>
              <a:rPr lang="en-US" sz="2400" b="1" dirty="0">
                <a:latin typeface="Calibri" panose="020F0502020204030204" pitchFamily="34" charset="0"/>
              </a:rPr>
              <a:t>would need additional land to grow </a:t>
            </a:r>
            <a:r>
              <a:rPr lang="en-US" sz="2400" b="1" dirty="0" smtClean="0">
                <a:latin typeface="Calibri" panose="020F0502020204030204" pitchFamily="34" charset="0"/>
              </a:rPr>
              <a:t>both </a:t>
            </a:r>
            <a:r>
              <a:rPr lang="en-US" sz="2400" b="1" dirty="0">
                <a:latin typeface="Calibri" panose="020F0502020204030204" pitchFamily="34" charset="0"/>
              </a:rPr>
              <a:t>in offerings and </a:t>
            </a:r>
            <a:r>
              <a:rPr lang="en-US" sz="2400" b="1" dirty="0" smtClean="0">
                <a:latin typeface="Calibri" panose="020F0502020204030204" pitchFamily="34" charset="0"/>
              </a:rPr>
              <a:t>excellence. </a:t>
            </a:r>
            <a:endParaRPr lang="en-US" sz="2400" b="1" dirty="0">
              <a:latin typeface="Calibri" panose="020F0502020204030204" pitchFamily="34" charset="0"/>
            </a:endParaRPr>
          </a:p>
        </p:txBody>
      </p:sp>
      <p:pic>
        <p:nvPicPr>
          <p:cNvPr id="8" name="Picture 7"/>
          <p:cNvPicPr/>
          <p:nvPr/>
        </p:nvPicPr>
        <p:blipFill>
          <a:blip r:embed="rId2"/>
          <a:stretch>
            <a:fillRect/>
          </a:stretch>
        </p:blipFill>
        <p:spPr>
          <a:xfrm>
            <a:off x="989012" y="762000"/>
            <a:ext cx="3429000" cy="4538345"/>
          </a:xfrm>
          <a:prstGeom prst="rect">
            <a:avLst/>
          </a:prstGeom>
        </p:spPr>
      </p:pic>
    </p:spTree>
    <p:extLst>
      <p:ext uri="{BB962C8B-B14F-4D97-AF65-F5344CB8AC3E}">
        <p14:creationId xmlns:p14="http://schemas.microsoft.com/office/powerpoint/2010/main" val="1701395003"/>
      </p:ext>
    </p:extLst>
  </p:cSld>
  <p:clrMapOvr>
    <a:masterClrMapping/>
  </p:clrMapOvr>
  <mc:AlternateContent xmlns:mc="http://schemas.openxmlformats.org/markup-compatibility/2006" xmlns:p14="http://schemas.microsoft.com/office/powerpoint/2010/main">
    <mc:Choice Requires="p14">
      <p:transition spd="med" p14:dur="700" advTm="9067">
        <p:fade/>
      </p:transition>
    </mc:Choice>
    <mc:Fallback xmlns="">
      <p:transition spd="med" advTm="9067">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51613" y="6172200"/>
            <a:ext cx="12039599" cy="990600"/>
          </a:xfrm>
        </p:spPr>
        <p:txBody>
          <a:bodyPr>
            <a:normAutofit/>
          </a:bodyPr>
          <a:lstStyle/>
          <a:p>
            <a:r>
              <a:rPr lang="en-US" b="1" dirty="0" smtClean="0"/>
              <a:t>Contributions to umkc</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03812" y="1794808"/>
            <a:ext cx="6705600" cy="1938992"/>
          </a:xfrm>
          <a:prstGeom prst="rect">
            <a:avLst/>
          </a:prstGeom>
          <a:noFill/>
        </p:spPr>
        <p:txBody>
          <a:bodyPr wrap="square" rtlCol="0">
            <a:spAutoFit/>
          </a:bodyPr>
          <a:lstStyle/>
          <a:p>
            <a:r>
              <a:rPr lang="en-US" sz="2400" b="1" dirty="0" smtClean="0">
                <a:latin typeface="Calibri" panose="020F0502020204030204" pitchFamily="34" charset="0"/>
              </a:rPr>
              <a:t>Rather than build vertically, a more expensive method and one incompatible with the neighborhood, Nichols led </a:t>
            </a:r>
            <a:r>
              <a:rPr lang="en-US" sz="2400" b="1" dirty="0">
                <a:latin typeface="Calibri" panose="020F0502020204030204" pitchFamily="34" charset="0"/>
              </a:rPr>
              <a:t>the effort to acquire land for </a:t>
            </a:r>
            <a:r>
              <a:rPr lang="en-US" sz="2400" b="1" dirty="0" smtClean="0">
                <a:latin typeface="Calibri" panose="020F0502020204030204" pitchFamily="34" charset="0"/>
              </a:rPr>
              <a:t>UMKC’s future, increasing </a:t>
            </a:r>
            <a:r>
              <a:rPr lang="en-US" sz="2400" b="1" dirty="0">
                <a:latin typeface="Calibri" panose="020F0502020204030204" pitchFamily="34" charset="0"/>
              </a:rPr>
              <a:t>the campus from a 75-acre site to approximately </a:t>
            </a:r>
            <a:r>
              <a:rPr lang="en-US" sz="2400" b="1" dirty="0" smtClean="0">
                <a:latin typeface="Calibri" panose="020F0502020204030204" pitchFamily="34" charset="0"/>
              </a:rPr>
              <a:t>225 acres</a:t>
            </a:r>
            <a:r>
              <a:rPr lang="en-US" sz="2400" b="1" dirty="0">
                <a:latin typeface="Calibri" panose="020F0502020204030204" pitchFamily="34" charset="0"/>
              </a:rPr>
              <a:t>. </a:t>
            </a:r>
          </a:p>
        </p:txBody>
      </p:sp>
      <p:pic>
        <p:nvPicPr>
          <p:cNvPr id="8" name="Picture 7"/>
          <p:cNvPicPr/>
          <p:nvPr/>
        </p:nvPicPr>
        <p:blipFill>
          <a:blip r:embed="rId2"/>
          <a:stretch>
            <a:fillRect/>
          </a:stretch>
        </p:blipFill>
        <p:spPr>
          <a:xfrm>
            <a:off x="989012" y="762000"/>
            <a:ext cx="3429000" cy="4538345"/>
          </a:xfrm>
          <a:prstGeom prst="rect">
            <a:avLst/>
          </a:prstGeom>
        </p:spPr>
      </p:pic>
    </p:spTree>
    <p:extLst>
      <p:ext uri="{BB962C8B-B14F-4D97-AF65-F5344CB8AC3E}">
        <p14:creationId xmlns:p14="http://schemas.microsoft.com/office/powerpoint/2010/main" val="3480255330"/>
      </p:ext>
    </p:extLst>
  </p:cSld>
  <p:clrMapOvr>
    <a:masterClrMapping/>
  </p:clrMapOvr>
  <mc:AlternateContent xmlns:mc="http://schemas.openxmlformats.org/markup-compatibility/2006" xmlns:p14="http://schemas.microsoft.com/office/powerpoint/2010/main">
    <mc:Choice Requires="p14">
      <p:transition spd="med" p14:dur="700" advTm="7718">
        <p:fade/>
      </p:transition>
    </mc:Choice>
    <mc:Fallback xmlns="">
      <p:transition spd="med" advTm="7718">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51613" y="6172200"/>
            <a:ext cx="12039599" cy="990600"/>
          </a:xfrm>
        </p:spPr>
        <p:txBody>
          <a:bodyPr>
            <a:normAutofit/>
          </a:bodyPr>
          <a:lstStyle/>
          <a:p>
            <a:r>
              <a:rPr lang="en-US" b="1" dirty="0" smtClean="0"/>
              <a:t>Contributions to umkc</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a:blip r:embed="rId2"/>
          <a:stretch>
            <a:fillRect/>
          </a:stretch>
        </p:blipFill>
        <p:spPr>
          <a:xfrm>
            <a:off x="379412" y="1424622"/>
            <a:ext cx="5210175" cy="3094355"/>
          </a:xfrm>
          <a:prstGeom prst="rect">
            <a:avLst/>
          </a:prstGeom>
        </p:spPr>
      </p:pic>
      <p:sp>
        <p:nvSpPr>
          <p:cNvPr id="4" name="Rectangle 3"/>
          <p:cNvSpPr/>
          <p:nvPr/>
        </p:nvSpPr>
        <p:spPr>
          <a:xfrm>
            <a:off x="5955506" y="1450022"/>
            <a:ext cx="5867400" cy="3046988"/>
          </a:xfrm>
          <a:prstGeom prst="rect">
            <a:avLst/>
          </a:prstGeom>
        </p:spPr>
        <p:txBody>
          <a:bodyPr wrap="square">
            <a:spAutoFit/>
          </a:bodyPr>
          <a:lstStyle/>
          <a:p>
            <a:r>
              <a:rPr lang="en-US" sz="2400" b="1" dirty="0">
                <a:latin typeface="Calibri" panose="020F0502020204030204" pitchFamily="34" charset="0"/>
                <a:ea typeface="Calibri" panose="020F0502020204030204" pitchFamily="34" charset="0"/>
                <a:cs typeface="Arial" panose="020B0604020202020204" pitchFamily="34" charset="0"/>
              </a:rPr>
              <a:t>During the 1980s, Nichols was responsible for more than $3 million in personal and </a:t>
            </a:r>
            <a:r>
              <a:rPr lang="en-US" sz="2400" b="1" dirty="0" smtClean="0">
                <a:latin typeface="Calibri" panose="020F0502020204030204" pitchFamily="34" charset="0"/>
                <a:ea typeface="Calibri" panose="020F0502020204030204" pitchFamily="34" charset="0"/>
                <a:cs typeface="Arial" panose="020B0604020202020204" pitchFamily="34" charset="0"/>
              </a:rPr>
              <a:t>company gifts </a:t>
            </a:r>
            <a:r>
              <a:rPr lang="en-US" sz="2400" b="1" dirty="0">
                <a:latin typeface="Calibri" panose="020F0502020204030204" pitchFamily="34" charset="0"/>
                <a:ea typeface="Calibri" panose="020F0502020204030204" pitchFamily="34" charset="0"/>
                <a:cs typeface="Arial" panose="020B0604020202020204" pitchFamily="34" charset="0"/>
              </a:rPr>
              <a:t>to UMKC, including a </a:t>
            </a:r>
            <a:r>
              <a:rPr lang="en-US" sz="2400" b="1" dirty="0" smtClean="0">
                <a:latin typeface="Calibri" panose="020F0502020204030204" pitchFamily="34" charset="0"/>
                <a:ea typeface="Calibri" panose="020F0502020204030204" pitchFamily="34" charset="0"/>
                <a:cs typeface="Arial" panose="020B0604020202020204" pitchFamily="34" charset="0"/>
              </a:rPr>
              <a:t>donation </a:t>
            </a:r>
            <a:r>
              <a:rPr lang="en-US" sz="2400" b="1" dirty="0">
                <a:latin typeface="Calibri" panose="020F0502020204030204" pitchFamily="34" charset="0"/>
                <a:ea typeface="Calibri" panose="020F0502020204030204" pitchFamily="34" charset="0"/>
                <a:cs typeface="Arial" panose="020B0604020202020204" pitchFamily="34" charset="0"/>
              </a:rPr>
              <a:t>to help fund the expansion of the </a:t>
            </a:r>
            <a:r>
              <a:rPr lang="en-US" sz="2400" b="1" dirty="0" smtClean="0">
                <a:latin typeface="Calibri" panose="020F0502020204030204" pitchFamily="34" charset="0"/>
                <a:ea typeface="Calibri" panose="020F0502020204030204" pitchFamily="34" charset="0"/>
                <a:cs typeface="Arial" panose="020B0604020202020204" pitchFamily="34" charset="0"/>
              </a:rPr>
              <a:t>library. In 1989, t</a:t>
            </a:r>
            <a:r>
              <a:rPr lang="en-US" sz="2400" b="1" dirty="0" smtClean="0">
                <a:latin typeface="Calibri" panose="020F0502020204030204" pitchFamily="34" charset="0"/>
              </a:rPr>
              <a:t>he University of Missouri </a:t>
            </a:r>
            <a:r>
              <a:rPr lang="en-US" sz="2400" b="1" dirty="0">
                <a:latin typeface="Calibri" panose="020F0502020204030204" pitchFamily="34" charset="0"/>
              </a:rPr>
              <a:t>Board of Curators voted to change the name of the UMKC General Library to the Miller Nichols </a:t>
            </a:r>
            <a:r>
              <a:rPr lang="en-US" sz="2400" b="1" dirty="0" smtClean="0">
                <a:latin typeface="Calibri" panose="020F0502020204030204" pitchFamily="34" charset="0"/>
              </a:rPr>
              <a:t>Library.</a:t>
            </a:r>
            <a:endParaRPr lang="en-US" sz="2400" b="1" dirty="0">
              <a:latin typeface="Calibri" panose="020F0502020204030204" pitchFamily="34" charset="0"/>
            </a:endParaRPr>
          </a:p>
        </p:txBody>
      </p:sp>
    </p:spTree>
    <p:extLst>
      <p:ext uri="{BB962C8B-B14F-4D97-AF65-F5344CB8AC3E}">
        <p14:creationId xmlns:p14="http://schemas.microsoft.com/office/powerpoint/2010/main" val="4231442387"/>
      </p:ext>
    </p:extLst>
  </p:cSld>
  <p:clrMapOvr>
    <a:masterClrMapping/>
  </p:clrMapOvr>
  <mc:AlternateContent xmlns:mc="http://schemas.openxmlformats.org/markup-compatibility/2006" xmlns:p14="http://schemas.microsoft.com/office/powerpoint/2010/main">
    <mc:Choice Requires="p14">
      <p:transition spd="med" p14:dur="700" advTm="11832">
        <p:fade/>
      </p:transition>
    </mc:Choice>
    <mc:Fallback xmlns="">
      <p:transition spd="med" advTm="11832">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551613" y="6172200"/>
            <a:ext cx="12039599" cy="990600"/>
          </a:xfrm>
        </p:spPr>
        <p:txBody>
          <a:bodyPr>
            <a:normAutofit/>
          </a:bodyPr>
          <a:lstStyle/>
          <a:p>
            <a:r>
              <a:rPr lang="en-US" b="1" dirty="0" smtClean="0"/>
              <a:t>Contributions to umkc</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4" name="Rectangle 3"/>
          <p:cNvSpPr/>
          <p:nvPr/>
        </p:nvSpPr>
        <p:spPr>
          <a:xfrm>
            <a:off x="5713412" y="1073140"/>
            <a:ext cx="6182519" cy="3416320"/>
          </a:xfrm>
          <a:prstGeom prst="rect">
            <a:avLst/>
          </a:prstGeom>
        </p:spPr>
        <p:txBody>
          <a:bodyPr wrap="square">
            <a:spAutoFit/>
          </a:bodyPr>
          <a:lstStyle/>
          <a:p>
            <a:r>
              <a:rPr lang="en-US" sz="2400" b="1" dirty="0">
                <a:latin typeface="Calibri" panose="020F0502020204030204" pitchFamily="34" charset="0"/>
              </a:rPr>
              <a:t>Nichols’ legacy </a:t>
            </a:r>
            <a:r>
              <a:rPr lang="en-US" sz="2400" b="1" dirty="0" smtClean="0">
                <a:latin typeface="Calibri" panose="020F0502020204030204" pitchFamily="34" charset="0"/>
              </a:rPr>
              <a:t>continued </a:t>
            </a:r>
            <a:r>
              <a:rPr lang="en-US" sz="2400" b="1" dirty="0">
                <a:latin typeface="Calibri" panose="020F0502020204030204" pitchFamily="34" charset="0"/>
              </a:rPr>
              <a:t>with the addition of the </a:t>
            </a:r>
            <a:r>
              <a:rPr lang="en-US" sz="2400" b="1" dirty="0" smtClean="0">
                <a:latin typeface="Calibri" panose="020F0502020204030204" pitchFamily="34" charset="0"/>
              </a:rPr>
              <a:t>Robot, a book retrieval system, to the Miller Nichols Library. It became a “change </a:t>
            </a:r>
            <a:r>
              <a:rPr lang="en-US" sz="2400" b="1" dirty="0">
                <a:latin typeface="Calibri" panose="020F0502020204030204" pitchFamily="34" charset="0"/>
              </a:rPr>
              <a:t>agent” for the </a:t>
            </a:r>
            <a:r>
              <a:rPr lang="en-US" sz="2400" b="1" dirty="0" smtClean="0">
                <a:latin typeface="Calibri" panose="020F0502020204030204" pitchFamily="34" charset="0"/>
              </a:rPr>
              <a:t>Library’s transformation</a:t>
            </a:r>
            <a:r>
              <a:rPr lang="en-US" sz="2400" b="1" dirty="0">
                <a:latin typeface="Calibri" panose="020F0502020204030204" pitchFamily="34" charset="0"/>
              </a:rPr>
              <a:t>.  The most recent </a:t>
            </a:r>
            <a:r>
              <a:rPr lang="en-US" sz="2400" b="1" dirty="0" smtClean="0">
                <a:latin typeface="Calibri" panose="020F0502020204030204" pitchFamily="34" charset="0"/>
              </a:rPr>
              <a:t>addition, the </a:t>
            </a:r>
            <a:r>
              <a:rPr lang="en-US" sz="2400" b="1" dirty="0">
                <a:latin typeface="Calibri" panose="020F0502020204030204" pitchFamily="34" charset="0"/>
              </a:rPr>
              <a:t>Miller Nichols Learning </a:t>
            </a:r>
            <a:r>
              <a:rPr lang="en-US" sz="2400" b="1" dirty="0" smtClean="0">
                <a:latin typeface="Calibri" panose="020F0502020204030204" pitchFamily="34" charset="0"/>
              </a:rPr>
              <a:t>Center, </a:t>
            </a:r>
            <a:r>
              <a:rPr lang="en-US" sz="2400" b="1" dirty="0">
                <a:latin typeface="Calibri" panose="020F0502020204030204" pitchFamily="34" charset="0"/>
              </a:rPr>
              <a:t>was completed in August </a:t>
            </a:r>
            <a:r>
              <a:rPr lang="en-US" sz="2400" b="1" dirty="0" smtClean="0">
                <a:latin typeface="Calibri" panose="020F0502020204030204" pitchFamily="34" charset="0"/>
              </a:rPr>
              <a:t>2013. Ongoing </a:t>
            </a:r>
            <a:r>
              <a:rPr lang="en-US" sz="2400" b="1" dirty="0">
                <a:latin typeface="Calibri" panose="020F0502020204030204" pitchFamily="34" charset="0"/>
              </a:rPr>
              <a:t>renovations at the Library </a:t>
            </a:r>
            <a:r>
              <a:rPr lang="en-US" sz="2400" b="1" dirty="0" smtClean="0">
                <a:latin typeface="Calibri" panose="020F0502020204030204" pitchFamily="34" charset="0"/>
              </a:rPr>
              <a:t>will improve </a:t>
            </a:r>
            <a:r>
              <a:rPr lang="en-US" sz="2400" b="1" dirty="0">
                <a:latin typeface="Calibri" panose="020F0502020204030204" pitchFamily="34" charset="0"/>
              </a:rPr>
              <a:t>the </a:t>
            </a:r>
            <a:r>
              <a:rPr lang="en-US" sz="2400" b="1" dirty="0" smtClean="0">
                <a:latin typeface="Calibri" panose="020F0502020204030204" pitchFamily="34" charset="0"/>
              </a:rPr>
              <a:t>learning spaces and provide </a:t>
            </a:r>
            <a:r>
              <a:rPr lang="en-US" sz="2400" b="1" dirty="0">
                <a:latin typeface="Calibri" panose="020F0502020204030204" pitchFamily="34" charset="0"/>
              </a:rPr>
              <a:t>additional </a:t>
            </a:r>
            <a:r>
              <a:rPr lang="en-US" sz="2400" b="1" dirty="0" smtClean="0">
                <a:latin typeface="Calibri" panose="020F0502020204030204" pitchFamily="34" charset="0"/>
              </a:rPr>
              <a:t>resources.  </a:t>
            </a:r>
            <a:endParaRPr lang="en-US" sz="2400" b="1" dirty="0">
              <a:latin typeface="Calibri" panose="020F0502020204030204"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531812" y="990600"/>
            <a:ext cx="4648200" cy="3581400"/>
          </a:xfrm>
          <a:prstGeom prst="rect">
            <a:avLst/>
          </a:prstGeom>
        </p:spPr>
      </p:pic>
    </p:spTree>
    <p:extLst>
      <p:ext uri="{BB962C8B-B14F-4D97-AF65-F5344CB8AC3E}">
        <p14:creationId xmlns:p14="http://schemas.microsoft.com/office/powerpoint/2010/main" val="150330436"/>
      </p:ext>
    </p:extLst>
  </p:cSld>
  <p:clrMapOvr>
    <a:masterClrMapping/>
  </p:clrMapOvr>
  <mc:AlternateContent xmlns:mc="http://schemas.openxmlformats.org/markup-compatibility/2006" xmlns:p14="http://schemas.microsoft.com/office/powerpoint/2010/main">
    <mc:Choice Requires="p14">
      <p:transition spd="med" p14:dur="700" advTm="12885">
        <p:fade/>
      </p:transition>
    </mc:Choice>
    <mc:Fallback xmlns="">
      <p:transition spd="med" advTm="12885">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18612" y="6172200"/>
            <a:ext cx="7162799" cy="990600"/>
          </a:xfrm>
        </p:spPr>
        <p:txBody>
          <a:bodyPr>
            <a:normAutofit/>
          </a:bodyPr>
          <a:lstStyle/>
          <a:p>
            <a:r>
              <a:rPr lang="en-US" b="1" dirty="0" smtClean="0"/>
              <a:t>Biography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4646612" y="847943"/>
            <a:ext cx="7162800" cy="3785652"/>
          </a:xfrm>
          <a:prstGeom prst="rect">
            <a:avLst/>
          </a:prstGeom>
          <a:noFill/>
        </p:spPr>
        <p:txBody>
          <a:bodyPr wrap="square" rtlCol="0">
            <a:spAutoFit/>
          </a:bodyPr>
          <a:lstStyle/>
          <a:p>
            <a:pPr lvl="0"/>
            <a:r>
              <a:rPr lang="en-US" sz="2400" b="1" dirty="0" smtClean="0">
                <a:latin typeface="Calibri" panose="020F0502020204030204" pitchFamily="34" charset="0"/>
              </a:rPr>
              <a:t>J.C</a:t>
            </a:r>
            <a:r>
              <a:rPr lang="en-US" sz="2400" b="1" dirty="0">
                <a:latin typeface="Calibri" panose="020F0502020204030204" pitchFamily="34" charset="0"/>
              </a:rPr>
              <a:t>. </a:t>
            </a:r>
            <a:r>
              <a:rPr lang="en-US" sz="2400" b="1" dirty="0" smtClean="0">
                <a:latin typeface="Calibri" panose="020F0502020204030204" pitchFamily="34" charset="0"/>
              </a:rPr>
              <a:t>Nichols’ developments include: </a:t>
            </a:r>
          </a:p>
          <a:p>
            <a:pPr lvl="0"/>
            <a:endParaRPr lang="en-US" sz="2400" b="1" dirty="0" smtClean="0">
              <a:latin typeface="Calibri" panose="020F0502020204030204" pitchFamily="34" charset="0"/>
            </a:endParaRPr>
          </a:p>
          <a:p>
            <a:pPr marL="342900" lvl="0" indent="-342900">
              <a:buFont typeface="Arial" panose="020B0604020202020204" pitchFamily="34" charset="0"/>
              <a:buChar char="•"/>
            </a:pPr>
            <a:r>
              <a:rPr lang="en-US" sz="2400" b="1" dirty="0" smtClean="0">
                <a:latin typeface="Calibri" panose="020F0502020204030204" pitchFamily="34" charset="0"/>
              </a:rPr>
              <a:t>The </a:t>
            </a:r>
            <a:r>
              <a:rPr lang="en-US" sz="2400" b="1" dirty="0">
                <a:latin typeface="Calibri" panose="020F0502020204030204" pitchFamily="34" charset="0"/>
              </a:rPr>
              <a:t>Country Club Plaza, the first suburban shopping center in the world designed to accommodate shoppers arriving by </a:t>
            </a:r>
            <a:r>
              <a:rPr lang="en-US" sz="2400" b="1" dirty="0" smtClean="0">
                <a:latin typeface="Calibri" panose="020F0502020204030204" pitchFamily="34" charset="0"/>
              </a:rPr>
              <a:t>automobile.</a:t>
            </a:r>
          </a:p>
          <a:p>
            <a:pPr lvl="0"/>
            <a:endParaRPr lang="en-US" sz="2400" b="1" dirty="0" smtClean="0">
              <a:latin typeface="Calibri" panose="020F0502020204030204" pitchFamily="34" charset="0"/>
            </a:endParaRPr>
          </a:p>
          <a:p>
            <a:pPr marL="342900" indent="-342900">
              <a:buFont typeface="Arial" panose="020B0604020202020204" pitchFamily="34" charset="0"/>
              <a:buChar char="•"/>
            </a:pPr>
            <a:r>
              <a:rPr lang="en-US" sz="2400" b="1" dirty="0">
                <a:latin typeface="Calibri" panose="020F0502020204030204" pitchFamily="34" charset="0"/>
              </a:rPr>
              <a:t>T</a:t>
            </a:r>
            <a:r>
              <a:rPr lang="en-US" sz="2400" b="1" dirty="0" smtClean="0">
                <a:latin typeface="Calibri" panose="020F0502020204030204" pitchFamily="34" charset="0"/>
              </a:rPr>
              <a:t>he </a:t>
            </a:r>
            <a:r>
              <a:rPr lang="en-US" sz="2400" b="1" dirty="0">
                <a:latin typeface="Calibri" panose="020F0502020204030204" pitchFamily="34" charset="0"/>
              </a:rPr>
              <a:t>Country Club District, </a:t>
            </a:r>
            <a:r>
              <a:rPr lang="en-US" sz="2400" b="1" dirty="0" smtClean="0">
                <a:latin typeface="Calibri" panose="020F0502020204030204" pitchFamily="34" charset="0"/>
              </a:rPr>
              <a:t>the </a:t>
            </a:r>
            <a:r>
              <a:rPr lang="en-US" sz="2400" b="1" dirty="0">
                <a:latin typeface="Calibri" panose="020F0502020204030204" pitchFamily="34" charset="0"/>
              </a:rPr>
              <a:t>largest contiguous planned </a:t>
            </a:r>
            <a:r>
              <a:rPr lang="en-US" sz="2400" b="1" dirty="0" smtClean="0">
                <a:latin typeface="Calibri" panose="020F0502020204030204" pitchFamily="34" charset="0"/>
              </a:rPr>
              <a:t>residential community </a:t>
            </a:r>
            <a:r>
              <a:rPr lang="en-US" sz="2400" b="1" dirty="0">
                <a:latin typeface="Calibri" panose="020F0502020204030204" pitchFamily="34" charset="0"/>
              </a:rPr>
              <a:t>in the U.S. </a:t>
            </a:r>
            <a:endParaRPr lang="en-US" sz="2400" b="1" dirty="0" smtClean="0">
              <a:latin typeface="Calibri" panose="020F0502020204030204" pitchFamily="34" charset="0"/>
            </a:endParaRPr>
          </a:p>
          <a:p>
            <a:pPr marL="342900" lvl="0" indent="-342900">
              <a:buFont typeface="Arial" panose="020B0604020202020204" pitchFamily="34" charset="0"/>
              <a:buChar char="•"/>
            </a:pPr>
            <a:endParaRPr lang="en-US" sz="2400" b="1" dirty="0">
              <a:latin typeface="Calibri" panose="020F0502020204030204" pitchFamily="34" charset="0"/>
            </a:endParaRPr>
          </a:p>
          <a:p>
            <a:pPr lvl="0"/>
            <a:r>
              <a:rPr lang="en-US" sz="2400" b="1" dirty="0" smtClean="0">
                <a:latin typeface="Calibri" panose="020F0502020204030204" pitchFamily="34" charset="0"/>
              </a:rPr>
              <a:t>Miller Nichols built upon J.C. Nichols’ legacy and work.</a:t>
            </a:r>
            <a:endParaRPr lang="en-US" sz="2400" b="1" dirty="0">
              <a:latin typeface="Calibri" panose="020F0502020204030204" pitchFamily="34" charset="0"/>
            </a:endParaRP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354012" y="366395"/>
            <a:ext cx="4140200" cy="5043805"/>
          </a:xfrm>
          <a:prstGeom prst="rect">
            <a:avLst/>
          </a:prstGeom>
        </p:spPr>
      </p:pic>
    </p:spTree>
    <p:extLst>
      <p:ext uri="{BB962C8B-B14F-4D97-AF65-F5344CB8AC3E}">
        <p14:creationId xmlns:p14="http://schemas.microsoft.com/office/powerpoint/2010/main" val="3600820136"/>
      </p:ext>
    </p:extLst>
  </p:cSld>
  <p:clrMapOvr>
    <a:masterClrMapping/>
  </p:clrMapOvr>
  <mc:AlternateContent xmlns:mc="http://schemas.openxmlformats.org/markup-compatibility/2006" xmlns:p14="http://schemas.microsoft.com/office/powerpoint/2010/main">
    <mc:Choice Requires="p14">
      <p:transition spd="med" p14:dur="700" advTm="8940">
        <p:fade/>
      </p:transition>
    </mc:Choice>
    <mc:Fallback xmlns="">
      <p:transition spd="med" advTm="894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2412" y="6172200"/>
            <a:ext cx="12039599" cy="990600"/>
          </a:xfrm>
        </p:spPr>
        <p:txBody>
          <a:bodyPr>
            <a:normAutofit/>
          </a:bodyPr>
          <a:lstStyle/>
          <a:p>
            <a:r>
              <a:rPr lang="en-US" b="1" dirty="0" smtClean="0"/>
              <a:t>Contributions to Kansas city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5" name="Picture 4"/>
          <p:cNvPicPr>
            <a:picLocks noChangeAspect="1"/>
          </p:cNvPicPr>
          <p:nvPr/>
        </p:nvPicPr>
        <p:blipFill>
          <a:blip r:embed="rId2"/>
          <a:stretch>
            <a:fillRect/>
          </a:stretch>
        </p:blipFill>
        <p:spPr>
          <a:xfrm>
            <a:off x="720639" y="381000"/>
            <a:ext cx="3432345" cy="4535817"/>
          </a:xfrm>
          <a:prstGeom prst="rect">
            <a:avLst/>
          </a:prstGeom>
        </p:spPr>
      </p:pic>
    </p:spTree>
    <p:extLst>
      <p:ext uri="{BB962C8B-B14F-4D97-AF65-F5344CB8AC3E}">
        <p14:creationId xmlns:p14="http://schemas.microsoft.com/office/powerpoint/2010/main" val="2339429354"/>
      </p:ext>
    </p:extLst>
  </p:cSld>
  <p:clrMapOvr>
    <a:masterClrMapping/>
  </p:clrMapOvr>
  <mc:AlternateContent xmlns:mc="http://schemas.openxmlformats.org/markup-compatibility/2006" xmlns:p14="http://schemas.microsoft.com/office/powerpoint/2010/main">
    <mc:Choice Requires="p14">
      <p:transition spd="med" p14:dur="700" advTm="3632">
        <p:fade/>
      </p:transition>
    </mc:Choice>
    <mc:Fallback xmlns="">
      <p:transition spd="med" advTm="3632">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2412" y="6172200"/>
            <a:ext cx="12039599" cy="990600"/>
          </a:xfrm>
        </p:spPr>
        <p:txBody>
          <a:bodyPr>
            <a:normAutofit/>
          </a:bodyPr>
          <a:lstStyle/>
          <a:p>
            <a:r>
              <a:rPr lang="en-US" b="1" dirty="0" smtClean="0"/>
              <a:t>Contributions to Kansas city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a:blip r:embed="rId2"/>
          <a:stretch>
            <a:fillRect/>
          </a:stretch>
        </p:blipFill>
        <p:spPr>
          <a:xfrm>
            <a:off x="608012" y="1389102"/>
            <a:ext cx="5074920" cy="2819400"/>
          </a:xfrm>
          <a:prstGeom prst="rect">
            <a:avLst/>
          </a:prstGeom>
        </p:spPr>
      </p:pic>
      <p:sp>
        <p:nvSpPr>
          <p:cNvPr id="4" name="Rectangle 3"/>
          <p:cNvSpPr/>
          <p:nvPr/>
        </p:nvSpPr>
        <p:spPr>
          <a:xfrm>
            <a:off x="5889467" y="1981200"/>
            <a:ext cx="5767546" cy="1200329"/>
          </a:xfrm>
          <a:prstGeom prst="rect">
            <a:avLst/>
          </a:prstGeom>
        </p:spPr>
        <p:txBody>
          <a:bodyPr wrap="square">
            <a:spAutoFit/>
          </a:bodyPr>
          <a:lstStyle/>
          <a:p>
            <a:r>
              <a:rPr lang="en-US" sz="2400" b="1" dirty="0" smtClean="0">
                <a:latin typeface="Calibri" panose="020F0502020204030204" pitchFamily="34" charset="0"/>
                <a:ea typeface="Calibri" panose="020F0502020204030204" pitchFamily="34" charset="0"/>
                <a:cs typeface="Times New Roman" panose="02020603050405020304" pitchFamily="18" charset="0"/>
              </a:rPr>
              <a:t>Nichols raised </a:t>
            </a:r>
            <a:r>
              <a:rPr lang="en-US" sz="2400" b="1" dirty="0">
                <a:latin typeface="Calibri" panose="020F0502020204030204" pitchFamily="34" charset="0"/>
                <a:ea typeface="Calibri" panose="020F0502020204030204" pitchFamily="34" charset="0"/>
                <a:cs typeface="Times New Roman" panose="02020603050405020304" pitchFamily="18" charset="0"/>
              </a:rPr>
              <a:t>qualifying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money </a:t>
            </a:r>
            <a:r>
              <a:rPr lang="en-US" sz="2400" b="1" dirty="0">
                <a:latin typeface="Calibri" panose="020F0502020204030204" pitchFamily="34" charset="0"/>
                <a:ea typeface="Calibri" panose="020F0502020204030204" pitchFamily="34" charset="0"/>
                <a:cs typeface="Times New Roman" panose="02020603050405020304" pitchFamily="18" charset="0"/>
              </a:rPr>
              <a:t>for bonds to build the Kansas City Sports Complex and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Kansas City International Airport (KCI).</a:t>
            </a:r>
            <a:r>
              <a:rPr lang="en-US" sz="2400" b="1" dirty="0">
                <a:latin typeface="Calibri" panose="020F0502020204030204" pitchFamily="34" charset="0"/>
                <a:ea typeface="Calibri" panose="020F0502020204030204" pitchFamily="34" charset="0"/>
                <a:cs typeface="Times New Roman" panose="02020603050405020304" pitchFamily="18" charset="0"/>
              </a:rPr>
              <a:t> </a:t>
            </a:r>
            <a:endParaRPr lang="en-US" sz="2400" b="1" dirty="0"/>
          </a:p>
        </p:txBody>
      </p:sp>
    </p:spTree>
    <p:extLst>
      <p:ext uri="{BB962C8B-B14F-4D97-AF65-F5344CB8AC3E}">
        <p14:creationId xmlns:p14="http://schemas.microsoft.com/office/powerpoint/2010/main" val="712652426"/>
      </p:ext>
    </p:extLst>
  </p:cSld>
  <p:clrMapOvr>
    <a:masterClrMapping/>
  </p:clrMapOvr>
  <mc:AlternateContent xmlns:mc="http://schemas.openxmlformats.org/markup-compatibility/2006" xmlns:p14="http://schemas.microsoft.com/office/powerpoint/2010/main">
    <mc:Choice Requires="p14">
      <p:transition spd="med" p14:dur="700" advTm="5793">
        <p:fade/>
      </p:transition>
    </mc:Choice>
    <mc:Fallback xmlns="">
      <p:transition spd="med" advTm="5793">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2412" y="6172200"/>
            <a:ext cx="12039599" cy="990600"/>
          </a:xfrm>
        </p:spPr>
        <p:txBody>
          <a:bodyPr>
            <a:normAutofit/>
          </a:bodyPr>
          <a:lstStyle/>
          <a:p>
            <a:r>
              <a:rPr lang="en-US" b="1" dirty="0" smtClean="0"/>
              <a:t>Contributions to Kansas city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a:stretch>
            <a:fillRect/>
          </a:stretch>
        </p:blipFill>
        <p:spPr>
          <a:xfrm>
            <a:off x="760412" y="1281112"/>
            <a:ext cx="5021263" cy="3290888"/>
          </a:xfrm>
          <a:prstGeom prst="rect">
            <a:avLst/>
          </a:prstGeom>
        </p:spPr>
      </p:pic>
      <p:sp>
        <p:nvSpPr>
          <p:cNvPr id="5" name="Rectangle 4"/>
          <p:cNvSpPr/>
          <p:nvPr/>
        </p:nvSpPr>
        <p:spPr>
          <a:xfrm>
            <a:off x="6280150" y="1741805"/>
            <a:ext cx="5410200" cy="2068195"/>
          </a:xfrm>
          <a:prstGeom prst="rect">
            <a:avLst/>
          </a:prstGeom>
        </p:spPr>
        <p:txBody>
          <a:bodyPr wrap="square">
            <a:spAutoFit/>
          </a:bodyPr>
          <a:lstStyle/>
          <a:p>
            <a:pPr marR="0" lvl="0">
              <a:lnSpc>
                <a:spcPct val="107000"/>
              </a:lnSpc>
              <a:spcBef>
                <a:spcPts val="0"/>
              </a:spcBef>
              <a:spcAft>
                <a:spcPts val="0"/>
              </a:spcAft>
            </a:pPr>
            <a:r>
              <a:rPr lang="en-US" sz="2400" b="1" dirty="0" smtClean="0">
                <a:latin typeface="Calibri" panose="020F0502020204030204" pitchFamily="34" charset="0"/>
                <a:ea typeface="Calibri" panose="020F0502020204030204" pitchFamily="34" charset="0"/>
                <a:cs typeface="Times New Roman" panose="02020603050405020304" pitchFamily="18" charset="0"/>
              </a:rPr>
              <a:t>For </a:t>
            </a:r>
            <a:r>
              <a:rPr lang="en-US" sz="2400" b="1" dirty="0">
                <a:latin typeface="Calibri" panose="020F0502020204030204" pitchFamily="34" charset="0"/>
                <a:ea typeface="Calibri" panose="020F0502020204030204" pitchFamily="34" charset="0"/>
                <a:cs typeface="Times New Roman" panose="02020603050405020304" pitchFamily="18" charset="0"/>
              </a:rPr>
              <a:t>many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years, Nichols spearheaded the effort to build the </a:t>
            </a:r>
            <a:r>
              <a:rPr lang="en-US" sz="2400" b="1" dirty="0">
                <a:latin typeface="Calibri" panose="020F0502020204030204" pitchFamily="34" charset="0"/>
                <a:ea typeface="Calibri" panose="020F0502020204030204" pitchFamily="34" charset="0"/>
                <a:cs typeface="Times New Roman" panose="02020603050405020304" pitchFamily="18" charset="0"/>
              </a:rPr>
              <a:t>Alameda </a:t>
            </a:r>
            <a:r>
              <a:rPr lang="en-US" sz="2400" b="1" dirty="0" smtClean="0">
                <a:latin typeface="Calibri" panose="020F0502020204030204" pitchFamily="34" charset="0"/>
                <a:ea typeface="Calibri" panose="020F0502020204030204" pitchFamily="34" charset="0"/>
                <a:cs typeface="Times New Roman" panose="02020603050405020304" pitchFamily="18" charset="0"/>
              </a:rPr>
              <a:t>Hotel </a:t>
            </a:r>
            <a:r>
              <a:rPr lang="en-US" sz="2400" b="1" dirty="0">
                <a:latin typeface="Calibri" panose="020F0502020204030204" pitchFamily="34" charset="0"/>
                <a:ea typeface="Calibri" panose="020F0502020204030204" pitchFamily="34" charset="0"/>
                <a:cs typeface="Times New Roman" panose="02020603050405020304" pitchFamily="18" charset="0"/>
              </a:rPr>
              <a:t>(now the Intercontinental Hotel</a:t>
            </a:r>
            <a:r>
              <a:rPr lang="en-US" sz="2400" b="1" dirty="0" smtClean="0">
                <a:latin typeface="Calibri" panose="020F0502020204030204" pitchFamily="34" charset="0"/>
                <a:ea typeface="Calibri" panose="020F0502020204030204" pitchFamily="34" charset="0"/>
                <a:cs typeface="Times New Roman" panose="02020603050405020304" pitchFamily="18" charset="0"/>
              </a:rPr>
              <a:t>) on the Plaza. This was the </a:t>
            </a:r>
            <a:r>
              <a:rPr lang="en-US" sz="2400" b="1" dirty="0">
                <a:latin typeface="Calibri" panose="020F0502020204030204" pitchFamily="34" charset="0"/>
                <a:ea typeface="Calibri" panose="020F0502020204030204" pitchFamily="34" charset="0"/>
                <a:cs typeface="Times New Roman" panose="02020603050405020304" pitchFamily="18" charset="0"/>
              </a:rPr>
              <a:t>first deluxe hotel south of Downtown Kansas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City.  </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545979"/>
      </p:ext>
    </p:extLst>
  </p:cSld>
  <p:clrMapOvr>
    <a:masterClrMapping/>
  </p:clrMapOvr>
  <mc:AlternateContent xmlns:mc="http://schemas.openxmlformats.org/markup-compatibility/2006" xmlns:p14="http://schemas.microsoft.com/office/powerpoint/2010/main">
    <mc:Choice Requires="p14">
      <p:transition spd="med" p14:dur="700" advTm="5489">
        <p:fade/>
      </p:transition>
    </mc:Choice>
    <mc:Fallback xmlns="">
      <p:transition spd="med" advTm="5489">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2412" y="6172200"/>
            <a:ext cx="12039599" cy="990600"/>
          </a:xfrm>
        </p:spPr>
        <p:txBody>
          <a:bodyPr>
            <a:normAutofit/>
          </a:bodyPr>
          <a:lstStyle/>
          <a:p>
            <a:r>
              <a:rPr lang="en-US" b="1" dirty="0" smtClean="0"/>
              <a:t>Contributions to Kansas city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7" name="Picture 6"/>
          <p:cNvPicPr/>
          <p:nvPr/>
        </p:nvPicPr>
        <p:blipFill rotWithShape="1">
          <a:blip r:embed="rId2">
            <a:extLst>
              <a:ext uri="{28A0092B-C50C-407E-A947-70E740481C1C}">
                <a14:useLocalDpi xmlns:a14="http://schemas.microsoft.com/office/drawing/2010/main" val="0"/>
              </a:ext>
            </a:extLst>
          </a:blip>
          <a:srcRect l="27587" t="-2807" r="28735" b="2807"/>
          <a:stretch/>
        </p:blipFill>
        <p:spPr>
          <a:xfrm>
            <a:off x="989012" y="914400"/>
            <a:ext cx="2057400" cy="3886200"/>
          </a:xfrm>
          <a:prstGeom prst="rect">
            <a:avLst/>
          </a:prstGeom>
        </p:spPr>
      </p:pic>
      <p:sp>
        <p:nvSpPr>
          <p:cNvPr id="4" name="Rectangle 3"/>
          <p:cNvSpPr/>
          <p:nvPr/>
        </p:nvSpPr>
        <p:spPr>
          <a:xfrm>
            <a:off x="4494212" y="1269250"/>
            <a:ext cx="6705600" cy="3150350"/>
          </a:xfrm>
          <a:prstGeom prst="rect">
            <a:avLst/>
          </a:prstGeom>
        </p:spPr>
        <p:txBody>
          <a:bodyPr wrap="square">
            <a:spAutoFit/>
          </a:bodyPr>
          <a:lstStyle/>
          <a:p>
            <a:pPr marR="0" lvl="0">
              <a:lnSpc>
                <a:spcPct val="107000"/>
              </a:lnSpc>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The Nichols Company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also introduced </a:t>
            </a:r>
            <a:r>
              <a:rPr lang="en-US" sz="2400" b="1" dirty="0">
                <a:latin typeface="Calibri" panose="020F0502020204030204" pitchFamily="34" charset="0"/>
                <a:ea typeface="Calibri" panose="020F0502020204030204" pitchFamily="34" charset="0"/>
                <a:cs typeface="Times New Roman" panose="02020603050405020304" pitchFamily="18" charset="0"/>
              </a:rPr>
              <a:t>the first residential deluxe high-rise condominiums to the Kansas City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area, building the </a:t>
            </a:r>
            <a:r>
              <a:rPr lang="en-US" sz="2400" b="1" dirty="0">
                <a:latin typeface="Calibri" panose="020F0502020204030204" pitchFamily="34" charset="0"/>
                <a:ea typeface="Calibri" panose="020F0502020204030204" pitchFamily="34" charset="0"/>
                <a:cs typeface="Times New Roman" panose="02020603050405020304" pitchFamily="18" charset="0"/>
              </a:rPr>
              <a:t>Alameda Tower </a:t>
            </a:r>
            <a:r>
              <a:rPr lang="en-US" sz="2400" b="1" dirty="0" smtClean="0">
                <a:latin typeface="Calibri" panose="020F0502020204030204" pitchFamily="34" charset="0"/>
                <a:ea typeface="Calibri" panose="020F0502020204030204" pitchFamily="34" charset="0"/>
                <a:cs typeface="Times New Roman" panose="02020603050405020304" pitchFamily="18" charset="0"/>
              </a:rPr>
              <a:t>south </a:t>
            </a:r>
            <a:r>
              <a:rPr lang="en-US" sz="2400" b="1" dirty="0">
                <a:latin typeface="Calibri" panose="020F0502020204030204" pitchFamily="34" charset="0"/>
                <a:ea typeface="Calibri" panose="020F0502020204030204" pitchFamily="34" charset="0"/>
                <a:cs typeface="Times New Roman" panose="02020603050405020304" pitchFamily="18" charset="0"/>
              </a:rPr>
              <a:t>of the Hotel.  </a:t>
            </a:r>
          </a:p>
          <a:p>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r>
              <a:rPr lang="en-US" sz="2400" b="1" dirty="0" smtClean="0">
                <a:latin typeface="Calibri" panose="020F0502020204030204" pitchFamily="34" charset="0"/>
                <a:ea typeface="Calibri" panose="020F0502020204030204" pitchFamily="34" charset="0"/>
                <a:cs typeface="Times New Roman" panose="02020603050405020304" pitchFamily="18" charset="0"/>
              </a:rPr>
              <a:t>In </a:t>
            </a:r>
            <a:r>
              <a:rPr lang="en-US" sz="2400" b="1" dirty="0">
                <a:latin typeface="Calibri" panose="020F0502020204030204" pitchFamily="34" charset="0"/>
                <a:ea typeface="Calibri" panose="020F0502020204030204" pitchFamily="34" charset="0"/>
                <a:cs typeface="Times New Roman" panose="02020603050405020304" pitchFamily="18" charset="0"/>
              </a:rPr>
              <a:t>addition to UMKC, </a:t>
            </a:r>
            <a:r>
              <a:rPr lang="en-US" sz="2400" b="1" dirty="0" smtClean="0">
                <a:latin typeface="Calibri" panose="020F0502020204030204" pitchFamily="34" charset="0"/>
                <a:ea typeface="Calibri" panose="020F0502020204030204" pitchFamily="34" charset="0"/>
                <a:cs typeface="Times New Roman" panose="02020603050405020304" pitchFamily="18" charset="0"/>
              </a:rPr>
              <a:t>Nichols helped </a:t>
            </a:r>
            <a:r>
              <a:rPr lang="en-US" sz="2400" b="1" dirty="0">
                <a:latin typeface="Calibri" panose="020F0502020204030204" pitchFamily="34" charset="0"/>
                <a:ea typeface="Calibri" panose="020F0502020204030204" pitchFamily="34" charset="0"/>
                <a:cs typeface="Times New Roman" panose="02020603050405020304" pitchFamily="18" charset="0"/>
              </a:rPr>
              <a:t>acquire land for </a:t>
            </a:r>
            <a:r>
              <a:rPr lang="en-US" sz="2400" b="1" dirty="0" smtClean="0">
                <a:latin typeface="Calibri" panose="020F0502020204030204" pitchFamily="34" charset="0"/>
                <a:ea typeface="Calibri" panose="020F0502020204030204" pitchFamily="34" charset="0"/>
                <a:cs typeface="Times New Roman" panose="02020603050405020304" pitchFamily="18" charset="0"/>
              </a:rPr>
              <a:t>Rockhurst University and for St</a:t>
            </a:r>
            <a:r>
              <a:rPr lang="en-US" sz="2400" b="1" dirty="0">
                <a:latin typeface="Calibri" panose="020F0502020204030204" pitchFamily="34" charset="0"/>
                <a:ea typeface="Calibri" panose="020F0502020204030204" pitchFamily="34" charset="0"/>
                <a:cs typeface="Times New Roman" panose="02020603050405020304" pitchFamily="18" charset="0"/>
              </a:rPr>
              <a:t>. Luke’s Hospital’s main facility north of the Plaza. </a:t>
            </a:r>
            <a:endParaRPr lang="en-US" sz="2400" b="1" dirty="0"/>
          </a:p>
        </p:txBody>
      </p:sp>
    </p:spTree>
    <p:extLst>
      <p:ext uri="{BB962C8B-B14F-4D97-AF65-F5344CB8AC3E}">
        <p14:creationId xmlns:p14="http://schemas.microsoft.com/office/powerpoint/2010/main" val="1662218466"/>
      </p:ext>
    </p:extLst>
  </p:cSld>
  <p:clrMapOvr>
    <a:masterClrMapping/>
  </p:clrMapOvr>
  <mc:AlternateContent xmlns:mc="http://schemas.openxmlformats.org/markup-compatibility/2006" xmlns:p14="http://schemas.microsoft.com/office/powerpoint/2010/main">
    <mc:Choice Requires="p14">
      <p:transition spd="med" p14:dur="700" advTm="14026">
        <p:fade/>
      </p:transition>
    </mc:Choice>
    <mc:Fallback xmlns="">
      <p:transition spd="med" advTm="14026">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3" name="Subtitle 2"/>
          <p:cNvSpPr>
            <a:spLocks noGrp="1"/>
          </p:cNvSpPr>
          <p:nvPr>
            <p:ph type="subTitle" idx="1"/>
          </p:nvPr>
        </p:nvSpPr>
        <p:spPr>
          <a:xfrm>
            <a:off x="6105525" y="6200775"/>
            <a:ext cx="12039599" cy="990600"/>
          </a:xfrm>
        </p:spPr>
        <p:txBody>
          <a:bodyPr>
            <a:normAutofit/>
          </a:bodyPr>
          <a:lstStyle/>
          <a:p>
            <a:r>
              <a:rPr lang="en-US" b="1" dirty="0"/>
              <a:t>Contributions to Kansas city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Rectangle 5"/>
          <p:cNvSpPr/>
          <p:nvPr/>
        </p:nvSpPr>
        <p:spPr>
          <a:xfrm>
            <a:off x="0" y="0"/>
            <a:ext cx="4799012" cy="6858000"/>
          </a:xfrm>
          <a:prstGeom prst="rect">
            <a:avLst/>
          </a:prstGeom>
          <a:blipFill dpi="0" rotWithShape="1">
            <a:blip r:embed="rId3">
              <a:alphaModFix amt="46000"/>
            </a:blip>
            <a:srcRect/>
            <a:stretch>
              <a:fillRect l="1" r="-42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5713412" y="152400"/>
            <a:ext cx="6411913" cy="5262979"/>
          </a:xfrm>
          <a:prstGeom prst="rect">
            <a:avLst/>
          </a:prstGeom>
        </p:spPr>
        <p:txBody>
          <a:bodyPr wrap="square">
            <a:spAutoFit/>
          </a:bodyPr>
          <a:lstStyle/>
          <a:p>
            <a:pPr marR="0" lvl="0">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Nichols served on many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executive civic committees, among them:  </a:t>
            </a:r>
          </a:p>
          <a:p>
            <a:pPr marL="342900" indent="-342900">
              <a:buFont typeface="Arial" panose="020B0604020202020204" pitchFamily="34" charset="0"/>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The </a:t>
            </a:r>
            <a:r>
              <a:rPr lang="en-US" sz="2400" b="1" dirty="0">
                <a:latin typeface="Calibri" panose="020F0502020204030204" pitchFamily="34" charset="0"/>
                <a:ea typeface="Calibri" panose="020F0502020204030204" pitchFamily="34" charset="0"/>
                <a:cs typeface="Times New Roman" panose="02020603050405020304" pitchFamily="18" charset="0"/>
              </a:rPr>
              <a:t>Chamber of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Commerce</a:t>
            </a:r>
          </a:p>
          <a:p>
            <a:pPr marL="342900" indent="-342900">
              <a:buFont typeface="Arial" panose="020B0604020202020204" pitchFamily="34" charset="0"/>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The Civic </a:t>
            </a:r>
            <a:r>
              <a:rPr lang="en-US" sz="2400" b="1" dirty="0">
                <a:latin typeface="Calibri" panose="020F0502020204030204" pitchFamily="34" charset="0"/>
                <a:ea typeface="Calibri" panose="020F0502020204030204" pitchFamily="34" charset="0"/>
                <a:cs typeface="Times New Roman" panose="02020603050405020304" pitchFamily="18" charset="0"/>
              </a:rPr>
              <a:t>Council,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(charter </a:t>
            </a:r>
            <a:r>
              <a:rPr lang="en-US" sz="2400" b="1" dirty="0">
                <a:latin typeface="Calibri" panose="020F0502020204030204" pitchFamily="34" charset="0"/>
                <a:ea typeface="Calibri" panose="020F0502020204030204" pitchFamily="34" charset="0"/>
                <a:cs typeface="Times New Roman" panose="02020603050405020304" pitchFamily="18" charset="0"/>
              </a:rPr>
              <a:t>m</a:t>
            </a:r>
            <a:r>
              <a:rPr lang="en-US" sz="2400" b="1" dirty="0" smtClean="0">
                <a:latin typeface="Calibri" panose="020F0502020204030204" pitchFamily="34" charset="0"/>
                <a:ea typeface="Calibri" panose="020F0502020204030204" pitchFamily="34" charset="0"/>
                <a:cs typeface="Times New Roman" panose="02020603050405020304" pitchFamily="18" charset="0"/>
              </a:rPr>
              <a:t>ember), where he continued to serve as honorary director</a:t>
            </a:r>
            <a:r>
              <a:rPr lang="en-US" sz="2400" b="1" dirty="0">
                <a:latin typeface="Calibri" panose="020F0502020204030204" pitchFamily="34" charset="0"/>
                <a:ea typeface="Calibri" panose="020F0502020204030204" pitchFamily="34" charset="0"/>
                <a:cs typeface="Times New Roman" panose="02020603050405020304" pitchFamily="18" charset="0"/>
              </a:rPr>
              <a:t> </a:t>
            </a: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Midwest Research Institute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t>
            </a:r>
            <a:r>
              <a:rPr lang="en-US" sz="2400" b="1" dirty="0">
                <a:latin typeface="Calibri" panose="020F0502020204030204" pitchFamily="34" charset="0"/>
                <a:ea typeface="Calibri" panose="020F0502020204030204" pitchFamily="34" charset="0"/>
                <a:cs typeface="Times New Roman" panose="02020603050405020304" pitchFamily="18" charset="0"/>
              </a:rPr>
              <a:t>MRI), Vice Chairman of </a:t>
            </a:r>
            <a:r>
              <a:rPr lang="en-US" sz="2400" b="1" dirty="0" smtClean="0">
                <a:latin typeface="Calibri" panose="020F0502020204030204" pitchFamily="34" charset="0"/>
                <a:ea typeface="Calibri" panose="020F0502020204030204" pitchFamily="34" charset="0"/>
                <a:cs typeface="Times New Roman" panose="02020603050405020304" pitchFamily="18" charset="0"/>
              </a:rPr>
              <a:t>the board, chair </a:t>
            </a:r>
            <a:r>
              <a:rPr lang="en-US" sz="2400" b="1" dirty="0">
                <a:latin typeface="Calibri" panose="020F0502020204030204" pitchFamily="34" charset="0"/>
                <a:ea typeface="Calibri" panose="020F0502020204030204" pitchFamily="34" charset="0"/>
                <a:cs typeface="Times New Roman" panose="02020603050405020304" pitchFamily="18" charset="0"/>
              </a:rPr>
              <a:t>of the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building </a:t>
            </a:r>
            <a:r>
              <a:rPr lang="en-US" sz="2400" b="1" dirty="0">
                <a:latin typeface="Calibri" panose="020F0502020204030204" pitchFamily="34" charset="0"/>
                <a:ea typeface="Calibri" panose="020F0502020204030204" pitchFamily="34" charset="0"/>
                <a:cs typeface="Times New Roman" panose="02020603050405020304" pitchFamily="18" charset="0"/>
              </a:rPr>
              <a:t>c</a:t>
            </a:r>
            <a:r>
              <a:rPr lang="en-US" sz="2400" b="1" dirty="0" smtClean="0">
                <a:latin typeface="Calibri" panose="020F0502020204030204" pitchFamily="34" charset="0"/>
                <a:ea typeface="Calibri" panose="020F0502020204030204" pitchFamily="34" charset="0"/>
                <a:cs typeface="Times New Roman" panose="02020603050405020304" pitchFamily="18" charset="0"/>
              </a:rPr>
              <a:t>ommittee, and a </a:t>
            </a:r>
            <a:r>
              <a:rPr lang="en-US" sz="2400" b="1" dirty="0">
                <a:latin typeface="Calibri" panose="020F0502020204030204" pitchFamily="34" charset="0"/>
                <a:ea typeface="Calibri" panose="020F0502020204030204" pitchFamily="34" charset="0"/>
                <a:cs typeface="Times New Roman" panose="02020603050405020304" pitchFamily="18" charset="0"/>
              </a:rPr>
              <a:t>member of the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executive </a:t>
            </a:r>
            <a:r>
              <a:rPr lang="en-US" sz="2400" b="1" dirty="0">
                <a:latin typeface="Calibri" panose="020F0502020204030204" pitchFamily="34" charset="0"/>
                <a:ea typeface="Calibri" panose="020F0502020204030204" pitchFamily="34" charset="0"/>
                <a:cs typeface="Times New Roman" panose="02020603050405020304" pitchFamily="18" charset="0"/>
              </a:rPr>
              <a:t>c</a:t>
            </a:r>
            <a:r>
              <a:rPr lang="en-US" sz="2400" b="1" dirty="0" smtClean="0">
                <a:latin typeface="Calibri" panose="020F0502020204030204" pitchFamily="34" charset="0"/>
                <a:ea typeface="Calibri" panose="020F0502020204030204" pitchFamily="34" charset="0"/>
                <a:cs typeface="Times New Roman" panose="02020603050405020304" pitchFamily="18" charset="0"/>
              </a:rPr>
              <a:t>ommittee </a:t>
            </a:r>
            <a:r>
              <a:rPr lang="en-US" sz="2400" b="1" dirty="0">
                <a:latin typeface="Calibri" panose="020F0502020204030204" pitchFamily="34" charset="0"/>
                <a:ea typeface="Calibri" panose="020F0502020204030204" pitchFamily="34" charset="0"/>
                <a:cs typeface="Times New Roman" panose="02020603050405020304" pitchFamily="18" charset="0"/>
              </a:rPr>
              <a:t>from 1953-1982 </a:t>
            </a: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Heart of America United Fund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Campaign</a:t>
            </a:r>
            <a:r>
              <a:rPr lang="en-US" sz="2400" b="1" smtClean="0">
                <a:latin typeface="Calibri" panose="020F0502020204030204" pitchFamily="34" charset="0"/>
                <a:ea typeface="Calibri" panose="020F0502020204030204" pitchFamily="34" charset="0"/>
                <a:cs typeface="Times New Roman" panose="02020603050405020304" pitchFamily="18" charset="0"/>
              </a:rPr>
              <a:t>, general </a:t>
            </a:r>
            <a:r>
              <a:rPr lang="en-US" sz="2400" b="1" dirty="0">
                <a:latin typeface="Calibri" panose="020F0502020204030204" pitchFamily="34" charset="0"/>
                <a:ea typeface="Calibri" panose="020F0502020204030204" pitchFamily="34" charset="0"/>
                <a:cs typeface="Times New Roman" panose="02020603050405020304" pitchFamily="18" charset="0"/>
              </a:rPr>
              <a:t>c</a:t>
            </a:r>
            <a:r>
              <a:rPr lang="en-US" sz="2400" b="1" dirty="0" smtClean="0">
                <a:latin typeface="Calibri" panose="020F0502020204030204" pitchFamily="34" charset="0"/>
                <a:ea typeface="Calibri" panose="020F0502020204030204" pitchFamily="34" charset="0"/>
                <a:cs typeface="Times New Roman" panose="02020603050405020304" pitchFamily="18" charset="0"/>
              </a:rPr>
              <a:t>hairman </a:t>
            </a:r>
            <a:endParaRPr lang="en-US" sz="24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6952304"/>
      </p:ext>
    </p:extLst>
  </p:cSld>
  <p:clrMapOvr>
    <a:masterClrMapping/>
  </p:clrMapOvr>
  <mc:AlternateContent xmlns:mc="http://schemas.openxmlformats.org/markup-compatibility/2006" xmlns:p14="http://schemas.microsoft.com/office/powerpoint/2010/main">
    <mc:Choice Requires="p14">
      <p:transition spd="med" p14:dur="700" advTm="13601">
        <p:fade/>
      </p:transition>
    </mc:Choice>
    <mc:Fallback xmlns="">
      <p:transition spd="med" advTm="13601">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3" name="Subtitle 2"/>
          <p:cNvSpPr>
            <a:spLocks noGrp="1"/>
          </p:cNvSpPr>
          <p:nvPr>
            <p:ph type="subTitle" idx="1"/>
          </p:nvPr>
        </p:nvSpPr>
        <p:spPr>
          <a:xfrm>
            <a:off x="6105525" y="6200775"/>
            <a:ext cx="12039599" cy="990600"/>
          </a:xfrm>
        </p:spPr>
        <p:txBody>
          <a:bodyPr>
            <a:normAutofit/>
          </a:bodyPr>
          <a:lstStyle/>
          <a:p>
            <a:r>
              <a:rPr lang="en-US" b="1" dirty="0"/>
              <a:t>Contributions to Kansas city</a:t>
            </a:r>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Rectangle 5"/>
          <p:cNvSpPr/>
          <p:nvPr/>
        </p:nvSpPr>
        <p:spPr>
          <a:xfrm>
            <a:off x="0" y="0"/>
            <a:ext cx="4799012" cy="6858000"/>
          </a:xfrm>
          <a:prstGeom prst="rect">
            <a:avLst/>
          </a:prstGeom>
          <a:blipFill dpi="0" rotWithShape="1">
            <a:blip r:embed="rId3">
              <a:alphaModFix amt="46000"/>
            </a:blip>
            <a:srcRect/>
            <a:stretch>
              <a:fillRect l="1" r="-42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6246812" y="304800"/>
            <a:ext cx="5878513" cy="4524315"/>
          </a:xfrm>
          <a:prstGeom prst="rect">
            <a:avLst/>
          </a:prstGeom>
        </p:spPr>
        <p:txBody>
          <a:bodyPr wrap="square">
            <a:spAutoFit/>
          </a:bodyPr>
          <a:lstStyle/>
          <a:p>
            <a:pPr marR="0" lvl="0">
              <a:spcBef>
                <a:spcPts val="0"/>
              </a:spcBef>
              <a:spcAft>
                <a:spcPts val="0"/>
              </a:spcAft>
            </a:pPr>
            <a:r>
              <a:rPr lang="en-US" sz="2400" b="1" dirty="0">
                <a:latin typeface="Calibri" panose="020F0502020204030204" pitchFamily="34" charset="0"/>
                <a:ea typeface="Calibri" panose="020F0502020204030204" pitchFamily="34" charset="0"/>
                <a:cs typeface="Times New Roman" panose="02020603050405020304" pitchFamily="18" charset="0"/>
              </a:rPr>
              <a:t>Nichols served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many local groups in an executive role,  </a:t>
            </a:r>
            <a:r>
              <a:rPr lang="en-US" sz="2400" b="1" dirty="0">
                <a:latin typeface="Calibri" panose="020F0502020204030204" pitchFamily="34" charset="0"/>
                <a:ea typeface="Calibri" panose="020F0502020204030204" pitchFamily="34" charset="0"/>
                <a:cs typeface="Times New Roman" panose="02020603050405020304" pitchFamily="18" charset="0"/>
              </a:rPr>
              <a:t>including</a:t>
            </a:r>
            <a:r>
              <a:rPr lang="en-US" sz="2400" b="1" dirty="0" smtClean="0">
                <a:latin typeface="Calibri" panose="020F0502020204030204" pitchFamily="34" charset="0"/>
                <a:ea typeface="Calibri" panose="020F0502020204030204" pitchFamily="34" charset="0"/>
                <a:cs typeface="Times New Roman" panose="02020603050405020304" pitchFamily="18" charset="0"/>
              </a:rPr>
              <a:t>:</a:t>
            </a:r>
          </a:p>
          <a:p>
            <a:pPr marR="0" lvl="0">
              <a:spcBef>
                <a:spcPts val="0"/>
              </a:spcBef>
              <a:spcAft>
                <a:spcPts val="0"/>
              </a:spcAft>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Chairman </a:t>
            </a:r>
            <a:r>
              <a:rPr lang="en-US" sz="2400" b="1" dirty="0">
                <a:latin typeface="Calibri" panose="020F0502020204030204" pitchFamily="34" charset="0"/>
                <a:ea typeface="Calibri" panose="020F0502020204030204" pitchFamily="34" charset="0"/>
                <a:cs typeface="Times New Roman" panose="02020603050405020304" pitchFamily="18" charset="0"/>
              </a:rPr>
              <a:t>of the Kansas City Crime Commission (two terms) , 1953-54</a:t>
            </a:r>
          </a:p>
          <a:p>
            <a:pPr marL="342900" indent="-342900">
              <a:buFont typeface="Arial" panose="020B0604020202020204" pitchFamily="34" charset="0"/>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President </a:t>
            </a:r>
            <a:r>
              <a:rPr lang="en-US" sz="2400" b="1" dirty="0">
                <a:latin typeface="Calibri" panose="020F0502020204030204" pitchFamily="34" charset="0"/>
                <a:ea typeface="Calibri" panose="020F0502020204030204" pitchFamily="34" charset="0"/>
                <a:cs typeface="Times New Roman" panose="02020603050405020304" pitchFamily="18" charset="0"/>
              </a:rPr>
              <a:t>of the Kansas City Philharmonic Association in 1963;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Chair of the </a:t>
            </a:r>
            <a:r>
              <a:rPr lang="en-US" sz="2400" b="1" dirty="0">
                <a:latin typeface="Calibri" panose="020F0502020204030204" pitchFamily="34" charset="0"/>
                <a:ea typeface="Calibri" panose="020F0502020204030204" pitchFamily="34" charset="0"/>
                <a:cs typeface="Times New Roman" panose="02020603050405020304" pitchFamily="18" charset="0"/>
              </a:rPr>
              <a:t>Trustees of the Philharmonic Foundation,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1964</a:t>
            </a:r>
          </a:p>
          <a:p>
            <a:pPr marL="342900" indent="-342900">
              <a:buFont typeface="Arial" panose="020B0604020202020204" pitchFamily="34" charset="0"/>
              <a:buChar char="•"/>
            </a:pP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Director </a:t>
            </a:r>
            <a:r>
              <a:rPr lang="en-US" sz="2400" b="1" dirty="0">
                <a:latin typeface="Calibri" panose="020F0502020204030204" pitchFamily="34" charset="0"/>
                <a:ea typeface="Calibri" panose="020F0502020204030204" pitchFamily="34" charset="0"/>
                <a:cs typeface="Times New Roman" panose="02020603050405020304" pitchFamily="18" charset="0"/>
              </a:rPr>
              <a:t>of the Performing Arts Foundation</a:t>
            </a:r>
            <a:endParaRPr lang="en-US" sz="2400" b="1" dirty="0"/>
          </a:p>
        </p:txBody>
      </p:sp>
    </p:spTree>
    <p:extLst>
      <p:ext uri="{BB962C8B-B14F-4D97-AF65-F5344CB8AC3E}">
        <p14:creationId xmlns:p14="http://schemas.microsoft.com/office/powerpoint/2010/main" val="2829941357"/>
      </p:ext>
    </p:extLst>
  </p:cSld>
  <p:clrMapOvr>
    <a:masterClrMapping/>
  </p:clrMapOvr>
  <mc:AlternateContent xmlns:mc="http://schemas.openxmlformats.org/markup-compatibility/2006" xmlns:p14="http://schemas.microsoft.com/office/powerpoint/2010/main">
    <mc:Choice Requires="p14">
      <p:transition spd="med" p14:dur="700" advTm="10616">
        <p:fade/>
      </p:transition>
    </mc:Choice>
    <mc:Fallback xmlns="">
      <p:transition spd="med" advTm="10616">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5" name="Rectangle 4"/>
          <p:cNvSpPr/>
          <p:nvPr/>
        </p:nvSpPr>
        <p:spPr>
          <a:xfrm>
            <a:off x="-1" y="0"/>
            <a:ext cx="4799012" cy="6858000"/>
          </a:xfrm>
          <a:prstGeom prst="rect">
            <a:avLst/>
          </a:prstGeom>
          <a:blipFill dpi="0" rotWithShape="1">
            <a:blip r:embed="rId3">
              <a:alphaModFix amt="46000"/>
            </a:blip>
            <a:srcRect/>
            <a:stretch>
              <a:fillRect l="1" r="-42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9066212" y="6230898"/>
            <a:ext cx="2878136" cy="990600"/>
          </a:xfrm>
        </p:spPr>
        <p:txBody>
          <a:bodyPr>
            <a:normAutofit/>
          </a:bodyPr>
          <a:lstStyle/>
          <a:p>
            <a:r>
              <a:rPr lang="en-US" b="1" dirty="0"/>
              <a:t>Civic honors</a:t>
            </a:r>
          </a:p>
          <a:p>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41118" y="2417802"/>
            <a:ext cx="6705600" cy="646331"/>
          </a:xfrm>
          <a:prstGeom prst="rect">
            <a:avLst/>
          </a:prstGeom>
          <a:noFill/>
        </p:spPr>
        <p:txBody>
          <a:bodyPr wrap="square" rtlCol="0">
            <a:spAutoFit/>
          </a:bodyPr>
          <a:lstStyle/>
          <a:p>
            <a:endParaRPr lang="en-US" dirty="0" smtClean="0"/>
          </a:p>
          <a:p>
            <a:endParaRPr lang="en-US" dirty="0"/>
          </a:p>
        </p:txBody>
      </p:sp>
    </p:spTree>
    <p:extLst>
      <p:ext uri="{BB962C8B-B14F-4D97-AF65-F5344CB8AC3E}">
        <p14:creationId xmlns:p14="http://schemas.microsoft.com/office/powerpoint/2010/main" val="3065235509"/>
      </p:ext>
    </p:extLst>
  </p:cSld>
  <p:clrMapOvr>
    <a:masterClrMapping/>
  </p:clrMapOvr>
  <mc:AlternateContent xmlns:mc="http://schemas.openxmlformats.org/markup-compatibility/2006" xmlns:p14="http://schemas.microsoft.com/office/powerpoint/2010/main">
    <mc:Choice Requires="p14">
      <p:transition spd="med" p14:dur="700" advTm="3400">
        <p:fade/>
      </p:transition>
    </mc:Choice>
    <mc:Fallback xmlns="">
      <p:transition spd="med" advTm="34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3" name="Subtitle 2"/>
          <p:cNvSpPr>
            <a:spLocks noGrp="1"/>
          </p:cNvSpPr>
          <p:nvPr>
            <p:ph type="subTitle" idx="1"/>
          </p:nvPr>
        </p:nvSpPr>
        <p:spPr>
          <a:xfrm>
            <a:off x="9066212" y="6230898"/>
            <a:ext cx="2878136" cy="990600"/>
          </a:xfrm>
        </p:spPr>
        <p:txBody>
          <a:bodyPr>
            <a:normAutofit/>
          </a:bodyPr>
          <a:lstStyle/>
          <a:p>
            <a:r>
              <a:rPr lang="en-US" b="1" dirty="0"/>
              <a:t>Civic honors</a:t>
            </a:r>
          </a:p>
          <a:p>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41118" y="2417802"/>
            <a:ext cx="6705600" cy="646331"/>
          </a:xfrm>
          <a:prstGeom prst="rect">
            <a:avLst/>
          </a:prstGeom>
          <a:noFill/>
        </p:spPr>
        <p:txBody>
          <a:bodyPr wrap="square" rtlCol="0">
            <a:spAutoFit/>
          </a:bodyPr>
          <a:lstStyle/>
          <a:p>
            <a:endParaRPr lang="en-US" dirty="0" smtClean="0"/>
          </a:p>
          <a:p>
            <a:endParaRPr lang="en-US" dirty="0"/>
          </a:p>
        </p:txBody>
      </p:sp>
      <p:sp>
        <p:nvSpPr>
          <p:cNvPr id="4" name="Rectangle 3"/>
          <p:cNvSpPr/>
          <p:nvPr/>
        </p:nvSpPr>
        <p:spPr>
          <a:xfrm>
            <a:off x="5789612" y="657285"/>
            <a:ext cx="6074568" cy="4524315"/>
          </a:xfrm>
          <a:prstGeom prst="rect">
            <a:avLst/>
          </a:prstGeom>
        </p:spPr>
        <p:txBody>
          <a:bodyPr wrap="square">
            <a:spAutoFit/>
          </a:bodyPr>
          <a:lstStyle/>
          <a:p>
            <a:pPr marR="0" lvl="0">
              <a:spcBef>
                <a:spcPts val="0"/>
              </a:spcBef>
              <a:spcAft>
                <a:spcPts val="0"/>
              </a:spcAft>
            </a:pPr>
            <a:r>
              <a:rPr lang="en-US" sz="2400" b="1" dirty="0" smtClean="0">
                <a:latin typeface="Calibri" panose="020F0502020204030204" pitchFamily="34" charset="0"/>
                <a:ea typeface="Calibri" panose="020F0502020204030204" pitchFamily="34" charset="0"/>
                <a:cs typeface="Times New Roman" panose="02020603050405020304" pitchFamily="18" charset="0"/>
              </a:rPr>
              <a:t>Among his many awards were the following:</a:t>
            </a:r>
          </a:p>
          <a:p>
            <a:pPr marR="0" lvl="0">
              <a:spcBef>
                <a:spcPts val="0"/>
              </a:spcBef>
              <a:spcAft>
                <a:spcPts val="0"/>
              </a:spcAft>
            </a:pP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Beta </a:t>
            </a:r>
            <a:r>
              <a:rPr lang="en-US" sz="2400" b="1" dirty="0">
                <a:latin typeface="Calibri" panose="020F0502020204030204" pitchFamily="34" charset="0"/>
                <a:ea typeface="Calibri" panose="020F0502020204030204" pitchFamily="34" charset="0"/>
                <a:cs typeface="Times New Roman" panose="02020603050405020304" pitchFamily="18" charset="0"/>
              </a:rPr>
              <a:t>of the Year Award,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1963</a:t>
            </a:r>
          </a:p>
          <a:p>
            <a:pPr marL="342900" marR="0" lvl="0" indent="-342900">
              <a:spcBef>
                <a:spcPts val="0"/>
              </a:spcBef>
              <a:spcAft>
                <a:spcPts val="0"/>
              </a:spcAft>
              <a:buFont typeface="Symbol" panose="05050102010706020507" pitchFamily="18" charset="2"/>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“Mr. Kansas City,” Kansas City Chamber of Commerce,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1969</a:t>
            </a:r>
          </a:p>
          <a:p>
            <a:pPr marL="342900" marR="0" lvl="0" indent="-342900">
              <a:spcBef>
                <a:spcPts val="0"/>
              </a:spcBef>
              <a:spcAft>
                <a:spcPts val="0"/>
              </a:spcAft>
              <a:buFont typeface="Symbol" panose="05050102010706020507" pitchFamily="18" charset="2"/>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UMKC Chancellor’s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Medal, 1970</a:t>
            </a:r>
          </a:p>
          <a:p>
            <a:pPr marL="342900" marR="0" lvl="0" indent="-342900">
              <a:spcBef>
                <a:spcPts val="0"/>
              </a:spcBef>
              <a:spcAft>
                <a:spcPts val="0"/>
              </a:spcAft>
              <a:buFont typeface="Symbol" panose="05050102010706020507" pitchFamily="18" charset="2"/>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Junior Achievement – Free Enterpriser of the Year,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1975</a:t>
            </a:r>
          </a:p>
          <a:p>
            <a:pPr marL="342900" marR="0" lvl="0" indent="-342900">
              <a:spcBef>
                <a:spcPts val="0"/>
              </a:spcBef>
              <a:spcAft>
                <a:spcPts val="0"/>
              </a:spcAft>
              <a:buFont typeface="Symbol" panose="05050102010706020507" pitchFamily="18" charset="2"/>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6725516"/>
      </p:ext>
    </p:extLst>
  </p:cSld>
  <p:clrMapOvr>
    <a:masterClrMapping/>
  </p:clrMapOvr>
  <mc:AlternateContent xmlns:mc="http://schemas.openxmlformats.org/markup-compatibility/2006" xmlns:p14="http://schemas.microsoft.com/office/powerpoint/2010/main">
    <mc:Choice Requires="p14">
      <p:transition spd="med" p14:dur="700" advTm="10170">
        <p:fade/>
      </p:transition>
    </mc:Choice>
    <mc:Fallback xmlns="">
      <p:transition spd="med" advTm="1017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3" name="Subtitle 2"/>
          <p:cNvSpPr>
            <a:spLocks noGrp="1"/>
          </p:cNvSpPr>
          <p:nvPr>
            <p:ph type="subTitle" idx="1"/>
          </p:nvPr>
        </p:nvSpPr>
        <p:spPr>
          <a:xfrm>
            <a:off x="9066212" y="6230898"/>
            <a:ext cx="2878136" cy="990600"/>
          </a:xfrm>
        </p:spPr>
        <p:txBody>
          <a:bodyPr>
            <a:normAutofit/>
          </a:bodyPr>
          <a:lstStyle/>
          <a:p>
            <a:r>
              <a:rPr lang="en-US" b="1" dirty="0"/>
              <a:t>Civic honors</a:t>
            </a:r>
          </a:p>
          <a:p>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41118" y="2417802"/>
            <a:ext cx="6705600" cy="646331"/>
          </a:xfrm>
          <a:prstGeom prst="rect">
            <a:avLst/>
          </a:prstGeom>
          <a:noFill/>
        </p:spPr>
        <p:txBody>
          <a:bodyPr wrap="square" rtlCol="0">
            <a:spAutoFit/>
          </a:bodyPr>
          <a:lstStyle/>
          <a:p>
            <a:endParaRPr lang="en-US" dirty="0" smtClean="0"/>
          </a:p>
          <a:p>
            <a:endParaRPr lang="en-US" dirty="0"/>
          </a:p>
        </p:txBody>
      </p:sp>
      <p:sp>
        <p:nvSpPr>
          <p:cNvPr id="4" name="Rectangle 3"/>
          <p:cNvSpPr/>
          <p:nvPr/>
        </p:nvSpPr>
        <p:spPr>
          <a:xfrm>
            <a:off x="5789612" y="304800"/>
            <a:ext cx="6074568" cy="4834400"/>
          </a:xfrm>
          <a:prstGeom prst="rect">
            <a:avLst/>
          </a:prstGeom>
        </p:spPr>
        <p:txBody>
          <a:bodyPr wrap="square">
            <a:spAutoFit/>
          </a:bodyPr>
          <a:lstStyle/>
          <a:p>
            <a:pPr lvl="0">
              <a:lnSpc>
                <a:spcPct val="107000"/>
              </a:lnSpc>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William Booth Award for Community Service, Salvation Army, 1979</a:t>
            </a:r>
          </a:p>
          <a:p>
            <a:pPr marL="342900" indent="-342900">
              <a:lnSpc>
                <a:spcPct val="107000"/>
              </a:lnSpc>
              <a:buFont typeface="Symbol" panose="05050102010706020507" pitchFamily="18" charset="2"/>
              <a:buChar char=""/>
            </a:pP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Distinguished </a:t>
            </a:r>
            <a:r>
              <a:rPr lang="en-US" sz="2400" b="1" dirty="0">
                <a:latin typeface="Calibri" panose="020F0502020204030204" pitchFamily="34" charset="0"/>
                <a:ea typeface="Calibri" panose="020F0502020204030204" pitchFamily="34" charset="0"/>
                <a:cs typeface="Times New Roman" panose="02020603050405020304" pitchFamily="18" charset="0"/>
              </a:rPr>
              <a:t>Service Citation, University of Kansas,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1979</a:t>
            </a:r>
          </a:p>
          <a:p>
            <a:pPr marL="342900" indent="-342900">
              <a:lnSpc>
                <a:spcPct val="107000"/>
              </a:lnSpc>
              <a:buFont typeface="Symbol" panose="05050102010706020507" pitchFamily="18" charset="2"/>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William </a:t>
            </a:r>
            <a:r>
              <a:rPr lang="en-US" sz="2400" b="1" dirty="0">
                <a:latin typeface="Calibri" panose="020F0502020204030204" pitchFamily="34" charset="0"/>
                <a:ea typeface="Calibri" panose="020F0502020204030204" pitchFamily="34" charset="0"/>
                <a:cs typeface="Times New Roman" panose="02020603050405020304" pitchFamily="18" charset="0"/>
              </a:rPr>
              <a:t>F. Yates Medallion for Distinguished Service, William Jewell College,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1980</a:t>
            </a:r>
          </a:p>
          <a:p>
            <a:pPr marL="342900" marR="0" lvl="0" indent="-342900">
              <a:lnSpc>
                <a:spcPct val="107000"/>
              </a:lnSpc>
              <a:spcBef>
                <a:spcPts val="0"/>
              </a:spcBef>
              <a:spcAft>
                <a:spcPts val="0"/>
              </a:spcAft>
              <a:buFont typeface="Symbol" panose="05050102010706020507" pitchFamily="18" charset="2"/>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Doctor </a:t>
            </a:r>
            <a:r>
              <a:rPr lang="en-US" sz="2400" b="1" dirty="0">
                <a:latin typeface="Calibri" panose="020F0502020204030204" pitchFamily="34" charset="0"/>
                <a:ea typeface="Calibri" panose="020F0502020204030204" pitchFamily="34" charset="0"/>
                <a:cs typeface="Times New Roman" panose="02020603050405020304" pitchFamily="18" charset="0"/>
              </a:rPr>
              <a:t>of Business Administration Honoris Causa, University of Missouri, </a:t>
            </a:r>
            <a:r>
              <a:rPr lang="en-US" sz="2400" b="1" dirty="0" smtClean="0">
                <a:latin typeface="Calibri" panose="020F0502020204030204" pitchFamily="34" charset="0"/>
                <a:ea typeface="Calibri" panose="020F0502020204030204" pitchFamily="34" charset="0"/>
                <a:cs typeface="Times New Roman" panose="02020603050405020304" pitchFamily="18" charset="0"/>
              </a:rPr>
              <a:t>1989</a:t>
            </a:r>
            <a:endParaRPr lang="en-US" sz="24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4679880"/>
      </p:ext>
    </p:extLst>
  </p:cSld>
  <p:clrMapOvr>
    <a:masterClrMapping/>
  </p:clrMapOvr>
  <mc:AlternateContent xmlns:mc="http://schemas.openxmlformats.org/markup-compatibility/2006" xmlns:p14="http://schemas.microsoft.com/office/powerpoint/2010/main">
    <mc:Choice Requires="p14">
      <p:transition spd="med" p14:dur="700" advTm="12916">
        <p:fade/>
      </p:transition>
    </mc:Choice>
    <mc:Fallback xmlns="">
      <p:transition spd="med" advTm="12916">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3" name="Subtitle 2"/>
          <p:cNvSpPr>
            <a:spLocks noGrp="1"/>
          </p:cNvSpPr>
          <p:nvPr>
            <p:ph type="subTitle" idx="1"/>
          </p:nvPr>
        </p:nvSpPr>
        <p:spPr>
          <a:xfrm>
            <a:off x="9066212" y="6230898"/>
            <a:ext cx="2878136" cy="990600"/>
          </a:xfrm>
        </p:spPr>
        <p:txBody>
          <a:bodyPr>
            <a:normAutofit/>
          </a:bodyPr>
          <a:lstStyle/>
          <a:p>
            <a:r>
              <a:rPr lang="en-US" b="1" dirty="0"/>
              <a:t>Civic honors</a:t>
            </a:r>
          </a:p>
          <a:p>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41118" y="2417802"/>
            <a:ext cx="6705600" cy="646331"/>
          </a:xfrm>
          <a:prstGeom prst="rect">
            <a:avLst/>
          </a:prstGeom>
          <a:noFill/>
        </p:spPr>
        <p:txBody>
          <a:bodyPr wrap="square" rtlCol="0">
            <a:spAutoFit/>
          </a:bodyPr>
          <a:lstStyle/>
          <a:p>
            <a:endParaRPr lang="en-US" dirty="0" smtClean="0"/>
          </a:p>
          <a:p>
            <a:endParaRPr lang="en-US" dirty="0"/>
          </a:p>
        </p:txBody>
      </p:sp>
      <p:sp>
        <p:nvSpPr>
          <p:cNvPr id="4" name="Rectangle 3"/>
          <p:cNvSpPr/>
          <p:nvPr/>
        </p:nvSpPr>
        <p:spPr>
          <a:xfrm>
            <a:off x="5789612" y="762000"/>
            <a:ext cx="6074568" cy="3227871"/>
          </a:xfrm>
          <a:prstGeom prst="rect">
            <a:avLst/>
          </a:prstGeom>
        </p:spPr>
        <p:txBody>
          <a:bodyPr wrap="square">
            <a:spAutoFit/>
          </a:bodyPr>
          <a:lstStyle/>
          <a:p>
            <a:pPr marR="0" lvl="0">
              <a:spcBef>
                <a:spcPts val="0"/>
              </a:spcBef>
              <a:spcAft>
                <a:spcPts val="0"/>
              </a:spcAft>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Spirit </a:t>
            </a:r>
            <a:r>
              <a:rPr lang="en-US" sz="2400" b="1" dirty="0">
                <a:latin typeface="Calibri" panose="020F0502020204030204" pitchFamily="34" charset="0"/>
                <a:ea typeface="Calibri" panose="020F0502020204030204" pitchFamily="34" charset="0"/>
                <a:cs typeface="Times New Roman" panose="02020603050405020304" pitchFamily="18" charset="0"/>
              </a:rPr>
              <a:t>of Philanthropy Award from the Mid-America Chapter, National Society of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Fund </a:t>
            </a:r>
            <a:r>
              <a:rPr lang="en-US" sz="2400" b="1" dirty="0">
                <a:latin typeface="Calibri" panose="020F0502020204030204" pitchFamily="34" charset="0"/>
                <a:ea typeface="Calibri" panose="020F0502020204030204" pitchFamily="34" charset="0"/>
                <a:cs typeface="Times New Roman" panose="02020603050405020304" pitchFamily="18" charset="0"/>
              </a:rPr>
              <a:t>Raising Executives,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2000</a:t>
            </a:r>
          </a:p>
          <a:p>
            <a:pPr marL="342900" marR="0" lvl="0" indent="-342900">
              <a:lnSpc>
                <a:spcPct val="107000"/>
              </a:lnSpc>
              <a:spcBef>
                <a:spcPts val="0"/>
              </a:spcBef>
              <a:spcAft>
                <a:spcPts val="0"/>
              </a:spcAft>
              <a:buFont typeface="Symbol" panose="05050102010706020507" pitchFamily="18" charset="2"/>
              <a:buChar char=""/>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Inductee, Junior Achievement of Middle America's 2011 Greater Kansas City Business Hall of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Fame</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99661141"/>
      </p:ext>
    </p:extLst>
  </p:cSld>
  <p:clrMapOvr>
    <a:masterClrMapping/>
  </p:clrMapOvr>
  <mc:AlternateContent xmlns:mc="http://schemas.openxmlformats.org/markup-compatibility/2006" xmlns:p14="http://schemas.microsoft.com/office/powerpoint/2010/main">
    <mc:Choice Requires="p14">
      <p:transition spd="med" p14:dur="700" advTm="8590">
        <p:fade/>
      </p:transition>
    </mc:Choice>
    <mc:Fallback xmlns="">
      <p:transition spd="med" advTm="859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18612" y="6172200"/>
            <a:ext cx="7162799" cy="990600"/>
          </a:xfrm>
        </p:spPr>
        <p:txBody>
          <a:bodyPr>
            <a:normAutofit/>
          </a:bodyPr>
          <a:lstStyle/>
          <a:p>
            <a:r>
              <a:rPr lang="en-US" b="1" dirty="0" smtClean="0"/>
              <a:t>Biography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027612" y="1219200"/>
            <a:ext cx="5638800" cy="2677656"/>
          </a:xfrm>
          <a:prstGeom prst="rect">
            <a:avLst/>
          </a:prstGeom>
          <a:noFill/>
        </p:spPr>
        <p:txBody>
          <a:bodyPr wrap="square" rtlCol="0">
            <a:spAutoFit/>
          </a:bodyPr>
          <a:lstStyle/>
          <a:p>
            <a:pPr lvl="0"/>
            <a:r>
              <a:rPr lang="en-US" sz="2400" b="1" dirty="0" smtClean="0">
                <a:latin typeface="Calibri" panose="020F0502020204030204" pitchFamily="34" charset="0"/>
              </a:rPr>
              <a:t>During </a:t>
            </a:r>
            <a:r>
              <a:rPr lang="en-US" sz="2400" b="1" dirty="0">
                <a:latin typeface="Calibri" panose="020F0502020204030204" pitchFamily="34" charset="0"/>
              </a:rPr>
              <a:t>World War </a:t>
            </a:r>
            <a:r>
              <a:rPr lang="en-US" sz="2400" b="1" dirty="0" smtClean="0">
                <a:latin typeface="Calibri" panose="020F0502020204030204" pitchFamily="34" charset="0"/>
              </a:rPr>
              <a:t>II </a:t>
            </a:r>
            <a:r>
              <a:rPr lang="en-US" sz="2400" b="1" dirty="0">
                <a:latin typeface="Calibri" panose="020F0502020204030204" pitchFamily="34" charset="0"/>
              </a:rPr>
              <a:t>he enlisted in the Navy and spent time in </a:t>
            </a:r>
            <a:r>
              <a:rPr lang="en-US" sz="2400" b="1" dirty="0" smtClean="0">
                <a:latin typeface="Calibri" panose="020F0502020204030204" pitchFamily="34" charset="0"/>
              </a:rPr>
              <a:t>Washington, </a:t>
            </a:r>
            <a:r>
              <a:rPr lang="en-US" sz="2400" b="1" dirty="0">
                <a:latin typeface="Calibri" panose="020F0502020204030204" pitchFamily="34" charset="0"/>
              </a:rPr>
              <a:t>D.C</a:t>
            </a:r>
            <a:r>
              <a:rPr lang="en-US" sz="2400" b="1" dirty="0" smtClean="0">
                <a:latin typeface="Calibri" panose="020F0502020204030204" pitchFamily="34" charset="0"/>
              </a:rPr>
              <a:t>., </a:t>
            </a:r>
            <a:r>
              <a:rPr lang="en-US" sz="2400" b="1" dirty="0">
                <a:latin typeface="Calibri" panose="020F0502020204030204" pitchFamily="34" charset="0"/>
              </a:rPr>
              <a:t>and San Francisco, and  was discharged as a Lt. Commander in </a:t>
            </a:r>
            <a:r>
              <a:rPr lang="en-US" sz="2400" b="1" dirty="0" smtClean="0">
                <a:latin typeface="Calibri" panose="020F0502020204030204" pitchFamily="34" charset="0"/>
              </a:rPr>
              <a:t>1945.</a:t>
            </a:r>
            <a:r>
              <a:rPr lang="en-US" sz="2400" b="1" dirty="0">
                <a:latin typeface="Calibri" panose="020F0502020204030204" pitchFamily="34" charset="0"/>
              </a:rPr>
              <a:t> </a:t>
            </a:r>
            <a:endParaRPr lang="en-US" sz="2400" b="1" dirty="0" smtClean="0">
              <a:latin typeface="Calibri" panose="020F0502020204030204" pitchFamily="34" charset="0"/>
            </a:endParaRPr>
          </a:p>
          <a:p>
            <a:pPr lvl="0"/>
            <a:endParaRPr lang="en-US" sz="2400" b="1" dirty="0">
              <a:latin typeface="Calibri" panose="020F0502020204030204" pitchFamily="34" charset="0"/>
            </a:endParaRPr>
          </a:p>
          <a:p>
            <a:r>
              <a:rPr lang="en-US" sz="2400" b="1" dirty="0" smtClean="0">
                <a:latin typeface="Calibri" panose="020F0502020204030204" pitchFamily="34" charset="0"/>
              </a:rPr>
              <a:t>Prior </a:t>
            </a:r>
            <a:r>
              <a:rPr lang="en-US" sz="2400" b="1" dirty="0">
                <a:latin typeface="Calibri" panose="020F0502020204030204" pitchFamily="34" charset="0"/>
              </a:rPr>
              <a:t>to Pearl </a:t>
            </a:r>
            <a:r>
              <a:rPr lang="en-US" sz="2400" b="1" dirty="0" smtClean="0">
                <a:latin typeface="Calibri" panose="020F0502020204030204" pitchFamily="34" charset="0"/>
              </a:rPr>
              <a:t>Harbor, Nichols </a:t>
            </a:r>
            <a:r>
              <a:rPr lang="en-US" sz="2400" b="1" dirty="0">
                <a:latin typeface="Calibri" panose="020F0502020204030204" pitchFamily="34" charset="0"/>
              </a:rPr>
              <a:t>served in the Hawaiian Department of the U.S. </a:t>
            </a:r>
            <a:r>
              <a:rPr lang="en-US" sz="2400" b="1" dirty="0" smtClean="0">
                <a:latin typeface="Calibri" panose="020F0502020204030204" pitchFamily="34" charset="0"/>
              </a:rPr>
              <a:t>Army. </a:t>
            </a:r>
            <a:endParaRPr lang="en-US" sz="2400" b="1" dirty="0">
              <a:latin typeface="Calibri" panose="020F0502020204030204" pitchFamily="34" charset="0"/>
            </a:endParaRPr>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531812" y="376872"/>
            <a:ext cx="3276600" cy="5033328"/>
          </a:xfrm>
          <a:prstGeom prst="rect">
            <a:avLst/>
          </a:prstGeom>
        </p:spPr>
      </p:pic>
    </p:spTree>
    <p:extLst>
      <p:ext uri="{BB962C8B-B14F-4D97-AF65-F5344CB8AC3E}">
        <p14:creationId xmlns:p14="http://schemas.microsoft.com/office/powerpoint/2010/main" val="2925011845"/>
      </p:ext>
    </p:extLst>
  </p:cSld>
  <p:clrMapOvr>
    <a:masterClrMapping/>
  </p:clrMapOvr>
  <mc:AlternateContent xmlns:mc="http://schemas.openxmlformats.org/markup-compatibility/2006" xmlns:p14="http://schemas.microsoft.com/office/powerpoint/2010/main">
    <mc:Choice Requires="p14">
      <p:transition spd="med" p14:dur="700" advTm="5557">
        <p:fade/>
      </p:transition>
    </mc:Choice>
    <mc:Fallback xmlns="">
      <p:transition spd="med" advTm="5557">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5" y="0"/>
            <a:ext cx="6858000" cy="6858000"/>
          </a:xfrm>
          <a:prstGeom prst="rect">
            <a:avLst/>
          </a:prstGeom>
        </p:spPr>
      </p:pic>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6" name="TextBox 5"/>
          <p:cNvSpPr txBox="1"/>
          <p:nvPr/>
        </p:nvSpPr>
        <p:spPr>
          <a:xfrm>
            <a:off x="5141118" y="2417802"/>
            <a:ext cx="6705600" cy="646331"/>
          </a:xfrm>
          <a:prstGeom prst="rect">
            <a:avLst/>
          </a:prstGeom>
          <a:noFill/>
        </p:spPr>
        <p:txBody>
          <a:bodyPr wrap="square" rtlCol="0">
            <a:spAutoFit/>
          </a:bodyPr>
          <a:lstStyle/>
          <a:p>
            <a:endParaRPr lang="en-US" dirty="0" smtClean="0"/>
          </a:p>
          <a:p>
            <a:endParaRPr lang="en-US" dirty="0"/>
          </a:p>
        </p:txBody>
      </p:sp>
      <p:sp>
        <p:nvSpPr>
          <p:cNvPr id="7" name="Rectangle 6"/>
          <p:cNvSpPr/>
          <p:nvPr/>
        </p:nvSpPr>
        <p:spPr>
          <a:xfrm>
            <a:off x="5141118" y="1402139"/>
            <a:ext cx="6705600" cy="2246769"/>
          </a:xfrm>
          <a:prstGeom prst="rect">
            <a:avLst/>
          </a:prstGeom>
        </p:spPr>
        <p:txBody>
          <a:bodyPr wrap="square">
            <a:spAutoFit/>
          </a:bodyPr>
          <a:lstStyle/>
          <a:p>
            <a:r>
              <a:rPr lang="en-US" sz="2800" b="1" dirty="0">
                <a:latin typeface="Calibri" panose="020F0502020204030204" pitchFamily="34" charset="0"/>
                <a:ea typeface="Calibri" panose="020F0502020204030204" pitchFamily="34" charset="0"/>
                <a:cs typeface="Times New Roman" panose="02020603050405020304" pitchFamily="18" charset="0"/>
              </a:rPr>
              <a:t>Throughout his life, </a:t>
            </a:r>
            <a:r>
              <a:rPr lang="en-US" sz="2800" b="1" dirty="0" smtClean="0">
                <a:latin typeface="Calibri" panose="020F0502020204030204" pitchFamily="34" charset="0"/>
                <a:ea typeface="Calibri" panose="020F0502020204030204" pitchFamily="34" charset="0"/>
                <a:cs typeface="Times New Roman" panose="02020603050405020304" pitchFamily="18" charset="0"/>
              </a:rPr>
              <a:t>Miller Nichols </a:t>
            </a:r>
            <a:r>
              <a:rPr lang="en-US" sz="2800" b="1" dirty="0">
                <a:latin typeface="Calibri" panose="020F0502020204030204" pitchFamily="34" charset="0"/>
                <a:ea typeface="Calibri" panose="020F0502020204030204" pitchFamily="34" charset="0"/>
                <a:cs typeface="Times New Roman" panose="02020603050405020304" pitchFamily="18" charset="0"/>
              </a:rPr>
              <a:t>remained focused on </a:t>
            </a:r>
            <a:r>
              <a:rPr lang="en-US" sz="2800" b="1" dirty="0" smtClean="0">
                <a:latin typeface="Calibri" panose="020F0502020204030204" pitchFamily="34" charset="0"/>
                <a:ea typeface="Calibri" panose="020F0502020204030204" pitchFamily="34" charset="0"/>
                <a:cs typeface="Times New Roman" panose="02020603050405020304" pitchFamily="18" charset="0"/>
              </a:rPr>
              <a:t>Kansas </a:t>
            </a:r>
            <a:r>
              <a:rPr lang="en-US" sz="2800" b="1" dirty="0">
                <a:latin typeface="Calibri" panose="020F0502020204030204" pitchFamily="34" charset="0"/>
                <a:ea typeface="Calibri" panose="020F0502020204030204" pitchFamily="34" charset="0"/>
                <a:cs typeface="Times New Roman" panose="02020603050405020304" pitchFamily="18" charset="0"/>
              </a:rPr>
              <a:t>City’s growth and accomplishments, beautifying the </a:t>
            </a:r>
            <a:r>
              <a:rPr lang="en-US" sz="2800" b="1" dirty="0" smtClean="0">
                <a:latin typeface="Calibri" panose="020F0502020204030204" pitchFamily="34" charset="0"/>
                <a:ea typeface="Calibri" panose="020F0502020204030204" pitchFamily="34" charset="0"/>
                <a:cs typeface="Times New Roman" panose="02020603050405020304" pitchFamily="18" charset="0"/>
              </a:rPr>
              <a:t>city </a:t>
            </a:r>
            <a:r>
              <a:rPr lang="en-US" sz="2800" b="1" dirty="0">
                <a:latin typeface="Calibri" panose="020F0502020204030204" pitchFamily="34" charset="0"/>
                <a:ea typeface="Calibri" panose="020F0502020204030204" pitchFamily="34" charset="0"/>
                <a:cs typeface="Times New Roman" panose="02020603050405020304" pitchFamily="18" charset="0"/>
              </a:rPr>
              <a:t>and leaving something </a:t>
            </a:r>
            <a:r>
              <a:rPr lang="en-US" sz="2800" b="1" dirty="0" smtClean="0">
                <a:latin typeface="Calibri" panose="020F0502020204030204" pitchFamily="34" charset="0"/>
                <a:ea typeface="Calibri" panose="020F0502020204030204" pitchFamily="34" charset="0"/>
                <a:cs typeface="Times New Roman" panose="02020603050405020304" pitchFamily="18" charset="0"/>
              </a:rPr>
              <a:t>much greater </a:t>
            </a:r>
            <a:r>
              <a:rPr lang="en-US" sz="2800" b="1" dirty="0">
                <a:latin typeface="Calibri" panose="020F0502020204030204" pitchFamily="34" charset="0"/>
                <a:ea typeface="Calibri" panose="020F0502020204030204" pitchFamily="34" charset="0"/>
                <a:cs typeface="Times New Roman" panose="02020603050405020304" pitchFamily="18" charset="0"/>
              </a:rPr>
              <a:t>than </a:t>
            </a:r>
            <a:r>
              <a:rPr lang="en-US" sz="2800" b="1" dirty="0" smtClean="0">
                <a:latin typeface="Calibri" panose="020F0502020204030204" pitchFamily="34" charset="0"/>
                <a:ea typeface="Calibri" panose="020F0502020204030204" pitchFamily="34" charset="0"/>
                <a:cs typeface="Times New Roman" panose="02020603050405020304" pitchFamily="18" charset="0"/>
              </a:rPr>
              <a:t>it was before</a:t>
            </a:r>
            <a:r>
              <a:rPr lang="en-US" sz="2800" b="1" dirty="0">
                <a:latin typeface="Calibri" panose="020F0502020204030204" pitchFamily="34" charset="0"/>
                <a:ea typeface="Calibri" panose="020F0502020204030204" pitchFamily="34" charset="0"/>
                <a:cs typeface="Times New Roman" panose="02020603050405020304" pitchFamily="18" charset="0"/>
              </a:rPr>
              <a:t>.</a:t>
            </a:r>
            <a:r>
              <a:rPr lang="en-US" sz="2800" dirty="0">
                <a:latin typeface="Calibri" panose="020F0502020204030204" pitchFamily="34" charset="0"/>
                <a:ea typeface="Calibri" panose="020F0502020204030204" pitchFamily="34" charset="0"/>
                <a:cs typeface="Times New Roman" panose="02020603050405020304" pitchFamily="18" charset="0"/>
              </a:rPr>
              <a:t> </a:t>
            </a:r>
            <a:endParaRPr lang="en-US" sz="2800" dirty="0"/>
          </a:p>
        </p:txBody>
      </p:sp>
    </p:spTree>
    <p:extLst>
      <p:ext uri="{BB962C8B-B14F-4D97-AF65-F5344CB8AC3E}">
        <p14:creationId xmlns:p14="http://schemas.microsoft.com/office/powerpoint/2010/main" val="1083605706"/>
      </p:ext>
    </p:extLst>
  </p:cSld>
  <p:clrMapOvr>
    <a:masterClrMapping/>
  </p:clrMapOvr>
  <mc:AlternateContent xmlns:mc="http://schemas.openxmlformats.org/markup-compatibility/2006" xmlns:p14="http://schemas.microsoft.com/office/powerpoint/2010/main">
    <mc:Choice Requires="p14">
      <p:transition spd="med" p14:dur="700" advTm="9603">
        <p:fade/>
      </p:transition>
    </mc:Choice>
    <mc:Fallback xmlns="">
      <p:transition spd="med" advTm="9603">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133012" y="6270546"/>
            <a:ext cx="2878136" cy="990600"/>
          </a:xfrm>
        </p:spPr>
        <p:txBody>
          <a:bodyPr>
            <a:normAutofit/>
          </a:bodyPr>
          <a:lstStyle/>
          <a:p>
            <a:r>
              <a:rPr lang="en-US" b="1" dirty="0" smtClean="0"/>
              <a:t>Mission</a:t>
            </a:r>
            <a:endParaRPr lang="en-US" b="1" dirty="0"/>
          </a:p>
        </p:txBody>
      </p:sp>
      <p:sp>
        <p:nvSpPr>
          <p:cNvPr id="2" name="Title 1"/>
          <p:cNvSpPr>
            <a:spLocks noGrp="1"/>
          </p:cNvSpPr>
          <p:nvPr>
            <p:ph type="ctrTitle"/>
          </p:nvPr>
        </p:nvSpPr>
        <p:spPr>
          <a:xfrm>
            <a:off x="4113212" y="5345073"/>
            <a:ext cx="9752013" cy="914400"/>
          </a:xfrm>
        </p:spPr>
        <p:txBody>
          <a:bodyPr/>
          <a:lstStyle/>
          <a:p>
            <a:r>
              <a:rPr lang="en-US" sz="4400" dirty="0" smtClean="0"/>
              <a:t>UMKC:  An Urban University</a:t>
            </a:r>
            <a:endParaRPr lang="en-US" sz="4400" dirty="0"/>
          </a:p>
        </p:txBody>
      </p:sp>
      <p:sp>
        <p:nvSpPr>
          <p:cNvPr id="6" name="TextBox 5"/>
          <p:cNvSpPr txBox="1"/>
          <p:nvPr/>
        </p:nvSpPr>
        <p:spPr>
          <a:xfrm>
            <a:off x="5027612" y="381000"/>
            <a:ext cx="6705600" cy="5078313"/>
          </a:xfrm>
          <a:prstGeom prst="rect">
            <a:avLst/>
          </a:prstGeom>
          <a:noFill/>
        </p:spPr>
        <p:txBody>
          <a:bodyPr wrap="square" rtlCol="0">
            <a:spAutoFit/>
          </a:bodyPr>
          <a:lstStyle/>
          <a:p>
            <a:r>
              <a:rPr lang="en-US" sz="2400" b="1" dirty="0">
                <a:latin typeface="Calibri" panose="020F0502020204030204" pitchFamily="34" charset="0"/>
              </a:rPr>
              <a:t>Vision Statement</a:t>
            </a:r>
          </a:p>
          <a:p>
            <a:r>
              <a:rPr lang="en-US" dirty="0">
                <a:latin typeface="Calibri" panose="020F0502020204030204" pitchFamily="34" charset="0"/>
              </a:rPr>
              <a:t>UMKC will become a model urban research university characterized by signature graduate and professional programs, a dynamic undergraduate population, a highly diverse faculty, staff and student body, and active engagement with its city and region.</a:t>
            </a:r>
          </a:p>
          <a:p>
            <a:r>
              <a:rPr lang="en-US" dirty="0">
                <a:latin typeface="Calibri" panose="020F0502020204030204" pitchFamily="34" charset="0"/>
              </a:rPr>
              <a:t/>
            </a:r>
            <a:br>
              <a:rPr lang="en-US" dirty="0">
                <a:latin typeface="Calibri" panose="020F0502020204030204" pitchFamily="34" charset="0"/>
              </a:rPr>
            </a:br>
            <a:r>
              <a:rPr lang="en-US" sz="2400" b="1" dirty="0">
                <a:latin typeface="Calibri" panose="020F0502020204030204" pitchFamily="34" charset="0"/>
              </a:rPr>
              <a:t>Mission Statement</a:t>
            </a:r>
          </a:p>
          <a:p>
            <a:r>
              <a:rPr lang="en-US" dirty="0">
                <a:latin typeface="Calibri" panose="020F0502020204030204" pitchFamily="34" charset="0"/>
              </a:rPr>
              <a:t>UMKC's mission is to lead in life and health sciences; to deepen and expand strength in the visual and performing arts; to develop a professional workforce and collaborate in urban issues and education; and to create a vibrant learning and campus life </a:t>
            </a:r>
            <a:r>
              <a:rPr lang="en-US" dirty="0" smtClean="0">
                <a:latin typeface="Calibri" panose="020F0502020204030204" pitchFamily="34" charset="0"/>
              </a:rPr>
              <a:t>experience</a:t>
            </a:r>
          </a:p>
          <a:p>
            <a:endParaRPr lang="en-US" dirty="0">
              <a:latin typeface="Calibri" panose="020F0502020204030204" pitchFamily="34" charset="0"/>
            </a:endParaRPr>
          </a:p>
          <a:p>
            <a:r>
              <a:rPr lang="en-US" sz="2400" b="1" dirty="0" smtClean="0">
                <a:latin typeface="Calibri" panose="020F0502020204030204" pitchFamily="34" charset="0"/>
              </a:rPr>
              <a:t>Goal:  Advance Urban Engagement</a:t>
            </a:r>
          </a:p>
          <a:p>
            <a:r>
              <a:rPr lang="en-US" dirty="0">
                <a:latin typeface="Calibri" panose="020F0502020204030204" pitchFamily="34" charset="0"/>
              </a:rPr>
              <a:t>To become a model urban university by fully engaging with the Kansas City community to enhance education, public health, the arts and economic development.</a:t>
            </a:r>
          </a:p>
          <a:p>
            <a:endParaRPr lang="en-US" dirty="0" smtClean="0">
              <a:latin typeface="Calibri" panose="020F0502020204030204" pitchFamily="34" charset="0"/>
            </a:endParaRPr>
          </a:p>
        </p:txBody>
      </p:sp>
      <p:pic>
        <p:nvPicPr>
          <p:cNvPr id="1026" name="Picture 2" descr="carnegie"/>
          <p:cNvPicPr>
            <a:picLocks noChangeAspect="1" noChangeArrowheads="1"/>
          </p:cNvPicPr>
          <p:nvPr/>
        </p:nvPicPr>
        <p:blipFill rotWithShape="1">
          <a:blip r:embed="rId2">
            <a:extLst>
              <a:ext uri="{28A0092B-C50C-407E-A947-70E740481C1C}">
                <a14:useLocalDpi xmlns:a14="http://schemas.microsoft.com/office/drawing/2010/main" val="0"/>
              </a:ext>
            </a:extLst>
          </a:blip>
          <a:srcRect l="20363" r="20000"/>
          <a:stretch/>
        </p:blipFill>
        <p:spPr bwMode="auto">
          <a:xfrm>
            <a:off x="989012" y="1600200"/>
            <a:ext cx="3124200" cy="295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9435986"/>
      </p:ext>
    </p:extLst>
  </p:cSld>
  <p:clrMapOvr>
    <a:masterClrMapping/>
  </p:clrMapOvr>
  <mc:AlternateContent xmlns:mc="http://schemas.openxmlformats.org/markup-compatibility/2006" xmlns:p14="http://schemas.microsoft.com/office/powerpoint/2010/main">
    <mc:Choice Requires="p14">
      <p:transition spd="med" p14:dur="700" advTm="33435">
        <p:fade/>
      </p:transition>
    </mc:Choice>
    <mc:Fallback xmlns="">
      <p:transition spd="med" advTm="33435">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18612" y="6172200"/>
            <a:ext cx="7162799" cy="990600"/>
          </a:xfrm>
        </p:spPr>
        <p:txBody>
          <a:bodyPr>
            <a:normAutofit/>
          </a:bodyPr>
          <a:lstStyle/>
          <a:p>
            <a:r>
              <a:rPr lang="en-US" b="1" dirty="0" smtClean="0"/>
              <a:t>Biography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4" name="Rectangle 3"/>
          <p:cNvSpPr/>
          <p:nvPr/>
        </p:nvSpPr>
        <p:spPr>
          <a:xfrm>
            <a:off x="4911744" y="368829"/>
            <a:ext cx="6897667" cy="4834400"/>
          </a:xfrm>
          <a:prstGeom prst="rect">
            <a:avLst/>
          </a:prstGeom>
        </p:spPr>
        <p:txBody>
          <a:bodyPr wrap="square">
            <a:spAutoFit/>
          </a:bodyPr>
          <a:lstStyle/>
          <a:p>
            <a:pPr marR="0" lvl="0">
              <a:lnSpc>
                <a:spcPct val="107000"/>
              </a:lnSpc>
              <a:spcBef>
                <a:spcPts val="0"/>
              </a:spcBef>
              <a:spcAft>
                <a:spcPts val="0"/>
              </a:spcAft>
            </a:pPr>
            <a:r>
              <a:rPr lang="en-US" sz="2400" b="1" dirty="0" smtClean="0">
                <a:latin typeface="Calibri" panose="020F0502020204030204" pitchFamily="34" charset="0"/>
                <a:ea typeface="Calibri" panose="020F0502020204030204" pitchFamily="34" charset="0"/>
                <a:cs typeface="Times New Roman" panose="02020603050405020304" pitchFamily="18" charset="0"/>
              </a:rPr>
              <a:t>For Nichols, the </a:t>
            </a:r>
            <a:r>
              <a:rPr lang="en-US" sz="2400" b="1" dirty="0">
                <a:latin typeface="Calibri" panose="020F0502020204030204" pitchFamily="34" charset="0"/>
                <a:ea typeface="Calibri" panose="020F0502020204030204" pitchFamily="34" charset="0"/>
                <a:cs typeface="Times New Roman" panose="02020603050405020304" pitchFamily="18" charset="0"/>
              </a:rPr>
              <a:t>most important aspects of his life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were </a:t>
            </a:r>
            <a:r>
              <a:rPr lang="en-US" sz="2400" b="1" dirty="0">
                <a:latin typeface="Calibri" panose="020F0502020204030204" pitchFamily="34" charset="0"/>
                <a:ea typeface="Calibri" panose="020F0502020204030204" pitchFamily="34" charset="0"/>
                <a:cs typeface="Times New Roman" panose="02020603050405020304" pitchFamily="18" charset="0"/>
              </a:rPr>
              <a:t>his family, the Kansas City community and the J.C. Nichols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Company. </a:t>
            </a:r>
          </a:p>
          <a:p>
            <a:pPr marR="0" lvl="0">
              <a:lnSpc>
                <a:spcPct val="107000"/>
              </a:lnSpc>
              <a:spcBef>
                <a:spcPts val="0"/>
              </a:spcBef>
              <a:spcAft>
                <a:spcPts val="0"/>
              </a:spcAft>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In 1941, </a:t>
            </a:r>
            <a:r>
              <a:rPr lang="en-US" sz="2400" b="1" dirty="0" smtClean="0">
                <a:latin typeface="Calibri" panose="020F0502020204030204" pitchFamily="34" charset="0"/>
                <a:ea typeface="Calibri" panose="020F0502020204030204" pitchFamily="34" charset="0"/>
                <a:cs typeface="Times New Roman" panose="02020603050405020304" pitchFamily="18" charset="0"/>
              </a:rPr>
              <a:t>Nichols </a:t>
            </a:r>
            <a:r>
              <a:rPr lang="en-US" sz="2400" b="1" dirty="0">
                <a:latin typeface="Calibri" panose="020F0502020204030204" pitchFamily="34" charset="0"/>
                <a:ea typeface="Calibri" panose="020F0502020204030204" pitchFamily="34" charset="0"/>
                <a:cs typeface="Times New Roman" panose="02020603050405020304" pitchFamily="18" charset="0"/>
              </a:rPr>
              <a:t>married Catherine (Katie) Caldwell in Kansas City,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Missouri, </a:t>
            </a:r>
            <a:r>
              <a:rPr lang="en-US" sz="2400" b="1" dirty="0">
                <a:latin typeface="Calibri" panose="020F0502020204030204" pitchFamily="34" charset="0"/>
                <a:ea typeface="Calibri" panose="020F0502020204030204" pitchFamily="34" charset="0"/>
                <a:cs typeface="Times New Roman" panose="02020603050405020304" pitchFamily="18" charset="0"/>
              </a:rPr>
              <a:t>and raised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four </a:t>
            </a:r>
            <a:r>
              <a:rPr lang="en-US" sz="2400" b="1" dirty="0">
                <a:latin typeface="Calibri" panose="020F0502020204030204" pitchFamily="34" charset="0"/>
                <a:ea typeface="Calibri" panose="020F0502020204030204" pitchFamily="34" charset="0"/>
                <a:cs typeface="Times New Roman" panose="02020603050405020304" pitchFamily="18" charset="0"/>
              </a:rPr>
              <a:t>daughters:  Kay, Nance, Ann and Lynn. Katie passed away in 1977</a:t>
            </a:r>
            <a:r>
              <a:rPr lang="en-US" sz="2400" b="1" dirty="0" smtClean="0">
                <a:latin typeface="Calibri" panose="020F0502020204030204" pitchFamily="34" charset="0"/>
                <a:ea typeface="Calibri" panose="020F0502020204030204" pitchFamily="34" charset="0"/>
                <a:cs typeface="Times New Roman" panose="02020603050405020304" pitchFamily="18" charset="0"/>
              </a:rPr>
              <a:t>.</a:t>
            </a:r>
          </a:p>
          <a:p>
            <a:pPr marR="0" lvl="0">
              <a:lnSpc>
                <a:spcPct val="107000"/>
              </a:lnSpc>
              <a:spcBef>
                <a:spcPts val="0"/>
              </a:spcBef>
              <a:spcAft>
                <a:spcPts val="0"/>
              </a:spcAft>
            </a:pP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In 1979, Nichols married Jeannette Terrell Deweese and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they remained </a:t>
            </a:r>
            <a:r>
              <a:rPr lang="en-US" sz="2400" b="1" dirty="0">
                <a:latin typeface="Calibri" panose="020F0502020204030204" pitchFamily="34" charset="0"/>
                <a:ea typeface="Calibri" panose="020F0502020204030204" pitchFamily="34" charset="0"/>
                <a:cs typeface="Times New Roman" panose="02020603050405020304" pitchFamily="18" charset="0"/>
              </a:rPr>
              <a:t>together until his passing in 2000. </a:t>
            </a:r>
            <a:endParaRPr lang="en-US" sz="2400" b="1" dirty="0" smtClean="0">
              <a:latin typeface="Calibri" panose="020F0502020204030204" pitchFamily="34" charset="0"/>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508" y="381000"/>
            <a:ext cx="3724275" cy="4986763"/>
          </a:xfrm>
          <a:prstGeom prst="rect">
            <a:avLst/>
          </a:prstGeom>
        </p:spPr>
      </p:pic>
    </p:spTree>
    <p:extLst>
      <p:ext uri="{BB962C8B-B14F-4D97-AF65-F5344CB8AC3E}">
        <p14:creationId xmlns:p14="http://schemas.microsoft.com/office/powerpoint/2010/main" val="3030631537"/>
      </p:ext>
    </p:extLst>
  </p:cSld>
  <p:clrMapOvr>
    <a:masterClrMapping/>
  </p:clrMapOvr>
  <mc:AlternateContent xmlns:mc="http://schemas.openxmlformats.org/markup-compatibility/2006" xmlns:p14="http://schemas.microsoft.com/office/powerpoint/2010/main">
    <mc:Choice Requires="p14">
      <p:transition spd="med" p14:dur="700" advTm="13740">
        <p:fade/>
      </p:transition>
    </mc:Choice>
    <mc:Fallback xmlns="">
      <p:transition spd="med" advTm="1374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18612" y="6172200"/>
            <a:ext cx="7162799" cy="990600"/>
          </a:xfrm>
        </p:spPr>
        <p:txBody>
          <a:bodyPr>
            <a:normAutofit/>
          </a:bodyPr>
          <a:lstStyle/>
          <a:p>
            <a:r>
              <a:rPr lang="en-US" b="1" dirty="0" smtClean="0"/>
              <a:t>Biography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sp>
        <p:nvSpPr>
          <p:cNvPr id="4" name="Rectangle 3"/>
          <p:cNvSpPr/>
          <p:nvPr/>
        </p:nvSpPr>
        <p:spPr>
          <a:xfrm>
            <a:off x="4722812" y="368829"/>
            <a:ext cx="6934200" cy="4801507"/>
          </a:xfrm>
          <a:prstGeom prst="rect">
            <a:avLst/>
          </a:prstGeom>
        </p:spPr>
        <p:txBody>
          <a:bodyPr wrap="square">
            <a:spAutoFit/>
          </a:bodyPr>
          <a:lstStyle/>
          <a:p>
            <a:pPr marR="0" lvl="0">
              <a:lnSpc>
                <a:spcPct val="107000"/>
              </a:lnSpc>
              <a:spcBef>
                <a:spcPts val="0"/>
              </a:spcBef>
              <a:spcAft>
                <a:spcPts val="0"/>
              </a:spcAft>
            </a:pPr>
            <a:endParaRPr lang="en-US" sz="22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Nichols’ focus </a:t>
            </a:r>
            <a:r>
              <a:rPr lang="en-US" sz="2400" b="1" dirty="0">
                <a:latin typeface="Calibri" panose="020F0502020204030204" pitchFamily="34" charset="0"/>
                <a:ea typeface="Calibri" panose="020F0502020204030204" pitchFamily="34" charset="0"/>
                <a:cs typeface="Times New Roman" panose="02020603050405020304" pitchFamily="18" charset="0"/>
              </a:rPr>
              <a:t>on Kansas City emanated from his desire to make Kansas City “a better place to </a:t>
            </a:r>
            <a:r>
              <a:rPr lang="en-US" sz="2400" b="1" dirty="0" smtClean="0">
                <a:latin typeface="Calibri" panose="020F0502020204030204" pitchFamily="34" charset="0"/>
                <a:ea typeface="Calibri" panose="020F0502020204030204" pitchFamily="34" charset="0"/>
                <a:cs typeface="Times New Roman" panose="02020603050405020304" pitchFamily="18" charset="0"/>
              </a:rPr>
              <a:t>live,” </a:t>
            </a:r>
            <a:r>
              <a:rPr lang="en-US" sz="2400" b="1" dirty="0">
                <a:latin typeface="Calibri" panose="020F0502020204030204" pitchFamily="34" charset="0"/>
                <a:ea typeface="Calibri" panose="020F0502020204030204" pitchFamily="34" charset="0"/>
                <a:cs typeface="Times New Roman" panose="02020603050405020304" pitchFamily="18" charset="0"/>
              </a:rPr>
              <a:t>a goal he promoted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his </a:t>
            </a:r>
            <a:r>
              <a:rPr lang="en-US" sz="2400" b="1" dirty="0">
                <a:latin typeface="Calibri" panose="020F0502020204030204" pitchFamily="34" charset="0"/>
                <a:ea typeface="Calibri" panose="020F0502020204030204" pitchFamily="34" charset="0"/>
                <a:cs typeface="Times New Roman" panose="02020603050405020304" pitchFamily="18" charset="0"/>
              </a:rPr>
              <a:t>entire life.  He enjoyed the challenges and opportunities he saw </a:t>
            </a:r>
            <a:r>
              <a:rPr lang="en-US" sz="2400" b="1" dirty="0" smtClean="0">
                <a:latin typeface="Calibri" panose="020F0502020204030204" pitchFamily="34" charset="0"/>
                <a:ea typeface="Calibri" panose="020F0502020204030204" pitchFamily="34" charset="0"/>
                <a:cs typeface="Times New Roman" panose="02020603050405020304" pitchFamily="18" charset="0"/>
              </a:rPr>
              <a:t>in </a:t>
            </a:r>
            <a:r>
              <a:rPr lang="en-US" sz="2400" b="1" dirty="0">
                <a:latin typeface="Calibri" panose="020F0502020204030204" pitchFamily="34" charset="0"/>
                <a:ea typeface="Calibri" panose="020F0502020204030204" pitchFamily="34" charset="0"/>
                <a:cs typeface="Times New Roman" panose="02020603050405020304" pitchFamily="18" charset="0"/>
              </a:rPr>
              <a:t>Kansas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City.  </a:t>
            </a: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He focused </a:t>
            </a:r>
            <a:r>
              <a:rPr lang="en-US" sz="2400" b="1" dirty="0">
                <a:latin typeface="Calibri" panose="020F0502020204030204" pitchFamily="34" charset="0"/>
                <a:ea typeface="Calibri" panose="020F0502020204030204" pitchFamily="34" charset="0"/>
                <a:cs typeface="Times New Roman" panose="02020603050405020304" pitchFamily="18" charset="0"/>
              </a:rPr>
              <a:t>much of his efforts on </a:t>
            </a:r>
            <a:r>
              <a:rPr lang="en-US" sz="2400" b="1" dirty="0" smtClean="0">
                <a:latin typeface="Calibri" panose="020F0502020204030204" pitchFamily="34" charset="0"/>
                <a:ea typeface="Calibri" panose="020F0502020204030204" pitchFamily="34" charset="0"/>
                <a:cs typeface="Times New Roman" panose="02020603050405020304" pitchFamily="18" charset="0"/>
              </a:rPr>
              <a:t>fundraising, </a:t>
            </a:r>
            <a:r>
              <a:rPr lang="en-US" sz="2400" b="1" dirty="0">
                <a:latin typeface="Calibri" panose="020F0502020204030204" pitchFamily="34" charset="0"/>
                <a:ea typeface="Calibri" panose="020F0502020204030204" pitchFamily="34" charset="0"/>
                <a:cs typeface="Times New Roman" panose="02020603050405020304" pitchFamily="18" charset="0"/>
              </a:rPr>
              <a:t>earning the nickname “White </a:t>
            </a:r>
            <a:r>
              <a:rPr lang="en-US" sz="2400" b="1" dirty="0" smtClean="0">
                <a:latin typeface="Calibri" panose="020F0502020204030204" pitchFamily="34" charset="0"/>
                <a:ea typeface="Calibri" panose="020F0502020204030204" pitchFamily="34" charset="0"/>
                <a:cs typeface="Times New Roman" panose="02020603050405020304" pitchFamily="18" charset="0"/>
              </a:rPr>
              <a:t>Heat.” </a:t>
            </a:r>
          </a:p>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Later </a:t>
            </a:r>
            <a:r>
              <a:rPr lang="en-US" sz="2400" b="1" dirty="0">
                <a:latin typeface="Calibri" panose="020F0502020204030204" pitchFamily="34" charset="0"/>
                <a:ea typeface="Calibri" panose="020F0502020204030204" pitchFamily="34" charset="0"/>
                <a:cs typeface="Times New Roman" panose="02020603050405020304" pitchFamily="18" charset="0"/>
              </a:rPr>
              <a:t>in life, he gave himself a middle name as his parents did </a:t>
            </a:r>
            <a:r>
              <a:rPr lang="en-US" sz="2400" b="1" dirty="0" smtClean="0">
                <a:latin typeface="Calibri" panose="020F0502020204030204" pitchFamily="34" charset="0"/>
                <a:ea typeface="Calibri" panose="020F0502020204030204" pitchFamily="34" charset="0"/>
                <a:cs typeface="Times New Roman" panose="02020603050405020304" pitchFamily="18" charset="0"/>
              </a:rPr>
              <a:t>not:  “</a:t>
            </a:r>
            <a:r>
              <a:rPr lang="en-US" sz="2400" b="1" dirty="0">
                <a:latin typeface="Calibri" panose="020F0502020204030204" pitchFamily="34" charset="0"/>
                <a:ea typeface="Calibri" panose="020F0502020204030204" pitchFamily="34" charset="0"/>
                <a:cs typeface="Times New Roman" panose="02020603050405020304" pitchFamily="18" charset="0"/>
              </a:rPr>
              <a:t>Persistence” personified his approach to projects and improvements in Kansas City.  </a:t>
            </a: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508" y="381000"/>
            <a:ext cx="3724275" cy="4986763"/>
          </a:xfrm>
          <a:prstGeom prst="rect">
            <a:avLst/>
          </a:prstGeom>
        </p:spPr>
      </p:pic>
    </p:spTree>
    <p:extLst>
      <p:ext uri="{BB962C8B-B14F-4D97-AF65-F5344CB8AC3E}">
        <p14:creationId xmlns:p14="http://schemas.microsoft.com/office/powerpoint/2010/main" val="2665169971"/>
      </p:ext>
    </p:extLst>
  </p:cSld>
  <p:clrMapOvr>
    <a:masterClrMapping/>
  </p:clrMapOvr>
  <mc:AlternateContent xmlns:mc="http://schemas.openxmlformats.org/markup-compatibility/2006" xmlns:p14="http://schemas.microsoft.com/office/powerpoint/2010/main">
    <mc:Choice Requires="p14">
      <p:transition spd="med" p14:dur="700" advTm="14566">
        <p:fade/>
      </p:transition>
    </mc:Choice>
    <mc:Fallback xmlns="">
      <p:transition spd="med" advTm="14566">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491341" y="381000"/>
            <a:ext cx="3621871" cy="4724400"/>
          </a:xfrm>
          <a:prstGeom prst="rect">
            <a:avLst/>
          </a:prstGeom>
        </p:spPr>
      </p:pic>
    </p:spTree>
    <p:extLst>
      <p:ext uri="{BB962C8B-B14F-4D97-AF65-F5344CB8AC3E}">
        <p14:creationId xmlns:p14="http://schemas.microsoft.com/office/powerpoint/2010/main" val="1831993356"/>
      </p:ext>
    </p:extLst>
  </p:cSld>
  <p:clrMapOvr>
    <a:masterClrMapping/>
  </p:clrMapOvr>
  <mc:AlternateContent xmlns:mc="http://schemas.openxmlformats.org/markup-compatibility/2006" xmlns:p14="http://schemas.microsoft.com/office/powerpoint/2010/main">
    <mc:Choice Requires="p14">
      <p:transition spd="med" p14:dur="700" advTm="3758">
        <p:fade/>
      </p:transition>
    </mc:Choice>
    <mc:Fallback xmlns="">
      <p:transition spd="med" advTm="3758">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491341" y="381000"/>
            <a:ext cx="3621871" cy="4724400"/>
          </a:xfrm>
          <a:prstGeom prst="rect">
            <a:avLst/>
          </a:prstGeom>
        </p:spPr>
      </p:pic>
      <p:sp>
        <p:nvSpPr>
          <p:cNvPr id="5" name="Rectangle 4"/>
          <p:cNvSpPr/>
          <p:nvPr/>
        </p:nvSpPr>
        <p:spPr>
          <a:xfrm>
            <a:off x="4875212" y="1447800"/>
            <a:ext cx="6629400" cy="2463367"/>
          </a:xfrm>
          <a:prstGeom prst="rect">
            <a:avLst/>
          </a:prstGeom>
        </p:spPr>
        <p:txBody>
          <a:bodyPr wrap="square">
            <a:spAutoFit/>
          </a:bodyPr>
          <a:lstStyle/>
          <a:p>
            <a:pPr marL="342900" marR="0" lvl="0" indent="-342900">
              <a:lnSpc>
                <a:spcPct val="107000"/>
              </a:lnSpc>
              <a:spcBef>
                <a:spcPts val="0"/>
              </a:spcBef>
              <a:spcAft>
                <a:spcPts val="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After military service, Nichols worked full time at the J. C. Nichols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Company.</a:t>
            </a:r>
          </a:p>
          <a:p>
            <a:pPr marR="0" lvl="0">
              <a:lnSpc>
                <a:spcPct val="107000"/>
              </a:lnSpc>
              <a:spcBef>
                <a:spcPts val="0"/>
              </a:spcBef>
              <a:spcAft>
                <a:spcPts val="0"/>
              </a:spcAft>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Upon his father’s death in 1950, </a:t>
            </a:r>
            <a:r>
              <a:rPr lang="en-US" sz="2400" b="1" dirty="0" smtClean="0">
                <a:latin typeface="Calibri" panose="020F0502020204030204" pitchFamily="34" charset="0"/>
                <a:ea typeface="Calibri" panose="020F0502020204030204" pitchFamily="34" charset="0"/>
                <a:cs typeface="Times New Roman" panose="02020603050405020304" pitchFamily="18" charset="0"/>
              </a:rPr>
              <a:t>he </a:t>
            </a:r>
            <a:r>
              <a:rPr lang="en-US" sz="2400" b="1" dirty="0">
                <a:latin typeface="Calibri" panose="020F0502020204030204" pitchFamily="34" charset="0"/>
                <a:ea typeface="Calibri" panose="020F0502020204030204" pitchFamily="34" charset="0"/>
                <a:cs typeface="Times New Roman" panose="02020603050405020304" pitchFamily="18" charset="0"/>
              </a:rPr>
              <a:t>became President of the J. C. Nichols Company, which he headed until his retirement in 1988 </a:t>
            </a:r>
            <a:r>
              <a:rPr lang="en-US" sz="2400" b="1" dirty="0" smtClean="0">
                <a:latin typeface="Calibri" panose="020F0502020204030204" pitchFamily="34" charset="0"/>
                <a:ea typeface="Calibri" panose="020F0502020204030204" pitchFamily="34" charset="0"/>
                <a:cs typeface="Times New Roman" panose="02020603050405020304" pitchFamily="18" charset="0"/>
              </a:rPr>
              <a:t>.</a:t>
            </a:r>
            <a:endParaRPr lang="en-US" sz="24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88814729"/>
      </p:ext>
    </p:extLst>
  </p:cSld>
  <p:clrMapOvr>
    <a:masterClrMapping/>
  </p:clrMapOvr>
  <mc:AlternateContent xmlns:mc="http://schemas.openxmlformats.org/markup-compatibility/2006" xmlns:p14="http://schemas.microsoft.com/office/powerpoint/2010/main">
    <mc:Choice Requires="p14">
      <p:transition spd="med" p14:dur="700" advTm="6532">
        <p:fade/>
      </p:transition>
    </mc:Choice>
    <mc:Fallback xmlns="">
      <p:transition spd="med" advTm="6532">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08412" y="6125191"/>
            <a:ext cx="8153400" cy="990600"/>
          </a:xfrm>
        </p:spPr>
        <p:txBody>
          <a:bodyPr>
            <a:normAutofit/>
          </a:bodyPr>
          <a:lstStyle/>
          <a:p>
            <a:r>
              <a:rPr lang="en-US" b="1" dirty="0" smtClean="0"/>
              <a:t>Mr. Nichols and the J.C. Nichols Company</a:t>
            </a:r>
            <a:endParaRPr lang="en-US" b="1" dirty="0"/>
          </a:p>
        </p:txBody>
      </p:sp>
      <p:sp>
        <p:nvSpPr>
          <p:cNvPr id="2" name="Title 1"/>
          <p:cNvSpPr>
            <a:spLocks noGrp="1"/>
          </p:cNvSpPr>
          <p:nvPr>
            <p:ph type="ctrTitle"/>
          </p:nvPr>
        </p:nvSpPr>
        <p:spPr>
          <a:xfrm>
            <a:off x="2436812" y="2971800"/>
            <a:ext cx="9752013" cy="3200400"/>
          </a:xfrm>
        </p:spPr>
        <p:txBody>
          <a:bodyPr/>
          <a:lstStyle/>
          <a:p>
            <a:r>
              <a:rPr lang="en-US" sz="4400" dirty="0" smtClean="0"/>
              <a:t>A TRIBUTE TO MILLER NICHOLS</a:t>
            </a:r>
            <a:endParaRPr lang="en-US" sz="4400"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491341" y="381000"/>
            <a:ext cx="3621871" cy="4724400"/>
          </a:xfrm>
          <a:prstGeom prst="rect">
            <a:avLst/>
          </a:prstGeom>
        </p:spPr>
      </p:pic>
      <p:sp>
        <p:nvSpPr>
          <p:cNvPr id="5" name="Rectangle 4"/>
          <p:cNvSpPr/>
          <p:nvPr/>
        </p:nvSpPr>
        <p:spPr>
          <a:xfrm>
            <a:off x="4875212" y="1066800"/>
            <a:ext cx="6629400" cy="3648884"/>
          </a:xfrm>
          <a:prstGeom prst="rect">
            <a:avLst/>
          </a:prstGeom>
        </p:spPr>
        <p:txBody>
          <a:bodyPr wrap="square">
            <a:spAutoFit/>
          </a:bodyPr>
          <a:lstStyle/>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Nichols shared his father’s vision for livable neighborhoods and, building on his father’s dreams, created his own legacy that focused primarily on Kansas City.</a:t>
            </a:r>
          </a:p>
          <a:p>
            <a:pPr marR="0" lvl="0">
              <a:lnSpc>
                <a:spcPct val="107000"/>
              </a:lnSpc>
              <a:spcBef>
                <a:spcPts val="0"/>
              </a:spcBef>
              <a:spcAft>
                <a:spcPts val="0"/>
              </a:spcAft>
            </a:pPr>
            <a:endParaRPr lang="en-US" sz="2400" b="1" dirty="0" smtClean="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smtClean="0">
                <a:latin typeface="Calibri" panose="020F0502020204030204" pitchFamily="34" charset="0"/>
                <a:ea typeface="Calibri" panose="020F0502020204030204" pitchFamily="34" charset="0"/>
                <a:cs typeface="Times New Roman" panose="02020603050405020304" pitchFamily="18" charset="0"/>
              </a:rPr>
              <a:t>He was known for having an open-door policy—no matter the position they held in the J.C. Nichols Company, he welcomed talking with employees.</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4244542"/>
      </p:ext>
    </p:extLst>
  </p:cSld>
  <p:clrMapOvr>
    <a:masterClrMapping/>
  </p:clrMapOvr>
  <mc:AlternateContent xmlns:mc="http://schemas.openxmlformats.org/markup-compatibility/2006" xmlns:p14="http://schemas.microsoft.com/office/powerpoint/2010/main">
    <mc:Choice Requires="p14">
      <p:transition spd="med" p14:dur="700" advTm="9428">
        <p:fade/>
      </p:transition>
    </mc:Choice>
    <mc:Fallback xmlns="">
      <p:transition spd="med" advTm="9428">
        <p:fade/>
      </p:transition>
    </mc:Fallback>
  </mc:AlternateContent>
  <p:timing>
    <p:tnLst>
      <p:par>
        <p:cTn id="1" dur="indefinite" restart="never" nodeType="tmRoot"/>
      </p:par>
    </p:tnLst>
  </p:timing>
</p:sld>
</file>

<file path=ppt/theme/theme1.xml><?xml version="1.0" encoding="utf-8"?>
<a:theme xmlns:a="http://schemas.openxmlformats.org/drawingml/2006/main" name="Woodgrain 16x9">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C20563B-C646-42AF-9D0D-76DF086793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Woodgrain nature presentation (widescreen)</Template>
  <TotalTime>0</TotalTime>
  <Words>2154</Words>
  <Application>Microsoft Office PowerPoint</Application>
  <PresentationFormat>Custom</PresentationFormat>
  <Paragraphs>182</Paragraphs>
  <Slides>41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Century</vt:lpstr>
      <vt:lpstr>Symbol</vt:lpstr>
      <vt:lpstr>Times New Roman</vt:lpstr>
      <vt:lpstr>Woodgrain 16x9</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A TRIBUTE TO MILLER NICHOLS</vt:lpstr>
      <vt:lpstr>UMKC:  An Urban University</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2014-08-14T19:37:56Z</dcterms:created>
  <dcterms:modified xsi:type="dcterms:W3CDTF">2016-05-13T19:53:29Z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TC028011159991</vt:lpwstr>
  </property>
</Properties>
</file>